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sldIdLst>
    <p:sldId id="257" r:id="rId3"/>
    <p:sldId id="305" r:id="rId4"/>
    <p:sldId id="357" r:id="rId5"/>
    <p:sldId id="372" r:id="rId6"/>
    <p:sldId id="376" r:id="rId7"/>
    <p:sldId id="375" r:id="rId8"/>
    <p:sldId id="358" r:id="rId9"/>
    <p:sldId id="359" r:id="rId10"/>
    <p:sldId id="361" r:id="rId11"/>
    <p:sldId id="378" r:id="rId12"/>
    <p:sldId id="367" r:id="rId13"/>
    <p:sldId id="379" r:id="rId14"/>
    <p:sldId id="380" r:id="rId15"/>
    <p:sldId id="377" r:id="rId16"/>
    <p:sldId id="381" r:id="rId17"/>
    <p:sldId id="383" r:id="rId18"/>
    <p:sldId id="384" r:id="rId19"/>
    <p:sldId id="385" r:id="rId20"/>
    <p:sldId id="386" r:id="rId21"/>
    <p:sldId id="387" r:id="rId22"/>
    <p:sldId id="390" r:id="rId23"/>
    <p:sldId id="389" r:id="rId24"/>
    <p:sldId id="391" r:id="rId25"/>
    <p:sldId id="392" r:id="rId26"/>
    <p:sldId id="369" r:id="rId27"/>
    <p:sldId id="388" r:id="rId28"/>
    <p:sldId id="393" r:id="rId29"/>
    <p:sldId id="394" r:id="rId30"/>
    <p:sldId id="370" r:id="rId31"/>
    <p:sldId id="373" r:id="rId32"/>
    <p:sldId id="374" r:id="rId33"/>
    <p:sldId id="31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1" d="100"/>
          <a:sy n="91" d="100"/>
        </p:scale>
        <p:origin x="-137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11/7/2015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11/7/2015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11/7/2015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11/7/2015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11/7/2015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ctr"/>
            <a:r>
              <a:rPr lang="en-US" sz="7000" b="1" dirty="0" smtClean="0"/>
              <a:t>YOU, </a:t>
            </a:r>
            <a:endParaRPr lang="en-US" sz="7000" dirty="0" smtClean="0"/>
          </a:p>
          <a:p>
            <a:pPr algn="dist"/>
            <a:r>
              <a:rPr lang="en-US" sz="7000" b="1" dirty="0" err="1" smtClean="0"/>
              <a:t>IWe</a:t>
            </a:r>
            <a:r>
              <a:rPr lang="en-US" sz="7000" b="1" dirty="0" smtClean="0"/>
              <a:t> Love</a:t>
            </a:r>
          </a:p>
          <a:p>
            <a:pPr algn="dist"/>
            <a:r>
              <a:rPr lang="zh-CN" altLang="en-US" sz="7000" b="1" dirty="0" smtClean="0"/>
              <a:t>你，我我們愛</a:t>
            </a:r>
            <a:endParaRPr lang="en-US" sz="7000" b="1" dirty="0"/>
          </a:p>
        </p:txBody>
      </p:sp>
      <p:sp>
        <p:nvSpPr>
          <p:cNvPr id="3" name="TextBox 2"/>
          <p:cNvSpPr txBox="1"/>
          <p:nvPr/>
        </p:nvSpPr>
        <p:spPr>
          <a:xfrm>
            <a:off x="2895600" y="1106269"/>
            <a:ext cx="3276600" cy="646331"/>
          </a:xfrm>
          <a:prstGeom prst="rect">
            <a:avLst/>
          </a:prstGeom>
          <a:noFill/>
        </p:spPr>
        <p:txBody>
          <a:bodyPr wrap="square" rtlCol="0">
            <a:spAutoFit/>
          </a:bodyPr>
          <a:lstStyle/>
          <a:p>
            <a:pPr algn="ctr"/>
            <a:r>
              <a:rPr lang="en-US" sz="3600" dirty="0" smtClean="0"/>
              <a:t>Mark 12: 28-34</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2862322"/>
          </a:xfrm>
          <a:prstGeom prst="rect">
            <a:avLst/>
          </a:prstGeom>
          <a:noFill/>
        </p:spPr>
        <p:txBody>
          <a:bodyPr wrap="square" rtlCol="0">
            <a:spAutoFit/>
          </a:bodyPr>
          <a:lstStyle/>
          <a:p>
            <a:r>
              <a:rPr lang="en-US" sz="3000" dirty="0" smtClean="0">
                <a:solidFill>
                  <a:prstClr val="white"/>
                </a:solidFill>
              </a:rPr>
              <a:t>1 </a:t>
            </a:r>
            <a:r>
              <a:rPr lang="en-US" sz="3000" dirty="0" err="1" smtClean="0">
                <a:solidFill>
                  <a:prstClr val="white"/>
                </a:solidFill>
              </a:rPr>
              <a:t>Jn</a:t>
            </a:r>
            <a:r>
              <a:rPr lang="en-US" sz="3000" dirty="0" smtClean="0">
                <a:solidFill>
                  <a:prstClr val="white"/>
                </a:solidFill>
              </a:rPr>
              <a:t> 4: 20</a:t>
            </a:r>
            <a:r>
              <a:rPr lang="en-US" sz="3000" dirty="0" smtClean="0">
                <a:solidFill>
                  <a:prstClr val="white"/>
                </a:solidFill>
              </a:rPr>
              <a:t> …Whoever claims to love God yet hates a brother or sister is a liar. For whoever does not love their brother and sister, whom they have seen, cannot love God, whom they have not </a:t>
            </a:r>
            <a:r>
              <a:rPr lang="en-US" sz="3000" dirty="0" smtClean="0">
                <a:solidFill>
                  <a:prstClr val="white"/>
                </a:solidFill>
              </a:rPr>
              <a:t>seen. </a:t>
            </a:r>
            <a:r>
              <a:rPr lang="zh-CN" altLang="en-US" sz="2800" dirty="0" smtClean="0">
                <a:solidFill>
                  <a:prstClr val="white"/>
                </a:solidFill>
              </a:rPr>
              <a:t>人 </a:t>
            </a:r>
            <a:r>
              <a:rPr lang="zh-CN" altLang="en-US" sz="2800" dirty="0" smtClean="0">
                <a:solidFill>
                  <a:prstClr val="white"/>
                </a:solidFill>
              </a:rPr>
              <a:t>若 說 我 愛 神 ， 卻 恨 他 的 弟 兄 ， 就 是 說 謊 話 的 ； 不 愛 他 所 看 見 的 弟 兄 ， 就 不 能 愛 沒 有 看 見 的 神。</a:t>
            </a:r>
            <a:endParaRPr lang="en-US" sz="2800" dirty="0" smtClean="0">
              <a:solidFill>
                <a:prstClr val="white"/>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smtClean="0">
                <a:solidFill>
                  <a:schemeClr val="bg1"/>
                </a:solidFill>
              </a:rPr>
              <a:t>To love the neighbor as our selves serves as a litmus test for the authenticity/ degree of our whole-person worship of </a:t>
            </a:r>
            <a:r>
              <a:rPr lang="en-US" sz="4000" dirty="0" smtClean="0">
                <a:solidFill>
                  <a:schemeClr val="bg1"/>
                </a:solidFill>
              </a:rPr>
              <a:t>God.</a:t>
            </a:r>
            <a:endParaRPr lang="en-US" sz="30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3785652"/>
          </a:xfrm>
          <a:prstGeom prst="rect">
            <a:avLst/>
          </a:prstGeom>
          <a:noFill/>
        </p:spPr>
        <p:txBody>
          <a:bodyPr wrap="square" rtlCol="0">
            <a:spAutoFit/>
          </a:bodyPr>
          <a:lstStyle/>
          <a:p>
            <a:r>
              <a:rPr lang="en-US" sz="3000" dirty="0" smtClean="0">
                <a:solidFill>
                  <a:prstClr val="white"/>
                </a:solidFill>
              </a:rPr>
              <a:t>Lev 19: 17-18</a:t>
            </a:r>
            <a:r>
              <a:rPr lang="en-US" sz="3000" dirty="0" smtClean="0">
                <a:solidFill>
                  <a:prstClr val="white"/>
                </a:solidFill>
              </a:rPr>
              <a:t> …Do not hate a fellow Israelite in your heart. Rebuke your neighbor frankly so you will not share in their guilt. Do not seek revenge or bear a grudge against anyone among your people, but love your neighbor as yourself. I am the </a:t>
            </a:r>
            <a:r>
              <a:rPr lang="en-US" sz="3000" dirty="0" smtClean="0">
                <a:solidFill>
                  <a:prstClr val="white"/>
                </a:solidFill>
              </a:rPr>
              <a:t>Lord. </a:t>
            </a:r>
            <a:r>
              <a:rPr lang="zh-CN" altLang="en-US" sz="2800" dirty="0" smtClean="0">
                <a:solidFill>
                  <a:prstClr val="white"/>
                </a:solidFill>
              </a:rPr>
              <a:t>不 可 心 裡 恨 你 的 弟 兄 ； 總 要 指 摘 你 的 鄰 舍 ， 免 得 因 他 擔 罪 。不 可 報 仇 ， 也 不 可 埋 怨 你 本 國 的 子 民 ， 卻 要 愛 人 如 己 。 我 是 耶 和 華 。</a:t>
            </a:r>
            <a:endParaRPr lang="en-US" sz="2800" dirty="0" smtClean="0">
              <a:solidFill>
                <a:prstClr val="white"/>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3693319"/>
          </a:xfrm>
          <a:prstGeom prst="rect">
            <a:avLst/>
          </a:prstGeom>
          <a:noFill/>
        </p:spPr>
        <p:txBody>
          <a:bodyPr wrap="square" rtlCol="0">
            <a:spAutoFit/>
          </a:bodyPr>
          <a:lstStyle/>
          <a:p>
            <a:r>
              <a:rPr lang="en-US" sz="3000" dirty="0" smtClean="0">
                <a:solidFill>
                  <a:prstClr val="white"/>
                </a:solidFill>
              </a:rPr>
              <a:t>Lev 19: 33-34</a:t>
            </a:r>
            <a:r>
              <a:rPr lang="en-US" sz="3000" dirty="0" smtClean="0">
                <a:solidFill>
                  <a:prstClr val="white"/>
                </a:solidFill>
              </a:rPr>
              <a:t> …When a foreigner resides among you in your land, do not mistreat them. The foreigner residing among you must be treated as your native-born. Love them as yourself, for you were foreigners in Egypt. I am the Lord your </a:t>
            </a:r>
            <a:r>
              <a:rPr lang="en-US" sz="3000" dirty="0" smtClean="0">
                <a:solidFill>
                  <a:prstClr val="white"/>
                </a:solidFill>
              </a:rPr>
              <a:t>God. </a:t>
            </a:r>
            <a:r>
              <a:rPr lang="zh-CN" altLang="en-US" sz="2800" dirty="0" smtClean="0">
                <a:solidFill>
                  <a:prstClr val="white"/>
                </a:solidFill>
              </a:rPr>
              <a:t>若 有 外 人 在 你 們 國 中 和 你 同 居 ， 就 不 可 欺 負 他 。和 你 們 同 居 的 外 人 ， 你 們 要 看 他 如 本 地 人 一 樣 ， 並 要 愛 他 如 己 ， 因 為 你 們 在 埃 及 地 也 作 過 寄 居 的 。 我 是 耶 和 華 ─ 你 們 的 神 。</a:t>
            </a:r>
            <a:endParaRPr lang="en-US" sz="2800" dirty="0" smtClean="0">
              <a:solidFill>
                <a:prstClr val="white"/>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smtClean="0">
                <a:solidFill>
                  <a:schemeClr val="bg1"/>
                </a:solidFill>
              </a:rPr>
              <a:t>“I am the LORD</a:t>
            </a:r>
            <a:r>
              <a:rPr lang="en-US" sz="4000" dirty="0" smtClean="0">
                <a:solidFill>
                  <a:schemeClr val="bg1"/>
                </a:solidFill>
              </a:rPr>
              <a:t>” and </a:t>
            </a:r>
            <a:r>
              <a:rPr lang="en-US" sz="4000" dirty="0" smtClean="0">
                <a:solidFill>
                  <a:schemeClr val="bg1"/>
                </a:solidFill>
              </a:rPr>
              <a:t>“I am the LORD your God</a:t>
            </a:r>
            <a:r>
              <a:rPr lang="en-US" sz="4000" dirty="0" smtClean="0">
                <a:solidFill>
                  <a:schemeClr val="bg1"/>
                </a:solidFill>
              </a:rPr>
              <a:t>” means our </a:t>
            </a:r>
            <a:r>
              <a:rPr lang="en-US" sz="4000" dirty="0" smtClean="0">
                <a:solidFill>
                  <a:schemeClr val="bg1"/>
                </a:solidFill>
              </a:rPr>
              <a:t>morality and ethics IS informed by </a:t>
            </a:r>
            <a:r>
              <a:rPr lang="en-US" sz="4000" dirty="0" smtClean="0">
                <a:solidFill>
                  <a:schemeClr val="bg1"/>
                </a:solidFill>
              </a:rPr>
              <a:t>theology.</a:t>
            </a:r>
            <a:endParaRPr lang="en-US" sz="30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“As yourself” refers to the INTENSITY and DEVOTION-DEDICATION-COMMITMENT we give to ourselves as much as it is the MANNER by which we love ourselves.</a:t>
            </a:r>
            <a:endParaRPr lang="en-US" sz="30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707886"/>
          </a:xfrm>
          <a:prstGeom prst="rect">
            <a:avLst/>
          </a:prstGeom>
          <a:noFill/>
        </p:spPr>
        <p:txBody>
          <a:bodyPr wrap="square" rtlCol="0">
            <a:spAutoFit/>
          </a:bodyPr>
          <a:lstStyle/>
          <a:p>
            <a:r>
              <a:rPr lang="en-US" sz="4000" dirty="0" smtClean="0">
                <a:solidFill>
                  <a:schemeClr val="bg1"/>
                </a:solidFill>
              </a:rPr>
              <a:t>It must first begin with REPENTANCE.</a:t>
            </a:r>
            <a:endParaRPr lang="en-US" sz="3000"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smtClean="0">
                <a:solidFill>
                  <a:schemeClr val="bg1"/>
                </a:solidFill>
              </a:rPr>
              <a:t>We will not be able to fully love our neighbor as ourselves if we are not </a:t>
            </a:r>
            <a:r>
              <a:rPr lang="en-US" sz="4000" b="1" dirty="0" smtClean="0">
                <a:solidFill>
                  <a:schemeClr val="bg1"/>
                </a:solidFill>
              </a:rPr>
              <a:t>filled in full by the love of God for us</a:t>
            </a:r>
            <a:r>
              <a:rPr lang="en-US" sz="4000" dirty="0" smtClean="0">
                <a:solidFill>
                  <a:schemeClr val="bg1"/>
                </a:solidFill>
              </a:rPr>
              <a:t>;</a:t>
            </a:r>
            <a:br>
              <a:rPr lang="en-US" sz="4000" dirty="0" smtClean="0">
                <a:solidFill>
                  <a:schemeClr val="bg1"/>
                </a:solidFill>
              </a:rPr>
            </a:br>
            <a:r>
              <a:rPr lang="en-US" sz="4000" dirty="0" smtClean="0">
                <a:solidFill>
                  <a:schemeClr val="bg1"/>
                </a:solidFill>
              </a:rPr>
              <a:t>if our soul is not consumed in full by God’s love for </a:t>
            </a:r>
            <a:r>
              <a:rPr lang="en-US" sz="4000" dirty="0" smtClean="0">
                <a:solidFill>
                  <a:schemeClr val="bg1"/>
                </a:solidFill>
              </a:rPr>
              <a:t>us, </a:t>
            </a:r>
            <a:r>
              <a:rPr lang="en-US" sz="4000" dirty="0" smtClean="0">
                <a:solidFill>
                  <a:schemeClr val="bg1"/>
                </a:solidFill>
              </a:rPr>
              <a:t>we will always be looking to others to fill up whatever pockets of emptiness we have with their </a:t>
            </a:r>
            <a:r>
              <a:rPr lang="en-US" sz="4000" dirty="0" smtClean="0">
                <a:solidFill>
                  <a:schemeClr val="bg1"/>
                </a:solidFill>
              </a:rPr>
              <a:t>love. </a:t>
            </a:r>
            <a:endParaRPr lang="en-US" sz="3000"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TextBox 3"/>
          <p:cNvSpPr txBox="1"/>
          <p:nvPr/>
        </p:nvSpPr>
        <p:spPr>
          <a:xfrm>
            <a:off x="3505200" y="5742801"/>
            <a:ext cx="5638800" cy="276999"/>
          </a:xfrm>
          <a:prstGeom prst="rect">
            <a:avLst/>
          </a:prstGeom>
          <a:noFill/>
        </p:spPr>
        <p:txBody>
          <a:bodyPr wrap="square" rtlCol="0">
            <a:spAutoFit/>
          </a:bodyPr>
          <a:lstStyle/>
          <a:p>
            <a:r>
              <a:rPr lang="en-US" sz="1200" dirty="0" smtClean="0">
                <a:solidFill>
                  <a:schemeClr val="bg1"/>
                </a:solidFill>
              </a:rPr>
              <a:t>http://garfield.dale.ro/garfield-1985-june.html</a:t>
            </a:r>
            <a:endParaRPr lang="en-US" sz="1200" dirty="0">
              <a:solidFill>
                <a:schemeClr val="bg1"/>
              </a:solidFill>
            </a:endParaRPr>
          </a:p>
        </p:txBody>
      </p:sp>
      <p:pic>
        <p:nvPicPr>
          <p:cNvPr id="5" name="Picture 4" descr="1985-06-15 Garfield.jpg"/>
          <p:cNvPicPr>
            <a:picLocks noChangeAspect="1"/>
          </p:cNvPicPr>
          <p:nvPr/>
        </p:nvPicPr>
        <p:blipFill>
          <a:blip r:embed="rId2" cstate="print"/>
          <a:srcRect r="32821"/>
          <a:stretch>
            <a:fillRect/>
          </a:stretch>
        </p:blipFill>
        <p:spPr>
          <a:xfrm>
            <a:off x="0" y="0"/>
            <a:ext cx="9144000" cy="39624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TextBox 3"/>
          <p:cNvSpPr txBox="1"/>
          <p:nvPr/>
        </p:nvSpPr>
        <p:spPr>
          <a:xfrm>
            <a:off x="3505200" y="5742801"/>
            <a:ext cx="5638800" cy="276999"/>
          </a:xfrm>
          <a:prstGeom prst="rect">
            <a:avLst/>
          </a:prstGeom>
          <a:noFill/>
        </p:spPr>
        <p:txBody>
          <a:bodyPr wrap="square" rtlCol="0">
            <a:spAutoFit/>
          </a:bodyPr>
          <a:lstStyle/>
          <a:p>
            <a:r>
              <a:rPr lang="en-US" sz="1200" dirty="0" smtClean="0">
                <a:solidFill>
                  <a:schemeClr val="bg1"/>
                </a:solidFill>
              </a:rPr>
              <a:t>http://garfield.dale.ro/garfield-1985-june.html</a:t>
            </a:r>
            <a:endParaRPr lang="en-US" sz="1200" dirty="0">
              <a:solidFill>
                <a:schemeClr val="bg1"/>
              </a:solidFill>
            </a:endParaRPr>
          </a:p>
        </p:txBody>
      </p:sp>
      <p:pic>
        <p:nvPicPr>
          <p:cNvPr id="5" name="Picture 4" descr="1985-06-15 Garfield.jpg"/>
          <p:cNvPicPr>
            <a:picLocks noChangeAspect="1"/>
          </p:cNvPicPr>
          <p:nvPr/>
        </p:nvPicPr>
        <p:blipFill>
          <a:blip r:embed="rId2" cstate="print"/>
          <a:srcRect l="65500"/>
          <a:stretch>
            <a:fillRect/>
          </a:stretch>
        </p:blipFill>
        <p:spPr>
          <a:xfrm>
            <a:off x="0" y="0"/>
            <a:ext cx="4695898" cy="3962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Message of Mk 12: 28-34:</a:t>
            </a:r>
          </a:p>
          <a:p>
            <a:r>
              <a:rPr lang="en-US" sz="4000" b="1" dirty="0" smtClean="0">
                <a:solidFill>
                  <a:schemeClr val="bg1"/>
                </a:solidFill>
              </a:rPr>
              <a:t>Only authentic faith in Jesus the Christ will birth authentic love for others</a:t>
            </a:r>
            <a:r>
              <a:rPr lang="en-US" sz="4000" dirty="0" smtClean="0">
                <a:solidFill>
                  <a:schemeClr val="bg1"/>
                </a:solidFill>
              </a:rPr>
              <a:t>.</a:t>
            </a:r>
          </a:p>
          <a:p>
            <a:r>
              <a:rPr lang="zh-TW" altLang="en-US" sz="4000" b="1" dirty="0" smtClean="0">
                <a:solidFill>
                  <a:schemeClr val="bg1"/>
                </a:solidFill>
              </a:rPr>
              <a:t>唯獨對耶穌，也就是基督，有實質的信心方能孕育對他人實質的愛心</a:t>
            </a:r>
            <a:r>
              <a:rPr lang="zh-CN" altLang="en-US" sz="4000" b="1" dirty="0" smtClean="0">
                <a:solidFill>
                  <a:schemeClr val="bg1"/>
                </a:solidFill>
              </a:rPr>
              <a:t>。</a:t>
            </a:r>
            <a:endParaRPr lang="en-US" sz="4000" b="1"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TextBox 3"/>
          <p:cNvSpPr txBox="1"/>
          <p:nvPr/>
        </p:nvSpPr>
        <p:spPr>
          <a:xfrm>
            <a:off x="3505200" y="5742801"/>
            <a:ext cx="5638800" cy="276999"/>
          </a:xfrm>
          <a:prstGeom prst="rect">
            <a:avLst/>
          </a:prstGeom>
          <a:noFill/>
        </p:spPr>
        <p:txBody>
          <a:bodyPr wrap="square" rtlCol="0">
            <a:spAutoFit/>
          </a:bodyPr>
          <a:lstStyle/>
          <a:p>
            <a:r>
              <a:rPr lang="en-US" sz="1200" dirty="0" smtClean="0">
                <a:solidFill>
                  <a:schemeClr val="bg1"/>
                </a:solidFill>
              </a:rPr>
              <a:t>Google image search: Gary Chapman love languages</a:t>
            </a:r>
            <a:endParaRPr lang="en-US" sz="1200" dirty="0">
              <a:solidFill>
                <a:schemeClr val="bg1"/>
              </a:solidFill>
            </a:endParaRPr>
          </a:p>
        </p:txBody>
      </p:sp>
      <p:pic>
        <p:nvPicPr>
          <p:cNvPr id="1026" name="Picture 2" descr="http://www.singleblackmale.org/wp-content/uploads/2012/11/5_love_languages.jpg"/>
          <p:cNvPicPr>
            <a:picLocks noChangeAspect="1" noChangeArrowheads="1"/>
          </p:cNvPicPr>
          <p:nvPr/>
        </p:nvPicPr>
        <p:blipFill>
          <a:blip r:embed="rId2" cstate="print"/>
          <a:srcRect l="2734"/>
          <a:stretch>
            <a:fillRect/>
          </a:stretch>
        </p:blipFill>
        <p:spPr bwMode="auto">
          <a:xfrm>
            <a:off x="0" y="0"/>
            <a:ext cx="5422112" cy="3810000"/>
          </a:xfrm>
          <a:prstGeom prst="rect">
            <a:avLst/>
          </a:prstGeom>
          <a:noFill/>
        </p:spPr>
      </p:pic>
      <p:pic>
        <p:nvPicPr>
          <p:cNvPr id="1028" name="Picture 4" descr="http://2.bp.blogspot.com/-CB06WTcgdSw/U49PFNAqRkI/AAAAAAAAA2E/i2opKyedZRg/s1600/5-love-languages.png"/>
          <p:cNvPicPr>
            <a:picLocks noChangeAspect="1" noChangeArrowheads="1"/>
          </p:cNvPicPr>
          <p:nvPr/>
        </p:nvPicPr>
        <p:blipFill>
          <a:blip r:embed="rId3" cstate="print"/>
          <a:srcRect/>
          <a:stretch>
            <a:fillRect/>
          </a:stretch>
        </p:blipFill>
        <p:spPr bwMode="auto">
          <a:xfrm>
            <a:off x="5422112" y="0"/>
            <a:ext cx="3686372" cy="3810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Sin has totally warped our priorities to be about ourselves;</a:t>
            </a:r>
            <a:br>
              <a:rPr lang="en-US" sz="4000" dirty="0" smtClean="0">
                <a:solidFill>
                  <a:schemeClr val="bg1"/>
                </a:solidFill>
              </a:rPr>
            </a:br>
            <a:r>
              <a:rPr lang="en-US" sz="4000" dirty="0" smtClean="0">
                <a:solidFill>
                  <a:schemeClr val="bg1"/>
                </a:solidFill>
              </a:rPr>
              <a:t>our strong love for ourselves means we are resistant to adapting to </a:t>
            </a:r>
            <a:r>
              <a:rPr lang="en-US" sz="4000" dirty="0" smtClean="0">
                <a:solidFill>
                  <a:schemeClr val="bg1"/>
                </a:solidFill>
              </a:rPr>
              <a:t>another.</a:t>
            </a:r>
            <a:endParaRPr lang="en-US" sz="3000" b="1" i="1"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smtClean="0">
                <a:solidFill>
                  <a:schemeClr val="bg1"/>
                </a:solidFill>
              </a:rPr>
              <a:t>The object of our love is RE-DIRECTED, away from ourselves and toward those around </a:t>
            </a:r>
            <a:r>
              <a:rPr lang="en-US" sz="4000" dirty="0" smtClean="0">
                <a:solidFill>
                  <a:schemeClr val="bg1"/>
                </a:solidFill>
              </a:rPr>
              <a:t>us.</a:t>
            </a:r>
            <a:endParaRPr lang="en-US" sz="3000" b="1" i="1"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Not only that we are resistant to adapting to another, we are (almost) always trying to shape another person in our image –</a:t>
            </a:r>
            <a:br>
              <a:rPr lang="en-US" sz="4000" dirty="0" smtClean="0">
                <a:solidFill>
                  <a:schemeClr val="bg1"/>
                </a:solidFill>
              </a:rPr>
            </a:br>
            <a:r>
              <a:rPr lang="en-US" sz="4000" dirty="0" smtClean="0">
                <a:solidFill>
                  <a:schemeClr val="bg1"/>
                </a:solidFill>
              </a:rPr>
              <a:t>“</a:t>
            </a:r>
            <a:r>
              <a:rPr lang="en-US" sz="4000" dirty="0" smtClean="0">
                <a:solidFill>
                  <a:schemeClr val="bg1"/>
                </a:solidFill>
              </a:rPr>
              <a:t>We want them to be as we want them!”</a:t>
            </a:r>
            <a:endParaRPr lang="en-US" sz="3000" b="1" i="1"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Not only that we are resistant to adapting to another, while trying to shape another person in our image, we want others to come along </a:t>
            </a:r>
            <a:r>
              <a:rPr lang="en-US" sz="4000" dirty="0" smtClean="0">
                <a:solidFill>
                  <a:schemeClr val="bg1"/>
                </a:solidFill>
              </a:rPr>
              <a:t>on our ride.</a:t>
            </a:r>
            <a:endParaRPr lang="en-US" sz="3000" b="1" i="1"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5016758"/>
          </a:xfrm>
          <a:prstGeom prst="rect">
            <a:avLst/>
          </a:prstGeom>
          <a:noFill/>
        </p:spPr>
        <p:txBody>
          <a:bodyPr wrap="square" rtlCol="0">
            <a:spAutoFit/>
          </a:bodyPr>
          <a:lstStyle/>
          <a:p>
            <a:r>
              <a:rPr lang="en-US" sz="4000" i="1" dirty="0" smtClean="0">
                <a:solidFill>
                  <a:schemeClr val="bg1"/>
                </a:solidFill>
              </a:rPr>
              <a:t>We may not actually burn incense to Artemis, but when money and career are raised to cosmic proportions, we perform a kind of child sacrifice, neglecting family and community to achieve a higher place in business and gain more wealth and </a:t>
            </a:r>
            <a:r>
              <a:rPr lang="en-US" sz="4000" i="1" dirty="0" smtClean="0">
                <a:solidFill>
                  <a:schemeClr val="bg1"/>
                </a:solidFill>
              </a:rPr>
              <a:t>prestige.</a:t>
            </a:r>
            <a:endParaRPr lang="en-US" sz="4000" i="1" dirty="0" smtClean="0">
              <a:solidFill>
                <a:schemeClr val="bg1"/>
              </a:solidFill>
            </a:endParaRPr>
          </a:p>
          <a:p>
            <a:r>
              <a:rPr lang="en-US" sz="4000" dirty="0" smtClean="0">
                <a:solidFill>
                  <a:schemeClr val="bg1"/>
                </a:solidFill>
              </a:rPr>
              <a:t>~Tim Keller</a:t>
            </a:r>
            <a:endParaRPr lang="en-US" sz="4000"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If your heart is pinched over a stained shirt, </a:t>
            </a:r>
            <a:r>
              <a:rPr lang="en-US" sz="4000" b="1" i="1" dirty="0" smtClean="0">
                <a:solidFill>
                  <a:schemeClr val="bg1"/>
                </a:solidFill>
              </a:rPr>
              <a:t>how much more must you be in agony over the many lives which are shattered, even perishing in sin?</a:t>
            </a:r>
            <a:endParaRPr lang="en-US" sz="3000" b="1" i="1"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5016758"/>
          </a:xfrm>
          <a:prstGeom prst="rect">
            <a:avLst/>
          </a:prstGeom>
          <a:noFill/>
        </p:spPr>
        <p:txBody>
          <a:bodyPr wrap="square" rtlCol="0">
            <a:spAutoFit/>
          </a:bodyPr>
          <a:lstStyle/>
          <a:p>
            <a:r>
              <a:rPr lang="en-US" sz="4000" i="1" dirty="0" smtClean="0">
                <a:solidFill>
                  <a:schemeClr val="bg1"/>
                </a:solidFill>
              </a:rPr>
              <a:t>To me the question isn't how much I should give away, but how much I should keep.  I see my money as belonging to whoever needs it most: every dollar I spend is a dollar out of the hands of someone who needs it more than me.  I’ve always felt that way.</a:t>
            </a:r>
          </a:p>
          <a:p>
            <a:r>
              <a:rPr lang="en-US" sz="4000" dirty="0" smtClean="0">
                <a:solidFill>
                  <a:schemeClr val="bg1"/>
                </a:solidFill>
              </a:rPr>
              <a:t>~Julia Wise</a:t>
            </a:r>
            <a:endParaRPr lang="en-US" sz="4000" dirty="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893647"/>
          </a:xfrm>
          <a:prstGeom prst="rect">
            <a:avLst/>
          </a:prstGeom>
          <a:noFill/>
        </p:spPr>
        <p:txBody>
          <a:bodyPr wrap="square" rtlCol="0">
            <a:spAutoFit/>
          </a:bodyPr>
          <a:lstStyle/>
          <a:p>
            <a:r>
              <a:rPr lang="en-US" sz="4000" dirty="0" smtClean="0">
                <a:solidFill>
                  <a:schemeClr val="bg1"/>
                </a:solidFill>
              </a:rPr>
              <a:t>Jesus said, “The most important </a:t>
            </a:r>
            <a:r>
              <a:rPr lang="en-US" sz="4000" dirty="0" smtClean="0">
                <a:solidFill>
                  <a:schemeClr val="bg1"/>
                </a:solidFill>
              </a:rPr>
              <a:t>is </a:t>
            </a:r>
            <a:r>
              <a:rPr lang="en-US" sz="4000" dirty="0" smtClean="0">
                <a:solidFill>
                  <a:schemeClr val="bg1"/>
                </a:solidFill>
              </a:rPr>
              <a:t>this: ‘Hear, O Israel: The Lord our God, the Lord is one. Love the Lord your God with all your heart and with all your soul and with all your mind and with all your strength.’”  </a:t>
            </a:r>
            <a:r>
              <a:rPr lang="zh-CN" altLang="en-US" sz="2800" dirty="0" smtClean="0">
                <a:solidFill>
                  <a:schemeClr val="bg1"/>
                </a:solidFill>
              </a:rPr>
              <a:t>第 一 要 緊 的 就 是 說 ： 以 色 列 阿 ， 你 要 聽 ， 主 ─ 我 們 神 是 獨 一 的 主 </a:t>
            </a:r>
            <a:r>
              <a:rPr lang="zh-CN" altLang="en-US" sz="2800" dirty="0" smtClean="0">
                <a:solidFill>
                  <a:schemeClr val="bg1"/>
                </a:solidFill>
              </a:rPr>
              <a:t>。你 </a:t>
            </a:r>
            <a:r>
              <a:rPr lang="zh-CN" altLang="en-US" sz="2800" dirty="0" smtClean="0">
                <a:solidFill>
                  <a:schemeClr val="bg1"/>
                </a:solidFill>
              </a:rPr>
              <a:t>要 盡 心 、 盡 性 、 盡 意 、 盡 力 愛 主 ─ 你 的 神 </a:t>
            </a:r>
            <a:r>
              <a:rPr lang="zh-CN" altLang="en-US" sz="2800" dirty="0" smtClean="0">
                <a:solidFill>
                  <a:schemeClr val="bg1"/>
                </a:solidFill>
              </a:rPr>
              <a:t>。其 </a:t>
            </a:r>
            <a:r>
              <a:rPr lang="zh-CN" altLang="en-US" sz="2800" dirty="0" smtClean="0">
                <a:solidFill>
                  <a:schemeClr val="bg1"/>
                </a:solidFill>
              </a:rPr>
              <a:t>次 就 是 說 ： 要 愛 人 如 己 。 再 沒 有 比 這 兩 條 誡 命 更 大 的 了 。</a:t>
            </a:r>
            <a:endParaRPr lang="en-US" sz="2800" b="1" i="1"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bg1"/>
                </a:solidFill>
              </a:rPr>
              <a:t>Wise knowledge (and moral behavior) brings us </a:t>
            </a:r>
            <a:r>
              <a:rPr lang="en-US" sz="4000" u="sng" dirty="0" smtClean="0">
                <a:solidFill>
                  <a:schemeClr val="bg1"/>
                </a:solidFill>
              </a:rPr>
              <a:t>close to</a:t>
            </a:r>
            <a:r>
              <a:rPr lang="en-US" sz="4000" dirty="0" smtClean="0">
                <a:solidFill>
                  <a:schemeClr val="bg1"/>
                </a:solidFill>
              </a:rPr>
              <a:t> the Kingdom but not </a:t>
            </a:r>
            <a:r>
              <a:rPr lang="en-US" sz="4000" u="sng" dirty="0" smtClean="0">
                <a:solidFill>
                  <a:schemeClr val="bg1"/>
                </a:solidFill>
              </a:rPr>
              <a:t>into</a:t>
            </a:r>
            <a:r>
              <a:rPr lang="en-US" sz="4000" dirty="0" smtClean="0">
                <a:solidFill>
                  <a:schemeClr val="bg1"/>
                </a:solidFill>
              </a:rPr>
              <a:t> the Kingdom</a:t>
            </a:r>
            <a:br>
              <a:rPr lang="en-US" sz="4000" dirty="0" smtClean="0">
                <a:solidFill>
                  <a:schemeClr val="bg1"/>
                </a:solidFill>
              </a:rPr>
            </a:br>
            <a:r>
              <a:rPr lang="en-US" sz="4000" dirty="0" smtClean="0">
                <a:solidFill>
                  <a:schemeClr val="bg1"/>
                </a:solidFill>
              </a:rPr>
              <a:t>i.e., </a:t>
            </a:r>
            <a:r>
              <a:rPr lang="en-US" sz="4000" b="1" dirty="0" smtClean="0">
                <a:solidFill>
                  <a:schemeClr val="bg1"/>
                </a:solidFill>
              </a:rPr>
              <a:t>Only authentic faith in Jesus the Christ brings us into God’s Kingdom</a:t>
            </a:r>
            <a:r>
              <a:rPr lang="en-US" sz="4000" dirty="0" smtClean="0">
                <a:solidFill>
                  <a:schemeClr val="bg1"/>
                </a:solidFill>
              </a:rPr>
              <a:t>.</a:t>
            </a:r>
            <a:endParaRPr lang="en-US" sz="30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JC does not expect us to be of sinless perfection, but he does expect us </a:t>
            </a:r>
            <a:r>
              <a:rPr lang="en-US" sz="4000" b="1" dirty="0" smtClean="0">
                <a:solidFill>
                  <a:schemeClr val="bg1"/>
                </a:solidFill>
              </a:rPr>
              <a:t>to grow, mature, and progressively transform into his </a:t>
            </a:r>
            <a:r>
              <a:rPr lang="en-US" sz="4000" b="1" dirty="0" smtClean="0">
                <a:solidFill>
                  <a:schemeClr val="bg1"/>
                </a:solidFill>
              </a:rPr>
              <a:t>likeness</a:t>
            </a:r>
            <a:r>
              <a:rPr lang="en-US" sz="4000" dirty="0" smtClean="0">
                <a:solidFill>
                  <a:schemeClr val="bg1"/>
                </a:solidFill>
              </a:rPr>
              <a:t>.</a:t>
            </a:r>
            <a:endParaRPr lang="en-US" sz="4000" dirty="0" smtClean="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smtClean="0">
                <a:solidFill>
                  <a:schemeClr val="bg1"/>
                </a:solidFill>
              </a:rPr>
              <a:t>Birthed out of a life touched and formed by the Gospel.</a:t>
            </a:r>
            <a:endParaRPr lang="en-US" sz="3000" dirty="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smtClean="0">
                <a:solidFill>
                  <a:schemeClr val="bg1"/>
                </a:solidFill>
              </a:rPr>
              <a:t>The commandments will not be taken on as rules to be obeyed out of respect for an authority, good as that is. </a:t>
            </a:r>
            <a:r>
              <a:rPr lang="en-US" sz="4000" b="1" dirty="0" smtClean="0">
                <a:solidFill>
                  <a:schemeClr val="bg1"/>
                </a:solidFill>
              </a:rPr>
              <a:t>Instead, the commandments will be taken on as desires of the heart to be lived out of the love for the Lover of our souls</a:t>
            </a:r>
            <a:r>
              <a:rPr lang="en-US" sz="4000" dirty="0" smtClean="0">
                <a:solidFill>
                  <a:schemeClr val="bg1"/>
                </a:solidFill>
              </a:rPr>
              <a:t>.</a:t>
            </a:r>
            <a:endParaRPr lang="en-US" sz="3000" dirty="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5047536"/>
          </a:xfrm>
          <a:prstGeom prst="rect">
            <a:avLst/>
          </a:prstGeom>
          <a:noFill/>
        </p:spPr>
        <p:txBody>
          <a:bodyPr wrap="square" rtlCol="0">
            <a:spAutoFit/>
          </a:bodyPr>
          <a:lstStyle/>
          <a:p>
            <a:r>
              <a:rPr lang="en-US" sz="3000" dirty="0" err="1" smtClean="0">
                <a:solidFill>
                  <a:prstClr val="white"/>
                </a:solidFill>
              </a:rPr>
              <a:t>Jn</a:t>
            </a:r>
            <a:r>
              <a:rPr lang="en-US" sz="3000" dirty="0" smtClean="0">
                <a:solidFill>
                  <a:prstClr val="white"/>
                </a:solidFill>
              </a:rPr>
              <a:t> 15: 5-6 …I am the vine; you are the branches. </a:t>
            </a:r>
            <a:r>
              <a:rPr lang="en-US" sz="3000" b="1" dirty="0" smtClean="0">
                <a:solidFill>
                  <a:prstClr val="white"/>
                </a:solidFill>
              </a:rPr>
              <a:t>If you remain in me and I in you, you will bear much fruit</a:t>
            </a:r>
            <a:r>
              <a:rPr lang="en-US" sz="3000" dirty="0" smtClean="0">
                <a:solidFill>
                  <a:prstClr val="white"/>
                </a:solidFill>
              </a:rPr>
              <a:t>; </a:t>
            </a:r>
            <a:r>
              <a:rPr lang="en-US" sz="3000" u="sng" dirty="0" smtClean="0">
                <a:solidFill>
                  <a:prstClr val="white"/>
                </a:solidFill>
              </a:rPr>
              <a:t>apart from me you can do nothing</a:t>
            </a:r>
            <a:r>
              <a:rPr lang="en-US" sz="3000" dirty="0" smtClean="0">
                <a:solidFill>
                  <a:prstClr val="white"/>
                </a:solidFill>
              </a:rPr>
              <a:t>. </a:t>
            </a:r>
            <a:r>
              <a:rPr lang="en-US" sz="3000" b="1" dirty="0" smtClean="0">
                <a:solidFill>
                  <a:prstClr val="white"/>
                </a:solidFill>
              </a:rPr>
              <a:t>If you do not remain in me, you are like a branch that is thrown away and withers</a:t>
            </a:r>
            <a:r>
              <a:rPr lang="en-US" sz="3000" dirty="0" smtClean="0">
                <a:solidFill>
                  <a:prstClr val="white"/>
                </a:solidFill>
              </a:rPr>
              <a:t>; such branches are picked up, thrown into the fire and burned</a:t>
            </a:r>
            <a:r>
              <a:rPr lang="en-US" sz="3000" dirty="0" smtClean="0">
                <a:solidFill>
                  <a:prstClr val="white"/>
                </a:solidFill>
              </a:rPr>
              <a:t>. </a:t>
            </a:r>
            <a:r>
              <a:rPr lang="zh-TW" altLang="en-US" sz="2800" dirty="0" smtClean="0">
                <a:solidFill>
                  <a:prstClr val="white"/>
                </a:solidFill>
              </a:rPr>
              <a:t>我 </a:t>
            </a:r>
            <a:r>
              <a:rPr lang="zh-TW" altLang="en-US" sz="2800" dirty="0" smtClean="0">
                <a:solidFill>
                  <a:prstClr val="white"/>
                </a:solidFill>
              </a:rPr>
              <a:t>是 葡 萄 樹 ， 你 們 是 枝 子 。 </a:t>
            </a:r>
            <a:r>
              <a:rPr lang="zh-TW" altLang="en-US" sz="2800" b="1" dirty="0" smtClean="0">
                <a:solidFill>
                  <a:prstClr val="white"/>
                </a:solidFill>
              </a:rPr>
              <a:t>常 在 我 裡 面 的 ， 我 也 常 在 他 裡 面 ， 這 人 就 多 結 果 子 </a:t>
            </a:r>
            <a:r>
              <a:rPr lang="zh-TW" altLang="en-US" sz="2800" dirty="0" smtClean="0">
                <a:solidFill>
                  <a:prstClr val="white"/>
                </a:solidFill>
              </a:rPr>
              <a:t>； </a:t>
            </a:r>
            <a:r>
              <a:rPr lang="zh-TW" altLang="en-US" sz="2800" u="sng" dirty="0" smtClean="0">
                <a:solidFill>
                  <a:prstClr val="white"/>
                </a:solidFill>
              </a:rPr>
              <a:t>因 為 離 了 我 ， 你 們 就 不 能 做 甚 麼 </a:t>
            </a:r>
            <a:r>
              <a:rPr lang="zh-TW" altLang="en-US" sz="2800" dirty="0" smtClean="0">
                <a:solidFill>
                  <a:prstClr val="white"/>
                </a:solidFill>
              </a:rPr>
              <a:t>。</a:t>
            </a:r>
            <a:r>
              <a:rPr lang="zh-TW" altLang="en-US" sz="2800" b="1" dirty="0" smtClean="0">
                <a:solidFill>
                  <a:prstClr val="white"/>
                </a:solidFill>
              </a:rPr>
              <a:t>人 若 不 常 在 我 裡 面 ， 就 像 枝 子 丟 在 外 面 枯 乾</a:t>
            </a:r>
            <a:r>
              <a:rPr lang="zh-TW" altLang="en-US" sz="2800" dirty="0" smtClean="0">
                <a:solidFill>
                  <a:prstClr val="white"/>
                </a:solidFill>
              </a:rPr>
              <a:t> ， 人 拾 起 來 ， 扔 在 火 裡 燒 了 。</a:t>
            </a:r>
            <a:r>
              <a:rPr lang="en-US" sz="2800" dirty="0" smtClean="0">
                <a:solidFill>
                  <a:prstClr val="white"/>
                </a:solidFill>
              </a:rPr>
              <a:t> </a:t>
            </a:r>
            <a:endParaRPr lang="en-US" sz="2800" dirty="0" smtClean="0">
              <a:solidFill>
                <a:prstClr val="white"/>
              </a:solidFill>
            </a:endParaRPr>
          </a:p>
          <a:p>
            <a:r>
              <a:rPr lang="en-US" sz="3000" dirty="0" smtClean="0">
                <a:solidFill>
                  <a:prstClr val="white"/>
                </a:solidFill>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5632311"/>
          </a:xfrm>
          <a:prstGeom prst="rect">
            <a:avLst/>
          </a:prstGeom>
          <a:noFill/>
        </p:spPr>
        <p:txBody>
          <a:bodyPr wrap="square" rtlCol="0">
            <a:spAutoFit/>
          </a:bodyPr>
          <a:lstStyle/>
          <a:p>
            <a:r>
              <a:rPr lang="en-US" sz="3000" dirty="0" smtClean="0">
                <a:solidFill>
                  <a:prstClr val="white"/>
                </a:solidFill>
              </a:rPr>
              <a:t>Col 3: </a:t>
            </a:r>
            <a:r>
              <a:rPr lang="en-US" sz="3000" dirty="0" smtClean="0">
                <a:solidFill>
                  <a:prstClr val="white"/>
                </a:solidFill>
              </a:rPr>
              <a:t>1</a:t>
            </a:r>
            <a:r>
              <a:rPr lang="en-US" sz="3000" dirty="0" smtClean="0">
                <a:solidFill>
                  <a:prstClr val="white"/>
                </a:solidFill>
              </a:rPr>
              <a:t>-4 …Since, then, you have been raised with Christ, </a:t>
            </a:r>
            <a:r>
              <a:rPr lang="en-US" sz="3000" b="1" dirty="0" smtClean="0">
                <a:solidFill>
                  <a:prstClr val="white"/>
                </a:solidFill>
              </a:rPr>
              <a:t>set your hearts on things above</a:t>
            </a:r>
            <a:r>
              <a:rPr lang="en-US" sz="3000" dirty="0" smtClean="0">
                <a:solidFill>
                  <a:prstClr val="white"/>
                </a:solidFill>
              </a:rPr>
              <a:t>, where Christ is, seated at the right hand of God. Set your minds on things above, not on earthly things. For you died, and </a:t>
            </a:r>
            <a:r>
              <a:rPr lang="en-US" sz="3000" b="1" dirty="0" smtClean="0">
                <a:solidFill>
                  <a:prstClr val="white"/>
                </a:solidFill>
              </a:rPr>
              <a:t>your life is now hidden with Christ in God</a:t>
            </a:r>
            <a:r>
              <a:rPr lang="en-US" sz="3000" dirty="0" smtClean="0">
                <a:solidFill>
                  <a:prstClr val="white"/>
                </a:solidFill>
              </a:rPr>
              <a:t>. When Christ, who is your life, appears, then you also will appear with him in </a:t>
            </a:r>
            <a:r>
              <a:rPr lang="en-US" sz="3000" dirty="0" smtClean="0">
                <a:solidFill>
                  <a:prstClr val="white"/>
                </a:solidFill>
              </a:rPr>
              <a:t>glory. </a:t>
            </a:r>
            <a:r>
              <a:rPr lang="zh-CN" altLang="en-US" sz="2800" dirty="0" smtClean="0">
                <a:solidFill>
                  <a:prstClr val="white"/>
                </a:solidFill>
              </a:rPr>
              <a:t>所 </a:t>
            </a:r>
            <a:r>
              <a:rPr lang="zh-CN" altLang="en-US" sz="2800" dirty="0" smtClean="0">
                <a:solidFill>
                  <a:prstClr val="white"/>
                </a:solidFill>
              </a:rPr>
              <a:t>以 ， 你 們 若 真 與 基 督 一 同 復 活 ， </a:t>
            </a:r>
            <a:r>
              <a:rPr lang="zh-CN" altLang="en-US" sz="2800" b="1" dirty="0" smtClean="0">
                <a:solidFill>
                  <a:prstClr val="white"/>
                </a:solidFill>
              </a:rPr>
              <a:t>就 當 求 在 上 面 的 事</a:t>
            </a:r>
            <a:r>
              <a:rPr lang="zh-CN" altLang="en-US" sz="2800" dirty="0" smtClean="0">
                <a:solidFill>
                  <a:prstClr val="white"/>
                </a:solidFill>
              </a:rPr>
              <a:t> ； 那 裡 有 基 督 坐 在 神 的 右 邊 。你 們 要 思 念 上 面 的 事 ， 不 要 思 念 地 上 的 事 。因 為 你 們 已 經 死 了 </a:t>
            </a:r>
            <a:r>
              <a:rPr lang="zh-CN" altLang="en-US" sz="2800" b="1" dirty="0" smtClean="0">
                <a:solidFill>
                  <a:prstClr val="white"/>
                </a:solidFill>
              </a:rPr>
              <a:t>， 你 們 的 生 命 與 基 督 一 同 藏 在 神 裡 面 </a:t>
            </a:r>
            <a:r>
              <a:rPr lang="zh-CN" altLang="en-US" sz="2800" dirty="0" smtClean="0">
                <a:solidFill>
                  <a:prstClr val="white"/>
                </a:solidFill>
              </a:rPr>
              <a:t>。基 督 是 我 們 的 生 命 ， 他 顯 現 的 時 候 ， 你 們 也 要 與 他 一 同 顯 現 在 榮 耀 裡 。</a:t>
            </a:r>
            <a:endParaRPr lang="en-US" sz="2800" dirty="0" smtClean="0">
              <a:solidFill>
                <a:prstClr val="white"/>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bg1"/>
                </a:solidFill>
              </a:rPr>
              <a:t>Love the Lord your God with all your heart and with all your soul and with all your mind and with all your strength.</a:t>
            </a:r>
            <a:endParaRPr lang="zh-CN" altLang="en-US" sz="4000" dirty="0" smtClean="0">
              <a:solidFill>
                <a:schemeClr val="bg1"/>
              </a:solidFill>
            </a:endParaRPr>
          </a:p>
          <a:p>
            <a:endParaRPr lang="en-US" sz="4000" dirty="0" smtClean="0">
              <a:solidFill>
                <a:schemeClr val="bg1"/>
              </a:solidFill>
            </a:endParaRPr>
          </a:p>
          <a:p>
            <a:r>
              <a:rPr lang="en-US" sz="4000" dirty="0" smtClean="0">
                <a:solidFill>
                  <a:schemeClr val="bg1"/>
                </a:solidFill>
              </a:rPr>
              <a:t>Love your neighbor as yourself.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A call to a “</a:t>
            </a:r>
            <a:r>
              <a:rPr lang="en-US" sz="4000" b="1" dirty="0" smtClean="0">
                <a:solidFill>
                  <a:schemeClr val="bg1"/>
                </a:solidFill>
              </a:rPr>
              <a:t>WHOLE PERSON</a:t>
            </a:r>
            <a:r>
              <a:rPr lang="en-US" sz="4000" dirty="0" smtClean="0">
                <a:solidFill>
                  <a:schemeClr val="bg1"/>
                </a:solidFill>
              </a:rPr>
              <a:t>” type of obedience to God;</a:t>
            </a:r>
            <a:br>
              <a:rPr lang="en-US" sz="4000" dirty="0" smtClean="0">
                <a:solidFill>
                  <a:schemeClr val="bg1"/>
                </a:solidFill>
              </a:rPr>
            </a:br>
            <a:r>
              <a:rPr lang="en-US" sz="4000" dirty="0" smtClean="0">
                <a:solidFill>
                  <a:schemeClr val="bg1"/>
                </a:solidFill>
              </a:rPr>
              <a:t>a call to a “</a:t>
            </a:r>
            <a:r>
              <a:rPr lang="en-US" sz="4000" b="1" dirty="0" smtClean="0">
                <a:solidFill>
                  <a:schemeClr val="bg1"/>
                </a:solidFill>
              </a:rPr>
              <a:t>WHOLE PERSON</a:t>
            </a:r>
            <a:r>
              <a:rPr lang="en-US" sz="4000" dirty="0" smtClean="0">
                <a:solidFill>
                  <a:schemeClr val="bg1"/>
                </a:solidFill>
              </a:rPr>
              <a:t>” type of worship of God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smtClean="0">
                <a:solidFill>
                  <a:schemeClr val="bg1"/>
                </a:solidFill>
              </a:rPr>
              <a:t>Heart: Conviction</a:t>
            </a:r>
          </a:p>
          <a:p>
            <a:endParaRPr lang="en-US" sz="4000" dirty="0" smtClean="0">
              <a:solidFill>
                <a:schemeClr val="bg1"/>
              </a:solidFill>
            </a:endParaRPr>
          </a:p>
          <a:p>
            <a:r>
              <a:rPr lang="en-US" sz="4000" dirty="0" smtClean="0">
                <a:solidFill>
                  <a:schemeClr val="bg1"/>
                </a:solidFill>
              </a:rPr>
              <a:t>Soul: Vitality of Life</a:t>
            </a:r>
          </a:p>
          <a:p>
            <a:endParaRPr lang="en-US" sz="4000" dirty="0" smtClean="0">
              <a:solidFill>
                <a:schemeClr val="bg1"/>
              </a:solidFill>
            </a:endParaRPr>
          </a:p>
          <a:p>
            <a:r>
              <a:rPr lang="en-US" sz="4000" dirty="0" smtClean="0">
                <a:solidFill>
                  <a:schemeClr val="bg1"/>
                </a:solidFill>
              </a:rPr>
              <a:t>Mind: Thinking</a:t>
            </a:r>
          </a:p>
          <a:p>
            <a:endParaRPr lang="en-US" sz="4000" dirty="0" smtClean="0">
              <a:solidFill>
                <a:schemeClr val="bg1"/>
              </a:solidFill>
            </a:endParaRPr>
          </a:p>
          <a:p>
            <a:r>
              <a:rPr lang="en-US" sz="4000" dirty="0" smtClean="0">
                <a:solidFill>
                  <a:schemeClr val="bg1"/>
                </a:solidFill>
              </a:rPr>
              <a:t>Strength: Physical ability</a:t>
            </a:r>
          </a:p>
          <a:p>
            <a:r>
              <a:rPr lang="en-US" sz="4000" dirty="0" smtClean="0">
                <a:solidFill>
                  <a:schemeClr val="bg1"/>
                </a:solidFill>
              </a:rPr>
              <a:t>(</a:t>
            </a:r>
            <a:r>
              <a:rPr lang="en-US" sz="4000" dirty="0" smtClean="0">
                <a:solidFill>
                  <a:schemeClr val="bg1"/>
                </a:solidFill>
              </a:rPr>
              <a:t>possessions, resources </a:t>
            </a:r>
            <a:r>
              <a:rPr lang="en-US" sz="4000" dirty="0" smtClean="0">
                <a:solidFill>
                  <a:schemeClr val="bg1"/>
                </a:solidFill>
              </a:rPr>
              <a:t>included)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TextBox 3"/>
          <p:cNvSpPr txBox="1"/>
          <p:nvPr/>
        </p:nvSpPr>
        <p:spPr>
          <a:xfrm>
            <a:off x="3505200" y="5742801"/>
            <a:ext cx="5638800" cy="276999"/>
          </a:xfrm>
          <a:prstGeom prst="rect">
            <a:avLst/>
          </a:prstGeom>
          <a:noFill/>
        </p:spPr>
        <p:txBody>
          <a:bodyPr wrap="square" rtlCol="0">
            <a:spAutoFit/>
          </a:bodyPr>
          <a:lstStyle/>
          <a:p>
            <a:r>
              <a:rPr lang="en-US" sz="1200" dirty="0" smtClean="0">
                <a:solidFill>
                  <a:schemeClr val="bg1"/>
                </a:solidFill>
              </a:rPr>
              <a:t>Google image search: Converse</a:t>
            </a:r>
            <a:endParaRPr lang="en-US" sz="1200" dirty="0">
              <a:solidFill>
                <a:schemeClr val="bg1"/>
              </a:solidFill>
            </a:endParaRPr>
          </a:p>
        </p:txBody>
      </p:sp>
      <p:pic>
        <p:nvPicPr>
          <p:cNvPr id="15362" name="Picture 2" descr="https://encrypted-tbn3.gstatic.com/images?q=tbn:ANd9GcSMMIhayasDlCh0_X5tjhcWjbQm6h1cfZDqZB19mCfUGIIaBsSyIg"/>
          <p:cNvPicPr>
            <a:picLocks noChangeAspect="1" noChangeArrowheads="1"/>
          </p:cNvPicPr>
          <p:nvPr/>
        </p:nvPicPr>
        <p:blipFill>
          <a:blip r:embed="rId2" cstate="print">
            <a:grayscl/>
            <a:lum bright="30000" contrast="30000"/>
          </a:blip>
          <a:srcRect/>
          <a:stretch>
            <a:fillRect/>
          </a:stretch>
        </p:blipFill>
        <p:spPr bwMode="auto">
          <a:xfrm>
            <a:off x="0" y="0"/>
            <a:ext cx="9144000" cy="514233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TotalTime>
  <Words>1351</Words>
  <Application>Microsoft Office PowerPoint</Application>
  <PresentationFormat>On-screen Show (4:3)</PresentationFormat>
  <Paragraphs>48</Paragraphs>
  <Slides>32</Slides>
  <Notes>0</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132</cp:revision>
  <dcterms:created xsi:type="dcterms:W3CDTF">2015-05-17T06:09:38Z</dcterms:created>
  <dcterms:modified xsi:type="dcterms:W3CDTF">2015-11-07T17:48:43Z</dcterms:modified>
</cp:coreProperties>
</file>