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3" r:id="rId1"/>
  </p:sldMasterIdLst>
  <p:sldIdLst>
    <p:sldId id="289" r:id="rId2"/>
    <p:sldId id="291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81" r:id="rId11"/>
    <p:sldId id="368" r:id="rId12"/>
    <p:sldId id="382" r:id="rId13"/>
    <p:sldId id="369" r:id="rId14"/>
    <p:sldId id="370" r:id="rId15"/>
    <p:sldId id="371" r:id="rId16"/>
    <p:sldId id="372" r:id="rId17"/>
    <p:sldId id="393" r:id="rId18"/>
    <p:sldId id="373" r:id="rId19"/>
    <p:sldId id="375" r:id="rId20"/>
    <p:sldId id="383" r:id="rId21"/>
    <p:sldId id="374" r:id="rId22"/>
    <p:sldId id="384" r:id="rId23"/>
    <p:sldId id="376" r:id="rId24"/>
    <p:sldId id="389" r:id="rId25"/>
    <p:sldId id="391" r:id="rId26"/>
    <p:sldId id="377" r:id="rId27"/>
    <p:sldId id="392" r:id="rId28"/>
    <p:sldId id="394" r:id="rId29"/>
    <p:sldId id="386" r:id="rId30"/>
    <p:sldId id="395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D6"/>
    <a:srgbClr val="00E400"/>
    <a:srgbClr val="0033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336" y="776"/>
      </p:cViewPr>
      <p:guideLst>
        <p:guide orient="horz" pos="21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9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5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6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9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5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8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F3D39-D77D-404C-A68F-56A6448489CF}" type="datetimeFigureOut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ED704-46F8-2345-8551-241DEF65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/>
            <a:r>
              <a:rPr lang="zh-CN" altLang="en-US" sz="4600" dirty="0">
                <a:latin typeface="Arial" charset="0"/>
                <a:ea typeface="宋体" charset="0"/>
                <a:cs typeface="宋体" charset="0"/>
              </a:rPr>
              <a:t>凭爱心分别是非</a:t>
            </a:r>
            <a:r>
              <a:rPr lang="en-US" altLang="zh-CN" sz="4600" dirty="0">
                <a:latin typeface="Arial" charset="0"/>
                <a:ea typeface="宋体" charset="0"/>
                <a:cs typeface="宋体" charset="0"/>
              </a:rPr>
              <a:t/>
            </a:r>
            <a:br>
              <a:rPr lang="en-US" altLang="zh-CN" sz="4600" dirty="0">
                <a:latin typeface="Arial" charset="0"/>
                <a:ea typeface="宋体" charset="0"/>
                <a:cs typeface="宋体" charset="0"/>
              </a:rPr>
            </a:b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腓立比书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 1:9-21</a:t>
            </a:r>
            <a:endParaRPr lang="en-US" sz="3800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2015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年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9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月</a:t>
            </a:r>
            <a:r>
              <a:rPr lang="en-US" altLang="zh-CN" dirty="0" smtClean="0">
                <a:latin typeface="Arial" charset="0"/>
                <a:ea typeface="宋体" charset="0"/>
                <a:cs typeface="宋体" charset="0"/>
              </a:rPr>
              <a:t>27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日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361459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几种常见的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是非观：</a:t>
            </a: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人不为己天诛地灭</a:t>
            </a: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害人之心不可有，防人之心不可无</a:t>
            </a:r>
            <a:endParaRPr lang="en-US" altLang="zh-TW" sz="34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安分守己，尽职尽责</a:t>
            </a:r>
            <a:endParaRPr lang="en-US" altLang="zh-TW" sz="34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识时务者为俊杰</a:t>
            </a:r>
            <a:endParaRPr lang="zh-TW" altLang="en-US" sz="34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是非都是相对的没有绝对的好与坏</a:t>
            </a:r>
            <a:endParaRPr lang="en-US" altLang="zh-TW" sz="34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sz="34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保罗说的是非观与这些有本质的不同。</a:t>
            </a:r>
            <a:endParaRPr lang="en-US" sz="3600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凭爱心的是非观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	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就是要你们的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爱心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在知识和各样见识上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多而又多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，使你们能分别是非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分别是非不是凭知识和见识吗？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保罗讲的分别是非的前提是有爱心。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32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472608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sz="6500" dirty="0" smtClean="0">
                <a:latin typeface="Arial" charset="0"/>
                <a:ea typeface="宋体" charset="0"/>
                <a:cs typeface="宋体" charset="0"/>
              </a:rPr>
              <a:t>爱</a:t>
            </a:r>
            <a:r>
              <a:rPr lang="zh-CN" altLang="en-US" sz="6500" dirty="0">
                <a:latin typeface="Arial" charset="0"/>
                <a:ea typeface="宋体" charset="0"/>
                <a:cs typeface="宋体" charset="0"/>
              </a:rPr>
              <a:t>心：</a:t>
            </a:r>
            <a:r>
              <a:rPr lang="en-US" altLang="zh-CN" sz="6500" dirty="0">
                <a:latin typeface="Arial" charset="0"/>
                <a:ea typeface="宋体" charset="0"/>
                <a:cs typeface="宋体" charset="0"/>
              </a:rPr>
              <a:t> agape </a:t>
            </a:r>
            <a:r>
              <a:rPr lang="zh-CN" altLang="en-US" sz="6500" dirty="0">
                <a:latin typeface="Arial" charset="0"/>
                <a:ea typeface="宋体" charset="0"/>
                <a:cs typeface="宋体" charset="0"/>
              </a:rPr>
              <a:t>爱加倍</a:t>
            </a:r>
            <a:r>
              <a:rPr lang="en-US" altLang="zh-CN" sz="6500" dirty="0">
                <a:latin typeface="Arial" charset="0"/>
                <a:ea typeface="宋体" charset="0"/>
                <a:cs typeface="宋体" charset="0"/>
              </a:rPr>
              <a:t> </a:t>
            </a:r>
            <a:endParaRPr lang="en-US" altLang="zh-CN" sz="65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6500" dirty="0" smtClean="0">
                <a:latin typeface="Arial" charset="0"/>
                <a:ea typeface="宋体" charset="0"/>
                <a:cs typeface="宋体" charset="0"/>
              </a:rPr>
              <a:t>神对人无条件</a:t>
            </a:r>
            <a:r>
              <a:rPr lang="zh-CN" altLang="en-US" sz="65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无私舍己</a:t>
            </a:r>
            <a:r>
              <a:rPr lang="zh-CN" altLang="en-US" sz="6500" dirty="0" smtClean="0">
                <a:latin typeface="Arial" charset="0"/>
                <a:ea typeface="宋体" charset="0"/>
                <a:cs typeface="宋体" charset="0"/>
              </a:rPr>
              <a:t>的爱</a:t>
            </a:r>
            <a:endParaRPr lang="en-US" altLang="zh-CN" sz="65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6500" dirty="0" smtClean="0">
                <a:latin typeface="Arial" charset="0"/>
                <a:ea typeface="宋体" charset="0"/>
                <a:cs typeface="宋体" charset="0"/>
              </a:rPr>
              <a:t>我们对神的爱</a:t>
            </a:r>
            <a:endParaRPr lang="en-US" altLang="zh-CN" sz="65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6500" dirty="0" smtClean="0">
                <a:latin typeface="Arial" charset="0"/>
                <a:ea typeface="宋体" charset="0"/>
                <a:cs typeface="宋体" charset="0"/>
              </a:rPr>
              <a:t>我们对人的爱</a:t>
            </a:r>
            <a:endParaRPr lang="en-US" altLang="zh-CN" sz="65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CN" sz="65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6500" dirty="0" smtClean="0">
                <a:latin typeface="宋体"/>
                <a:ea typeface="宋体"/>
                <a:cs typeface="宋体"/>
              </a:rPr>
              <a:t>马可福音</a:t>
            </a:r>
            <a:r>
              <a:rPr lang="zh-CN" altLang="zh-CN" sz="6500" dirty="0" smtClean="0">
                <a:latin typeface="宋体"/>
                <a:ea typeface="宋体"/>
                <a:cs typeface="宋体"/>
              </a:rPr>
              <a:t>1</a:t>
            </a:r>
            <a:r>
              <a:rPr lang="en-US" altLang="zh-CN" sz="6500" dirty="0" smtClean="0">
                <a:latin typeface="宋体"/>
                <a:ea typeface="宋体"/>
                <a:cs typeface="宋体"/>
              </a:rPr>
              <a:t>2:30-31 </a:t>
            </a:r>
            <a:r>
              <a:rPr lang="zh-CN" altLang="en-US" sz="6500" dirty="0" smtClean="0">
                <a:latin typeface="宋体"/>
                <a:ea typeface="宋体"/>
                <a:cs typeface="宋体"/>
              </a:rPr>
              <a:t>“</a:t>
            </a:r>
            <a:r>
              <a:rPr lang="zh-TW" altLang="en-US" sz="6500" dirty="0" smtClean="0">
                <a:latin typeface="宋体"/>
                <a:ea typeface="宋体"/>
                <a:cs typeface="宋体"/>
              </a:rPr>
              <a:t>你要尽</a:t>
            </a:r>
            <a:r>
              <a:rPr lang="zh-TW" altLang="en-US" sz="6500" dirty="0" smtClean="0">
                <a:latin typeface="宋体"/>
                <a:ea typeface="宋体"/>
                <a:cs typeface="宋体"/>
              </a:rPr>
              <a:t>心、尽性、尽意、尽力</a:t>
            </a:r>
            <a:r>
              <a:rPr lang="zh-TW" altLang="en-US" sz="6500" u="sng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爱主</a:t>
            </a:r>
            <a:r>
              <a:rPr lang="zh-TW" altLang="en-US" sz="6500" dirty="0" smtClean="0">
                <a:latin typeface="宋体"/>
                <a:ea typeface="宋体"/>
                <a:cs typeface="宋体"/>
              </a:rPr>
              <a:t>你的神。”其次就是说：“要</a:t>
            </a:r>
            <a:r>
              <a:rPr lang="zh-TW" altLang="en-US" sz="6500" u="sng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爱人</a:t>
            </a:r>
            <a:r>
              <a:rPr lang="zh-TW" altLang="en-US" sz="6500" dirty="0" smtClean="0">
                <a:latin typeface="宋体"/>
                <a:ea typeface="宋体"/>
                <a:cs typeface="宋体"/>
              </a:rPr>
              <a:t>如己。”再没有比这两条诫命更大的了。</a:t>
            </a:r>
            <a:endParaRPr lang="en-US" altLang="zh-CN" sz="6500" dirty="0">
              <a:latin typeface="宋体"/>
              <a:ea typeface="宋体"/>
              <a:cs typeface="宋体"/>
            </a:endParaRPr>
          </a:p>
          <a:p>
            <a:endParaRPr lang="en-US" altLang="zh-CN" sz="4000" dirty="0" smtClean="0">
              <a:latin typeface="宋体"/>
              <a:ea typeface="宋体"/>
              <a:cs typeface="宋体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471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  <a:cs typeface="宋体" charset="0"/>
              </a:rPr>
              <a:t>二、保罗的两个例子</a:t>
            </a:r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日常生活中的例子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zh-CN" altLang="en-US" sz="3600" dirty="0">
                <a:latin typeface="宋体"/>
                <a:ea typeface="宋体"/>
                <a:cs typeface="宋体"/>
              </a:rPr>
              <a:t>（</a:t>
            </a:r>
            <a:r>
              <a:rPr lang="en-US" altLang="zh-CN" sz="3600" dirty="0">
                <a:latin typeface="宋体"/>
                <a:ea typeface="宋体"/>
                <a:cs typeface="宋体"/>
              </a:rPr>
              <a:t>12-14</a:t>
            </a:r>
            <a:r>
              <a:rPr lang="zh-CN" altLang="en-US" sz="3600" dirty="0">
                <a:latin typeface="宋体"/>
                <a:ea typeface="宋体"/>
                <a:cs typeface="宋体"/>
              </a:rPr>
              <a:t>）</a:t>
            </a:r>
            <a:endParaRPr lang="en-US" altLang="zh-CN" sz="3600" dirty="0">
              <a:latin typeface="宋体"/>
              <a:ea typeface="宋体"/>
              <a:cs typeface="宋体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教会生活中的例子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en-US" altLang="zh-CN" sz="3600" dirty="0">
                <a:latin typeface="宋体"/>
                <a:ea typeface="宋体"/>
                <a:cs typeface="宋体"/>
              </a:rPr>
              <a:t>(15-18)</a:t>
            </a:r>
            <a:endParaRPr lang="en-US" sz="3600" dirty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  <a:cs typeface="宋体" charset="0"/>
              </a:rPr>
              <a:t>生活中的例子</a:t>
            </a:r>
            <a:r>
              <a:rPr lang="en-US" altLang="zh-CN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>
                <a:latin typeface="Arial" charset="0"/>
                <a:ea typeface="宋体" charset="0"/>
                <a:cs typeface="宋体" charset="0"/>
              </a:rPr>
              <a:t>12-14</a:t>
            </a:r>
            <a:r>
              <a:rPr lang="zh-CN" altLang="en-US">
                <a:latin typeface="Arial" charset="0"/>
                <a:ea typeface="宋体" charset="0"/>
                <a:cs typeface="宋体" charset="0"/>
              </a:rPr>
              <a:t>）</a:t>
            </a:r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12 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弟兄们，我愿意你们知道，我所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遭遇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的事更是叫福音兴旺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13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以致我受的捆锁在御营全军和其余的人中，已经显明是为基督的缘故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；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14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并且那在主里的弟兄，多半因我受的捆锁就笃信不疑，越发放胆传神的道，无所惧怕。</a:t>
            </a: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保罗当时在罗马被软禁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、没有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自由。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被“捆锁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”绑住是好事还是坏事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？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可它成了两种人的祝福：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对未信主的人，传福音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13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ja-JP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对主内的弟兄，鼓励、做榜样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14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以爱心分别是非：坏事成了好事。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marL="457200" lvl="1" indent="0">
              <a:buNone/>
            </a:pP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4896544"/>
          </a:xfrm>
        </p:spPr>
        <p:txBody>
          <a:bodyPr>
            <a:normAutofit/>
          </a:bodyPr>
          <a:lstStyle/>
          <a:p>
            <a:r>
              <a:rPr lang="zh-CN" altLang="en-US" sz="3900" dirty="0">
                <a:latin typeface="Arial" charset="0"/>
                <a:ea typeface="宋体" charset="0"/>
                <a:cs typeface="宋体" charset="0"/>
              </a:rPr>
              <a:t>注意这不是世人说</a:t>
            </a:r>
            <a:r>
              <a:rPr lang="zh-CN" altLang="en-US" sz="3900" dirty="0" smtClean="0">
                <a:latin typeface="Arial" charset="0"/>
                <a:ea typeface="宋体" charset="0"/>
                <a:cs typeface="宋体" charset="0"/>
              </a:rPr>
              <a:t>的调整心态。</a:t>
            </a:r>
            <a:endParaRPr lang="en-US" altLang="zh-CN" sz="39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900" dirty="0" smtClean="0">
                <a:latin typeface="Arial" charset="0"/>
                <a:ea typeface="宋体" charset="0"/>
                <a:cs typeface="宋体" charset="0"/>
              </a:rPr>
              <a:t>不是换种角度安慰</a:t>
            </a:r>
            <a:r>
              <a:rPr lang="zh-CN" altLang="en-US" sz="3900" dirty="0">
                <a:latin typeface="Arial" charset="0"/>
                <a:ea typeface="宋体" charset="0"/>
                <a:cs typeface="宋体" charset="0"/>
              </a:rPr>
              <a:t>自己，把坏事“看成”好事，无可奈何</a:t>
            </a:r>
            <a:r>
              <a:rPr lang="zh-CN" altLang="en-US" sz="3900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en-US" altLang="zh-CN" sz="39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900" dirty="0">
                <a:latin typeface="Arial" charset="0"/>
                <a:ea typeface="宋体" charset="0"/>
                <a:cs typeface="宋体" charset="0"/>
              </a:rPr>
              <a:t>不是苦难本身成就了这些</a:t>
            </a:r>
            <a:r>
              <a:rPr lang="zh-CN" altLang="en-US" sz="3900" dirty="0" smtClean="0">
                <a:latin typeface="Arial" charset="0"/>
                <a:ea typeface="宋体" charset="0"/>
                <a:cs typeface="宋体" charset="0"/>
              </a:rPr>
              <a:t>祝福。</a:t>
            </a:r>
            <a:endParaRPr lang="zh-TW" altLang="en-US" sz="39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900" dirty="0">
                <a:latin typeface="Arial" charset="0"/>
                <a:ea typeface="宋体" charset="0"/>
                <a:cs typeface="宋体" charset="0"/>
              </a:rPr>
              <a:t>而是面对苦难的态度和应对</a:t>
            </a:r>
            <a:r>
              <a:rPr lang="zh-CN" altLang="en-US" sz="3900" dirty="0" smtClean="0">
                <a:latin typeface="Arial" charset="0"/>
                <a:ea typeface="宋体" charset="0"/>
                <a:cs typeface="宋体" charset="0"/>
              </a:rPr>
              <a:t>方式。</a:t>
            </a:r>
            <a:endParaRPr lang="en-US" altLang="zh-CN" sz="3900" dirty="0" smtClean="0">
              <a:latin typeface="Arial" charset="0"/>
              <a:ea typeface="宋体" charset="0"/>
              <a:cs typeface="宋体" charset="0"/>
            </a:endParaRPr>
          </a:p>
          <a:p>
            <a:pPr marL="457200" lvl="1" indent="0">
              <a:buNone/>
            </a:pPr>
            <a:endParaRPr lang="en-US" altLang="zh-CN" sz="3800" dirty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4100" dirty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3800" dirty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CN" sz="3000" dirty="0">
              <a:latin typeface="Arial" charset="0"/>
              <a:ea typeface="宋体" charset="0"/>
              <a:cs typeface="宋体" charset="0"/>
            </a:endParaRPr>
          </a:p>
          <a:p>
            <a:pPr>
              <a:buFont typeface="Arial" charset="0"/>
              <a:buNone/>
            </a:pPr>
            <a:endParaRPr lang="en-US" altLang="zh-CN" sz="3400" dirty="0">
              <a:latin typeface="Arial" charset="0"/>
              <a:ea typeface="宋体" charset="0"/>
              <a:cs typeface="宋体" charset="0"/>
            </a:endParaRPr>
          </a:p>
          <a:p>
            <a:endParaRPr lang="en-US" sz="32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Jim and Elisabeth </a:t>
            </a:r>
            <a:r>
              <a:rPr lang="en-US" dirty="0" smtClean="0">
                <a:latin typeface="Times New Roman"/>
                <a:cs typeface="Times New Roman"/>
              </a:rPr>
              <a:t>Elliot</a:t>
            </a:r>
            <a:r>
              <a:rPr lang="en-US" altLang="zh-CN" dirty="0" smtClean="0">
                <a:latin typeface="Times New Roman"/>
                <a:cs typeface="Times New Roman"/>
              </a:rPr>
              <a:t> </a:t>
            </a:r>
            <a:r>
              <a:rPr lang="zh-CN" altLang="en-US" dirty="0" smtClean="0">
                <a:latin typeface="Times New Roman"/>
                <a:cs typeface="Times New Roman"/>
              </a:rPr>
              <a:t>的例子</a:t>
            </a:r>
            <a:endParaRPr lang="en-US" altLang="zh-CN" dirty="0"/>
          </a:p>
          <a:p>
            <a:endParaRPr lang="en-US" dirty="0"/>
          </a:p>
        </p:txBody>
      </p:sp>
      <p:pic>
        <p:nvPicPr>
          <p:cNvPr id="1026" name="Picture 2" descr="C:\Users\lm186\Dropbox\jim-ellio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0" y="1628800"/>
            <a:ext cx="2999417" cy="425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m186\Dropbox\Elizabeth 2 Elliot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3414"/>
            <a:ext cx="2808312" cy="425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29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教会中的例子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15-18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15 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有的传基督是出于嫉妒纷争，也有的是出于好意。 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16 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这一等是出于爱心，知道我是为辩明福音设立的；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17 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那一等传基督是出于结党，并不诚实，意思要加增我捆锁的苦楚。 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18 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这有何妨呢？或是假意，或是真心，无论怎样，基督究竟被传开了。为此我就欢喜，并且还要欢喜。</a:t>
            </a:r>
          </a:p>
          <a:p>
            <a:pPr marL="0" indent="0">
              <a:buFont typeface="Arial" charset="0"/>
              <a:buNone/>
            </a:pPr>
            <a:endParaRPr lang="en-US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传讲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基督的人有不同动机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出于嫉妒”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、“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出于好意”（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15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sz="3600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出于爱心</a:t>
            </a:r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…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为辩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明福音”</a:t>
            </a:r>
            <a:r>
              <a:rPr lang="zh-CN" sz="3600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16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“出于结党，并不诚实”（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16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有人甚至故意伤害保罗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：“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意思要加增我捆锁的苦楚。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”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16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这是坏事是好事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？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800" dirty="0">
                <a:latin typeface="Arial" charset="0"/>
                <a:ea typeface="宋体" charset="0"/>
                <a:cs typeface="宋体" charset="0"/>
              </a:rPr>
              <a:t>祷告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。</a:t>
            </a:r>
            <a:endParaRPr lang="en-US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保罗怎么看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“或是假意，或是真心，无论怎样，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基督究竟被传开了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</a:t>
            </a:r>
            <a:r>
              <a:rPr lang="zh-CN" sz="3600" dirty="0" smtClean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18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为此我就</a:t>
            </a:r>
            <a:r>
              <a:rPr lang="zh-TW" altLang="en-US" sz="36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欢喜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，并且还要</a:t>
            </a:r>
            <a:r>
              <a:rPr lang="zh-TW" altLang="en-US" sz="36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欢喜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”（</a:t>
            </a:r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18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以无私舍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己的</a:t>
            </a:r>
            <a:r>
              <a:rPr lang="zh-CN" altLang="en-US" sz="36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爱主之心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分别是非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基督得益，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坏事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成了好事。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390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在我们的教会事奉中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方式不同、看法不同、甚至动机亦可能不同（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15-17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。</a:t>
            </a:r>
            <a:endParaRPr lang="zh-TW" altLang="en-US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有时我们自己会被伤害（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17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TW" sz="3600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甚至有人可能是故意伤害我们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17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zh-TW" altLang="en-US" sz="3600" dirty="0">
              <a:latin typeface="Arial" charset="0"/>
              <a:ea typeface="宋体" charset="0"/>
              <a:cs typeface="宋体" charset="0"/>
            </a:endParaRPr>
          </a:p>
          <a:p>
            <a:pPr marL="0" indent="0">
              <a:buNone/>
            </a:pPr>
            <a:endParaRPr lang="zh-TW" altLang="en-US" sz="3600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什么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是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我们分别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是非的标准？（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18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不是自己是否受伤，而是基督是否被高举！</a:t>
            </a:r>
          </a:p>
          <a:p>
            <a:pPr lvl="1"/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事奉中若有愤愤不平，请先回到神面前，检查是不是自己的</a:t>
            </a:r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骄傲</a:t>
            </a:r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被伤</a:t>
            </a:r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到</a:t>
            </a:r>
            <a:r>
              <a:rPr lang="zh-TW" altLang="en-US" sz="3400" dirty="0" smtClean="0">
                <a:latin typeface="Arial" charset="0"/>
                <a:ea typeface="宋体" charset="0"/>
                <a:cs typeface="宋体" charset="0"/>
              </a:rPr>
              <a:t>，还是出于爱</a:t>
            </a:r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心。</a:t>
            </a:r>
            <a:endParaRPr lang="en-US" altLang="zh-CN" sz="34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检查</a:t>
            </a:r>
            <a:r>
              <a:rPr lang="zh-CN" altLang="en-US" sz="34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自己事奉的动机</a:t>
            </a:r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zh-CN" altLang="en-US" sz="34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不要论断他人事奉</a:t>
            </a:r>
            <a:r>
              <a:rPr lang="zh-CN" altLang="en-US" sz="3400" u="sng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的动机</a:t>
            </a:r>
            <a:r>
              <a:rPr lang="zh-CN" altLang="en-US" sz="3400" dirty="0" smtClean="0">
                <a:latin typeface="Arial" charset="0"/>
                <a:ea typeface="宋体" charset="0"/>
                <a:cs typeface="宋体" charset="0"/>
              </a:rPr>
              <a:t>。别做蛔虫！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3276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  <a:cs typeface="宋体" charset="0"/>
              </a:rPr>
              <a:t>什么是以爱心分别是非</a:t>
            </a:r>
            <a:r>
              <a:rPr lang="en-US" altLang="zh-CN">
                <a:latin typeface="Arial" charset="0"/>
                <a:ea typeface="宋体" charset="0"/>
                <a:cs typeface="宋体" charset="0"/>
              </a:rPr>
              <a:t>	</a:t>
            </a:r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光靠知识和见识，是以世界、自己的眼光分别是非－</a:t>
            </a:r>
            <a:r>
              <a:rPr lang="zh-TW" altLang="en-US" dirty="0">
                <a:latin typeface="Arial" charset="0"/>
                <a:ea typeface="宋体" charset="0"/>
                <a:cs typeface="宋体" charset="0"/>
              </a:rPr>
              <a:t>计较自己的得失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有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舍己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爱神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和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爱人的</a:t>
            </a:r>
            <a:r>
              <a:rPr lang="zh-TW" altLang="en-US" dirty="0">
                <a:latin typeface="Arial" charset="0"/>
                <a:ea typeface="宋体" charset="0"/>
                <a:cs typeface="宋体" charset="0"/>
              </a:rPr>
              <a:t>心，才能用神的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眼光来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分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别</a:t>
            </a:r>
            <a:r>
              <a:rPr lang="zh-TW" altLang="en-US" dirty="0">
                <a:latin typeface="Arial" charset="0"/>
                <a:ea typeface="宋体" charset="0"/>
                <a:cs typeface="宋体" charset="0"/>
              </a:rPr>
              <a:t>是非</a:t>
            </a:r>
            <a:r>
              <a:rPr lang="zh-TW" altLang="en-US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dirty="0" smtClean="0"/>
              <a:t>凭爱心分别</a:t>
            </a:r>
            <a:r>
              <a:rPr lang="zh-CN" altLang="en-US" dirty="0" smtClean="0"/>
              <a:t>是非</a:t>
            </a:r>
            <a:r>
              <a:rPr lang="zh-CN" altLang="en-US" dirty="0" smtClean="0"/>
              <a:t>决定我们待人处事的方法态度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生活</a:t>
            </a:r>
            <a:r>
              <a:rPr lang="zh-CN" altLang="en-US" dirty="0" smtClean="0"/>
              <a:t>中有很多操练的机会。</a:t>
            </a:r>
            <a:endParaRPr lang="en-US" dirty="0"/>
          </a:p>
          <a:p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  <a:cs typeface="宋体" charset="0"/>
              </a:rPr>
              <a:t>我能以爱心分别是非吗</a:t>
            </a:r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遇困境遭患难时</a:t>
            </a:r>
            <a:endParaRPr lang="en-US" altLang="zh-TW" sz="38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在家庭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、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夫妻</a:t>
            </a:r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、与儿女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生活中 </a:t>
            </a:r>
            <a:endParaRPr lang="en-US" altLang="zh-TW" sz="38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在工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作中 </a:t>
            </a:r>
            <a:endParaRPr lang="en-US" altLang="zh-TW" sz="38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在事奉</a:t>
            </a:r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中</a:t>
            </a:r>
            <a:endParaRPr lang="en-US" altLang="zh-TW" sz="38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… 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…</a:t>
            </a:r>
          </a:p>
          <a:p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似乎说</a:t>
            </a:r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得</a:t>
            </a:r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容易做到很难</a:t>
            </a:r>
            <a:r>
              <a:rPr lang="zh-CN" altLang="en-US" sz="3800" dirty="0" smtClean="0">
                <a:latin typeface="Arial" charset="0"/>
                <a:ea typeface="宋体" charset="0"/>
                <a:cs typeface="宋体" charset="0"/>
              </a:rPr>
              <a:t>！</a:t>
            </a:r>
            <a:endParaRPr lang="en-US" altLang="zh-TW" sz="3800" dirty="0" smtClean="0">
              <a:latin typeface="Arial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8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以爱心分别是非的障碍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恐惧，害怕，不安全感</a:t>
            </a:r>
            <a:r>
              <a:rPr lang="en-US" altLang="zh-CN" sz="3600" dirty="0" smtClean="0"/>
              <a:t> (Fear)</a:t>
            </a:r>
          </a:p>
          <a:p>
            <a:pPr lvl="1"/>
            <a:r>
              <a:rPr lang="zh-CN" altLang="en-US" sz="3600" dirty="0" smtClean="0"/>
              <a:t>拼</a:t>
            </a:r>
            <a:r>
              <a:rPr lang="zh-CN" altLang="zh-CN" sz="3600" dirty="0" smtClean="0"/>
              <a:t>“</a:t>
            </a:r>
            <a:r>
              <a:rPr lang="en-US" altLang="zh-CN" sz="3600" dirty="0" smtClean="0"/>
              <a:t>Tenure</a:t>
            </a:r>
            <a:r>
              <a:rPr lang="zh-CN" altLang="en-US" sz="3600" dirty="0" smtClean="0"/>
              <a:t>”，</a:t>
            </a:r>
            <a:r>
              <a:rPr lang="zh-CN" altLang="en-US" sz="3600" dirty="0" smtClean="0"/>
              <a:t>带研究生</a:t>
            </a:r>
            <a:r>
              <a:rPr lang="zh-CN" altLang="en-US" sz="3600" dirty="0" smtClean="0"/>
              <a:t>教书</a:t>
            </a:r>
            <a:r>
              <a:rPr lang="zh-CN" altLang="en-US" sz="3600" dirty="0" smtClean="0"/>
              <a:t>的例子。</a:t>
            </a:r>
            <a:endParaRPr lang="en-US" altLang="zh-CN" sz="3600" dirty="0" smtClean="0"/>
          </a:p>
          <a:p>
            <a:pPr lvl="1"/>
            <a:endParaRPr lang="en-US" altLang="zh-CN" sz="3600" dirty="0" smtClean="0"/>
          </a:p>
          <a:p>
            <a:r>
              <a:rPr lang="zh-CN" altLang="en-US" sz="3600" dirty="0" smtClean="0"/>
              <a:t>骄傲</a:t>
            </a:r>
            <a:r>
              <a:rPr lang="zh-CN" altLang="en-US" sz="3600" dirty="0" smtClean="0"/>
              <a:t>，要面子</a:t>
            </a:r>
            <a:r>
              <a:rPr lang="en-US" altLang="zh-CN" sz="3600" dirty="0" smtClean="0"/>
              <a:t> (Pride</a:t>
            </a:r>
            <a:r>
              <a:rPr lang="en-US" altLang="zh-CN" sz="3600" dirty="0" smtClean="0"/>
              <a:t>)</a:t>
            </a:r>
          </a:p>
          <a:p>
            <a:pPr lvl="1"/>
            <a:r>
              <a:rPr lang="zh-CN" altLang="en-US" sz="3600" dirty="0" smtClean="0"/>
              <a:t>两种体现：做与不做。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接新生的例子。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92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800" dirty="0">
                <a:latin typeface="Arial" charset="0"/>
                <a:ea typeface="宋体" charset="0"/>
                <a:cs typeface="宋体" charset="0"/>
              </a:rPr>
              <a:t>三、以爱心分别是非的关键（</a:t>
            </a:r>
            <a:r>
              <a:rPr lang="en-US" altLang="zh-CN" sz="3800" dirty="0">
                <a:latin typeface="Arial" charset="0"/>
                <a:ea typeface="宋体" charset="0"/>
                <a:cs typeface="宋体" charset="0"/>
              </a:rPr>
              <a:t>19-21</a:t>
            </a:r>
            <a:r>
              <a:rPr lang="zh-CN" altLang="en-US" sz="38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sz="3800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19 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因为我知道，这事借着你们的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祈祷和耶稣基督之灵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的帮助，终必叫我得救。 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20 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照着我所切慕、所盼望的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，没有一事叫我羞愧，只要凡事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放胆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，无论是生是死，总叫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基督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在我身上照常显大。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21 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因我活着就是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基督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，我死了就有益处。</a:t>
            </a:r>
          </a:p>
          <a:p>
            <a:endParaRPr lang="en-US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爱心分别</a:t>
            </a:r>
            <a:r>
              <a:rPr lang="zh-CN" altLang="en-US" dirty="0" smtClean="0"/>
              <a:t>是非的三</a:t>
            </a:r>
            <a:r>
              <a:rPr lang="zh-CN" altLang="en-US" dirty="0" smtClean="0"/>
              <a:t>步曲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57403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/>
              <a:t>依靠圣灵的帮助、不是靠自己</a:t>
            </a:r>
            <a:endParaRPr lang="en-US" altLang="zh-CN" sz="3600" dirty="0" smtClean="0"/>
          </a:p>
          <a:p>
            <a:pPr lvl="1"/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借着你们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的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祈祷和耶稣基督之灵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的帮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助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”（</a:t>
            </a:r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19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CN" sz="3600" dirty="0" smtClean="0"/>
          </a:p>
          <a:p>
            <a:r>
              <a:rPr lang="zh-CN" altLang="en-US" sz="3600" dirty="0" smtClean="0"/>
              <a:t>定睛永</a:t>
            </a:r>
            <a:r>
              <a:rPr lang="zh-CN" altLang="en-US" sz="3600" dirty="0" smtClean="0"/>
              <a:t>恒</a:t>
            </a:r>
            <a:endParaRPr lang="en-US" altLang="zh-CN" sz="3600" dirty="0" smtClean="0"/>
          </a:p>
          <a:p>
            <a:pPr lvl="1"/>
            <a:r>
              <a:rPr lang="zh-CN" altLang="en-US" sz="3600" dirty="0" smtClean="0"/>
              <a:t> “终必叫我得救”（</a:t>
            </a:r>
            <a:r>
              <a:rPr lang="en-US" altLang="zh-CN" sz="3600" dirty="0" smtClean="0"/>
              <a:t>19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lvl="1"/>
            <a:r>
              <a:rPr lang="zh-CN" altLang="en-US" sz="36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 smtClean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我所切慕</a:t>
            </a:r>
            <a:r>
              <a:rPr lang="zh-TW" altLang="en-US" sz="36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、所盼望的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没有一事叫我羞愧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”（</a:t>
            </a:r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20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CN" sz="3600" dirty="0" smtClean="0"/>
          </a:p>
          <a:p>
            <a:pPr lvl="1"/>
            <a:endParaRPr lang="en-US" altLang="zh-CN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46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效法基督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en-US" altLang="zh-CN" sz="3600" dirty="0" smtClean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战胜恐惧和骄傲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凡事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放胆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，无论是生是死，总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叫基督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在我身上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照常显大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”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(20)</a:t>
            </a:r>
          </a:p>
          <a:p>
            <a:pPr lvl="1"/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活着就是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基督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……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死了就有益处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” (21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)</a:t>
            </a:r>
            <a:endParaRPr lang="en-US" altLang="zh-CN" sz="3600" dirty="0">
              <a:latin typeface="Arial" charset="0"/>
              <a:ea typeface="宋体" charset="0"/>
              <a:cs typeface="宋体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022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25355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latin typeface="Arial" charset="0"/>
                <a:ea typeface="宋体" charset="0"/>
                <a:cs typeface="宋体" charset="0"/>
              </a:rPr>
              <a:t>腓立比书</a:t>
            </a:r>
            <a:r>
              <a:rPr lang="en-US" altLang="zh-CN" sz="4000" dirty="0">
                <a:latin typeface="Arial" charset="0"/>
                <a:ea typeface="宋体" charset="0"/>
                <a:cs typeface="宋体" charset="0"/>
              </a:rPr>
              <a:t>3:7-9 </a:t>
            </a:r>
            <a:endParaRPr lang="en-US" altLang="zh-CN" sz="40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只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是我先前以为于我有益的，我现在因基督都当做有损的。 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不但如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此，我也将万事当做有损的，</a:t>
            </a:r>
            <a:r>
              <a:rPr lang="zh-TW" altLang="en-US" sz="3600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因我以认识我主基督耶稣为</a:t>
            </a:r>
            <a:r>
              <a:rPr lang="zh-TW" altLang="en-US" sz="36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至宝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。我为他已经丢弃万事，看做粪土，为要得着基督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，并且得以在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他里面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。</a:t>
            </a:r>
            <a:endParaRPr lang="en-US" altLang="zh-TW" sz="36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TW" sz="3600" dirty="0" smtClean="0">
              <a:latin typeface="Arial" charset="0"/>
              <a:ea typeface="宋体" charset="0"/>
              <a:cs typeface="宋体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以基督为至宝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7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读经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腓立比书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1:9-21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4525963"/>
          </a:xfrm>
        </p:spPr>
        <p:txBody>
          <a:bodyPr/>
          <a:lstStyle/>
          <a:p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9 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我所祷告的，就是要你们的爱心在知识和各样见识上多而又多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10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使你们能分别是非，做诚实无过的人，直到基督的日子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；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11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并靠着耶稣基督结满了仁义的果子，叫荣耀称赞归于神。</a:t>
            </a:r>
          </a:p>
          <a:p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zh-TW" alt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800" dirty="0" smtClean="0"/>
              <a:t>祷告。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8872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4525963"/>
          </a:xfrm>
        </p:spPr>
        <p:txBody>
          <a:bodyPr/>
          <a:lstStyle/>
          <a:p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12 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弟兄们，我愿意你们知道，我所遭遇的事更是叫福音兴旺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13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以致我受的捆锁在御营全军和其余的人中，已经显明是为基督的缘故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；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14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并且那在主里的弟兄，多半因我受的捆锁就笃信不疑，越发放胆传神的道，无所惧怕。</a:t>
            </a:r>
          </a:p>
          <a:p>
            <a:endParaRPr lang="en-US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525962"/>
          </a:xfrm>
        </p:spPr>
        <p:txBody>
          <a:bodyPr>
            <a:noAutofit/>
          </a:bodyPr>
          <a:lstStyle/>
          <a:p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15 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有的传基督是出于嫉妒纷争，也有的是出于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好意。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16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这一等是出于爱心，知道我是为辩明福音设立的；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17 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那一等传基督是出于结党，并不诚实，意思要加增我捆锁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的苦楚。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18 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这有何妨呢？或是假意，或是真心，无论怎样，基督究竟被传开了。为此我就欢喜，并且还要欢喜。</a:t>
            </a:r>
          </a:p>
          <a:p>
            <a:endParaRPr lang="en-US" sz="38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4525963"/>
          </a:xfrm>
        </p:spPr>
        <p:txBody>
          <a:bodyPr/>
          <a:lstStyle/>
          <a:p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19 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因为我知道，这事借着你们的祈祷和耶稣基督之灵的帮助，终必叫我得救。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20 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照着我所切慕、所盼望的，没有一事叫我羞愧，只要凡事放胆，无论是生是死，总叫基督在我身上照常显大。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21 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因我活着就是基督，我死了就有益处。</a:t>
            </a: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一、凭爱心分别是非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9-11</a:t>
            </a:r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）</a:t>
            </a:r>
            <a:r>
              <a:rPr lang="en-US" altLang="zh-CN" dirty="0">
                <a:latin typeface="Arial" charset="0"/>
                <a:ea typeface="宋体" charset="0"/>
                <a:cs typeface="宋体" charset="0"/>
              </a:rPr>
              <a:t>	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525963"/>
          </a:xfrm>
        </p:spPr>
        <p:txBody>
          <a:bodyPr/>
          <a:lstStyle/>
          <a:p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9 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我所祷告的，</a:t>
            </a:r>
            <a:r>
              <a:rPr lang="zh-TW" altLang="en-US" sz="38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就是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要你们的</a:t>
            </a:r>
            <a:r>
              <a:rPr lang="zh-TW" altLang="en-US" sz="38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爱心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在知识和各样见识上</a:t>
            </a:r>
            <a:r>
              <a:rPr lang="zh-TW" altLang="en-US" sz="38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多而又多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，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10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使你们能</a:t>
            </a:r>
            <a:r>
              <a:rPr lang="zh-TW" altLang="en-US" sz="3800" u="sng" dirty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分别是非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，做诚实无过的人，直到基督的日子</a:t>
            </a:r>
            <a:r>
              <a:rPr lang="zh-TW" altLang="en-US" sz="3800" dirty="0" smtClean="0">
                <a:latin typeface="Arial" charset="0"/>
                <a:ea typeface="宋体" charset="0"/>
                <a:cs typeface="宋体" charset="0"/>
              </a:rPr>
              <a:t>；</a:t>
            </a:r>
            <a:r>
              <a:rPr lang="en-US" altLang="zh-TW" sz="3800" dirty="0" smtClean="0">
                <a:latin typeface="Arial" charset="0"/>
                <a:ea typeface="宋体" charset="0"/>
                <a:cs typeface="宋体" charset="0"/>
              </a:rPr>
              <a:t>11</a:t>
            </a:r>
            <a:r>
              <a:rPr lang="en-US" altLang="zh-TW" sz="3800" dirty="0">
                <a:latin typeface="Arial" charset="0"/>
                <a:ea typeface="宋体" charset="0"/>
                <a:cs typeface="宋体" charset="0"/>
              </a:rPr>
              <a:t> </a:t>
            </a:r>
            <a:r>
              <a:rPr lang="zh-TW" altLang="en-US" sz="3800" dirty="0">
                <a:latin typeface="Arial" charset="0"/>
                <a:ea typeface="宋体" charset="0"/>
                <a:cs typeface="宋体" charset="0"/>
              </a:rPr>
              <a:t>并靠着耶稣基督结满了仁义的果子，叫荣耀称赞归于神。</a:t>
            </a: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Arial" charset="0"/>
                <a:ea typeface="宋体" charset="0"/>
                <a:cs typeface="宋体" charset="0"/>
              </a:rPr>
              <a:t>分别是非很重要</a:t>
            </a:r>
            <a:endParaRPr 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保罗对腓立比教会的期望：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r>
              <a:rPr lang="zh-CN" altLang="zh-CN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诚实无过”的新生命</a:t>
            </a:r>
            <a:r>
              <a:rPr lang="zh-CN" altLang="zh-CN" sz="3600" dirty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(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10)</a:t>
            </a:r>
          </a:p>
          <a:p>
            <a:pPr lvl="1"/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结满了仁义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的果子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”。 </a:t>
            </a:r>
            <a:r>
              <a:rPr lang="en-US" altLang="zh-TW" sz="3600" dirty="0" smtClean="0">
                <a:latin typeface="Arial" charset="0"/>
                <a:ea typeface="宋体" charset="0"/>
                <a:cs typeface="宋体" charset="0"/>
              </a:rPr>
              <a:t>(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11) </a:t>
            </a:r>
          </a:p>
          <a:p>
            <a:pPr lvl="1"/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叫荣耀称赞归于神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TW" sz="3600" dirty="0">
                <a:latin typeface="Arial" charset="0"/>
                <a:ea typeface="宋体" charset="0"/>
                <a:cs typeface="宋体" charset="0"/>
              </a:rPr>
              <a:t>1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pPr lvl="1"/>
            <a:endParaRPr lang="en-US" altLang="zh-CN" sz="3600" dirty="0" smtClean="0">
              <a:latin typeface="Arial" charset="0"/>
              <a:ea typeface="宋体" charset="0"/>
              <a:cs typeface="宋体" charset="0"/>
            </a:endParaRPr>
          </a:p>
          <a:p>
            <a:pPr marL="342900" lvl="1" indent="-342900">
              <a:buFont typeface="Arial"/>
              <a:buChar char="•"/>
            </a:pP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“能分别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是非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”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是做到这些的必要条件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zh-CN" altLang="zh-CN" sz="3600" dirty="0" smtClean="0">
                <a:latin typeface="Arial" charset="0"/>
                <a:ea typeface="宋体" charset="0"/>
                <a:cs typeface="宋体" charset="0"/>
              </a:rPr>
              <a:t>（</a:t>
            </a:r>
            <a:r>
              <a:rPr lang="en-US" altLang="zh-CN" sz="3600" dirty="0">
                <a:latin typeface="Arial" charset="0"/>
                <a:ea typeface="宋体" charset="0"/>
                <a:cs typeface="宋体" charset="0"/>
              </a:rPr>
              <a:t>10</a:t>
            </a:r>
            <a:r>
              <a:rPr lang="zh-CN" altLang="en-US" sz="3600" dirty="0">
                <a:latin typeface="Arial" charset="0"/>
                <a:ea typeface="宋体" charset="0"/>
                <a:cs typeface="宋体" charset="0"/>
              </a:rPr>
              <a:t>）</a:t>
            </a:r>
            <a:endParaRPr lang="en-US" altLang="zh-TW" sz="3600" dirty="0">
              <a:latin typeface="Arial" charset="0"/>
              <a:ea typeface="宋体" charset="0"/>
              <a:cs typeface="宋体" charset="0"/>
            </a:endParaRPr>
          </a:p>
          <a:p>
            <a:endParaRPr lang="en-US" altLang="zh-CN" sz="4000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  <a:p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CN" altLang="en-US" dirty="0">
                <a:latin typeface="Arial" charset="0"/>
                <a:ea typeface="宋体" charset="0"/>
                <a:cs typeface="宋体" charset="0"/>
              </a:rPr>
              <a:t>什么是分别</a:t>
            </a:r>
            <a:r>
              <a:rPr lang="zh-CN" altLang="en-US" dirty="0" smtClean="0">
                <a:latin typeface="Arial" charset="0"/>
                <a:ea typeface="宋体" charset="0"/>
                <a:cs typeface="宋体" charset="0"/>
              </a:rPr>
              <a:t>是非？</a:t>
            </a:r>
            <a:endParaRPr lang="en-US" dirty="0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“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或作</a:t>
            </a:r>
            <a:r>
              <a:rPr lang="zh-TW" altLang="en-US" sz="3600" dirty="0">
                <a:latin typeface="Arial" charset="0"/>
                <a:ea typeface="宋体" charset="0"/>
                <a:cs typeface="宋体" charset="0"/>
              </a:rPr>
              <a:t>：喜爱那美好的事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。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”</a:t>
            </a:r>
            <a:endParaRPr lang="en-US" altLang="zh-TW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知道什么是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美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好的</a:t>
            </a:r>
            <a:r>
              <a:rPr lang="zh-TW" altLang="en-US" sz="3600" dirty="0" smtClean="0">
                <a:latin typeface="Arial" charset="0"/>
                <a:ea typeface="宋体" charset="0"/>
                <a:cs typeface="宋体" charset="0"/>
              </a:rPr>
              <a:t>、什么是坏的。</a:t>
            </a:r>
            <a:endParaRPr lang="en-US" altLang="zh-TW" sz="3600" dirty="0" smtClean="0">
              <a:latin typeface="Arial" charset="0"/>
              <a:ea typeface="宋体" charset="0"/>
              <a:cs typeface="宋体" charset="0"/>
            </a:endParaRPr>
          </a:p>
          <a:p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做选择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、</a:t>
            </a:r>
            <a:r>
              <a:rPr lang="zh-CN" altLang="en-US" sz="3600" dirty="0" smtClean="0">
                <a:latin typeface="Arial" charset="0"/>
                <a:ea typeface="宋体" charset="0"/>
                <a:cs typeface="宋体" charset="0"/>
              </a:rPr>
              <a:t>为人处事的准则。</a:t>
            </a:r>
            <a:endParaRPr lang="en-US" altLang="zh-TW" sz="3600" dirty="0">
              <a:latin typeface="Arial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157258358</TotalTime>
  <Pages>0</Pages>
  <Words>650</Words>
  <Characters>0</Characters>
  <Application>Microsoft Macintosh PowerPoint</Application>
  <DocSecurity>0</DocSecurity>
  <PresentationFormat>On-screen Show (4:3)</PresentationFormat>
  <Lines>0</Lines>
  <Paragraphs>122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凭爱心分别是非 腓立比书 1:9-21</vt:lpstr>
      <vt:lpstr>PowerPoint Presentation</vt:lpstr>
      <vt:lpstr>读经  腓立比书 1:9-21</vt:lpstr>
      <vt:lpstr>PowerPoint Presentation</vt:lpstr>
      <vt:lpstr>PowerPoint Presentation</vt:lpstr>
      <vt:lpstr>PowerPoint Presentation</vt:lpstr>
      <vt:lpstr>一、凭爱心分别是非 （9-11） </vt:lpstr>
      <vt:lpstr>分别是非很重要</vt:lpstr>
      <vt:lpstr>什么是分别是非？</vt:lpstr>
      <vt:lpstr>PowerPoint Presentation</vt:lpstr>
      <vt:lpstr>凭爱心的是非观 </vt:lpstr>
      <vt:lpstr>PowerPoint Presentation</vt:lpstr>
      <vt:lpstr>二、保罗的两个例子</vt:lpstr>
      <vt:lpstr>生活中的例子 （12-14）</vt:lpstr>
      <vt:lpstr>PowerPoint Presentation</vt:lpstr>
      <vt:lpstr>PowerPoint Presentation</vt:lpstr>
      <vt:lpstr>PowerPoint Presentation</vt:lpstr>
      <vt:lpstr>教会中的例子 （15-18）</vt:lpstr>
      <vt:lpstr>传讲基督的人有不同动机</vt:lpstr>
      <vt:lpstr>保罗怎么看</vt:lpstr>
      <vt:lpstr>在我们的教会事奉中</vt:lpstr>
      <vt:lpstr>PowerPoint Presentation</vt:lpstr>
      <vt:lpstr>什么是以爱心分别是非 </vt:lpstr>
      <vt:lpstr>我能以爱心分别是非吗</vt:lpstr>
      <vt:lpstr>以爱心分别是非的障碍</vt:lpstr>
      <vt:lpstr>三、以爱心分别是非的关键（19-21）</vt:lpstr>
      <vt:lpstr>爱心分别是非的三步曲</vt:lpstr>
      <vt:lpstr>PowerPoint Presentation</vt:lpstr>
      <vt:lpstr>以基督为至宝</vt:lpstr>
      <vt:lpstr>PowerPoint Presentation</vt:lpstr>
    </vt:vector>
  </TitlesOfParts>
  <Company>Duke University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杨晨</dc:creator>
  <cp:lastModifiedBy>Li Ma</cp:lastModifiedBy>
  <cp:revision>1233</cp:revision>
  <cp:lastPrinted>1899-12-30T00:00:00Z</cp:lastPrinted>
  <dcterms:created xsi:type="dcterms:W3CDTF">2012-05-11T21:32:43Z</dcterms:created>
  <dcterms:modified xsi:type="dcterms:W3CDTF">2015-09-27T13:29:57Z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