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8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B246-8DA6-4F1F-B5BD-588717148478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038E-26A3-4442-B3EA-2045395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B246-8DA6-4F1F-B5BD-588717148478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038E-26A3-4442-B3EA-2045395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4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B246-8DA6-4F1F-B5BD-588717148478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038E-26A3-4442-B3EA-2045395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6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B246-8DA6-4F1F-B5BD-588717148478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038E-26A3-4442-B3EA-2045395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8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B246-8DA6-4F1F-B5BD-588717148478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038E-26A3-4442-B3EA-2045395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2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B246-8DA6-4F1F-B5BD-588717148478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038E-26A3-4442-B3EA-2045395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B246-8DA6-4F1F-B5BD-588717148478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038E-26A3-4442-B3EA-2045395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7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B246-8DA6-4F1F-B5BD-588717148478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038E-26A3-4442-B3EA-2045395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9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B246-8DA6-4F1F-B5BD-588717148478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038E-26A3-4442-B3EA-2045395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2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B246-8DA6-4F1F-B5BD-588717148478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038E-26A3-4442-B3EA-2045395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2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B246-8DA6-4F1F-B5BD-588717148478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3038E-26A3-4442-B3EA-2045395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9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CB246-8DA6-4F1F-B5BD-588717148478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3038E-26A3-4442-B3EA-204539551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11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2135"/>
            <a:ext cx="7772400" cy="2387600"/>
          </a:xfrm>
        </p:spPr>
        <p:txBody>
          <a:bodyPr/>
          <a:lstStyle/>
          <a:p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他必兴旺，我必衰微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黄力夫弟兄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北</a:t>
            </a:r>
            <a:r>
              <a:rPr lang="zh-CN" altLang="en-US" sz="3600" b="1" dirty="0" smtClean="0">
                <a:latin typeface="+mn-ea"/>
              </a:rPr>
              <a:t>卡华人福音基督教会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02036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2946"/>
            <a:ext cx="7886700" cy="1021976"/>
          </a:xfrm>
        </p:spPr>
        <p:txBody>
          <a:bodyPr/>
          <a:lstStyle/>
          <a:p>
            <a:pPr algn="ctr"/>
            <a:r>
              <a:rPr lang="zh-CN" altLang="en-US" b="1" dirty="0" smtClean="0"/>
              <a:t>如何化解我们内心的捆绑？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2497"/>
            <a:ext cx="7886700" cy="4924466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约翰处在一个该嫉妒，却没有嫉妒的情况。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让我们看约翰如何对付他内心的嫉妒。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5154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9238"/>
            <a:ext cx="7886700" cy="933476"/>
          </a:xfrm>
        </p:spPr>
        <p:txBody>
          <a:bodyPr/>
          <a:lstStyle/>
          <a:p>
            <a:pPr algn="ctr"/>
            <a:r>
              <a:rPr lang="zh-CN" altLang="en-US" b="1" dirty="0">
                <a:latin typeface="+mn-ea"/>
              </a:rPr>
              <a:t>眼光摆在天上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8709"/>
            <a:ext cx="7886700" cy="4978254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约翰说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：若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不是从天上赐的，人就不能得什麽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27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翰高举神的权柄。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/>
              <a:t>耶稣回答说</a:t>
            </a:r>
            <a:r>
              <a:rPr lang="zh-CN" altLang="en-US" sz="3600" b="1" dirty="0" smtClean="0"/>
              <a:t>：若</a:t>
            </a:r>
            <a:r>
              <a:rPr lang="zh-CN" altLang="en-US" sz="3600" b="1" dirty="0"/>
              <a:t>不是从上头赐给你的，你就毫无权柄办我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>		</a:t>
            </a:r>
            <a:r>
              <a:rPr lang="zh-CN" altLang="en-US" sz="3600" b="1" dirty="0" smtClean="0"/>
              <a:t>约 </a:t>
            </a:r>
            <a:r>
              <a:rPr lang="en-US" altLang="zh-CN" sz="3600" b="1" dirty="0" smtClean="0"/>
              <a:t>19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11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0165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34" y="284309"/>
            <a:ext cx="7886700" cy="5900338"/>
          </a:xfrm>
        </p:spPr>
        <p:txBody>
          <a:bodyPr/>
          <a:lstStyle/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耶稣说的雇工的比喻。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我们整天劳苦受热，那後来的只做了一小时，你竟叫他们和我们一样吗？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』 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			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太 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20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12</a:t>
            </a: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抱怨了，嫉妒了。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我的东西难道不可随我的意思用吗？因为我作好人，你就红了眼吗？</a:t>
            </a:r>
            <a:r>
              <a:rPr lang="en-US" altLang="zh-CN" sz="3600" b="1" dirty="0" smtClean="0">
                <a:latin typeface="+mn-ea"/>
              </a:rPr>
              <a:t>』						</a:t>
            </a:r>
            <a:r>
              <a:rPr lang="zh-CN" altLang="en-US" sz="3600" b="1" dirty="0" smtClean="0">
                <a:latin typeface="+mn-ea"/>
              </a:rPr>
              <a:t>太 </a:t>
            </a:r>
            <a:r>
              <a:rPr lang="en-US" altLang="zh-CN" sz="3600" b="1" dirty="0" smtClean="0">
                <a:latin typeface="+mn-ea"/>
              </a:rPr>
              <a:t>20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15</a:t>
            </a:r>
          </a:p>
          <a:p>
            <a:r>
              <a:rPr lang="zh-CN" altLang="en-US" sz="3600" b="1" dirty="0">
                <a:latin typeface="+mn-ea"/>
              </a:rPr>
              <a:t>强</a:t>
            </a:r>
            <a:r>
              <a:rPr lang="zh-CN" altLang="en-US" sz="3600" b="1" dirty="0" smtClean="0">
                <a:latin typeface="+mn-ea"/>
              </a:rPr>
              <a:t>调神的权柄。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9158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68834"/>
            <a:ext cx="7886700" cy="580812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耶和华说</a:t>
            </a:r>
            <a:r>
              <a:rPr lang="zh-CN" altLang="en-US" sz="3600" b="1" dirty="0" smtClean="0">
                <a:latin typeface="+mn-ea"/>
              </a:rPr>
              <a:t>：「</a:t>
            </a:r>
            <a:r>
              <a:rPr lang="en-US" altLang="zh-CN" sz="3600" b="1" dirty="0" smtClean="0">
                <a:latin typeface="+mn-ea"/>
              </a:rPr>
              <a:t>… </a:t>
            </a:r>
            <a:r>
              <a:rPr lang="zh-CN" altLang="en-US" sz="3600" b="1" dirty="0" smtClean="0">
                <a:latin typeface="+mn-ea"/>
              </a:rPr>
              <a:t>我</a:t>
            </a:r>
            <a:r>
              <a:rPr lang="zh-CN" altLang="en-US" sz="3600" b="1" dirty="0">
                <a:latin typeface="+mn-ea"/>
              </a:rPr>
              <a:t>要恩待谁就恩待谁；要怜悯谁就怜悯谁</a:t>
            </a:r>
            <a:r>
              <a:rPr lang="zh-CN" altLang="en-US" sz="3600" b="1" dirty="0" smtClean="0">
                <a:latin typeface="+mn-ea"/>
              </a:rPr>
              <a:t>」。</a:t>
            </a:r>
            <a:r>
              <a:rPr lang="en-US" altLang="zh-CN" sz="3600" b="1" dirty="0" smtClean="0">
                <a:latin typeface="+mn-ea"/>
              </a:rPr>
              <a:t>							</a:t>
            </a:r>
            <a:r>
              <a:rPr lang="zh-CN" altLang="en-US" sz="3600" b="1" dirty="0" smtClean="0">
                <a:latin typeface="+mn-ea"/>
              </a:rPr>
              <a:t>出 </a:t>
            </a:r>
            <a:r>
              <a:rPr lang="en-US" altLang="zh-CN" sz="3600" b="1" dirty="0" smtClean="0">
                <a:latin typeface="+mn-ea"/>
              </a:rPr>
              <a:t>33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19</a:t>
            </a:r>
          </a:p>
          <a:p>
            <a:r>
              <a:rPr lang="zh-CN" altLang="en-US" sz="3600" b="1" dirty="0">
                <a:latin typeface="+mn-ea"/>
              </a:rPr>
              <a:t>我们要记住：若不是从天上赐的，人就不能得什麽。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0951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10316"/>
          </a:xfrm>
        </p:spPr>
        <p:txBody>
          <a:bodyPr/>
          <a:lstStyle/>
          <a:p>
            <a:pPr algn="ctr"/>
            <a:r>
              <a:rPr lang="zh-CN" altLang="en-US" b="1" dirty="0">
                <a:latin typeface="+mn-ea"/>
              </a:rPr>
              <a:t>明白自己的呼召与地位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1761"/>
            <a:ext cx="7886700" cy="4955202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我曾说：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我不是基督，是奉差遣在他前面的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，你们自己可以给我作见证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28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翰的出生，就是神的预备。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必有以利亚的心志能力，行在主的前面，叫为父的心转向儿女，叫悖逆的人转从义人的智慧，又为主预备合用的百姓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4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6625"/>
            <a:ext cx="7886700" cy="59003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犹太人从耶路撒冷差祭司和利未人到约翰那里，问他说：「你是谁？」 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他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就明说，并不隐瞒，明说：「我不是基督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。」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			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约 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1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19-20</a:t>
            </a:r>
          </a:p>
          <a:p>
            <a:r>
              <a:rPr lang="zh-CN" altLang="en-US" sz="3600" b="1" dirty="0">
                <a:latin typeface="+mn-ea"/>
              </a:rPr>
              <a:t>我就是那在旷野有人声喊著说：</a:t>
            </a:r>
            <a:r>
              <a:rPr lang="en-US" altLang="zh-CN" sz="3600" b="1" dirty="0">
                <a:latin typeface="+mn-ea"/>
              </a:rPr>
              <a:t>『</a:t>
            </a:r>
            <a:r>
              <a:rPr lang="zh-CN" altLang="en-US" sz="3600" b="1" dirty="0">
                <a:latin typeface="+mn-ea"/>
              </a:rPr>
              <a:t>修直主的道路</a:t>
            </a:r>
            <a:r>
              <a:rPr lang="en-US" altLang="zh-CN" sz="3600" b="1" dirty="0">
                <a:latin typeface="+mn-ea"/>
              </a:rPr>
              <a:t>』</a:t>
            </a:r>
            <a:r>
              <a:rPr lang="zh-CN" altLang="en-US" sz="3600" b="1" dirty="0">
                <a:latin typeface="+mn-ea"/>
              </a:rPr>
              <a:t>，正如先知以赛亚所说的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1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335016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38097"/>
            <a:ext cx="7886700" cy="5838866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约翰知道自己只是基督的开路先锋。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明白了自己的呼召与地位，就没有嫉妒的心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我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们知道自己的呼召吗？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我的助理。</a:t>
            </a:r>
            <a:endParaRPr lang="en-US" sz="3600" b="1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To sir, with love.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呈献给先生，带着爱。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endParaRPr 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9442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58" y="319553"/>
            <a:ext cx="8031256" cy="5835357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你们自己可以给我作见证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+mn-ea"/>
              </a:rPr>
              <a:t>28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约</a:t>
            </a:r>
            <a:r>
              <a:rPr lang="zh-CN" altLang="en-US" sz="3600" b="1" dirty="0" smtClean="0">
                <a:solidFill>
                  <a:prstClr val="black"/>
                </a:solidFill>
                <a:latin typeface="+mn-ea"/>
              </a:rPr>
              <a:t>翰多次在门徒面前说，自己不是基督。</a:t>
            </a:r>
            <a:endParaRPr lang="en-US" altLang="zh-CN" sz="36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他见耶稣行走，就说：「看哪！这是神的羔羊！」两个门徒听见他的话</a:t>
            </a:r>
            <a:r>
              <a:rPr lang="zh-CN" altLang="en-US" sz="3600" b="1" dirty="0" smtClean="0">
                <a:latin typeface="+mn-ea"/>
              </a:rPr>
              <a:t>，就</a:t>
            </a:r>
            <a:r>
              <a:rPr lang="zh-CN" altLang="en-US" sz="3600" b="1" dirty="0">
                <a:latin typeface="+mn-ea"/>
              </a:rPr>
              <a:t>跟从了耶稣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1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36-37</a:t>
            </a:r>
          </a:p>
          <a:p>
            <a:r>
              <a:rPr lang="zh-CN" altLang="en-US" sz="3600" b="1" dirty="0">
                <a:latin typeface="+mn-ea"/>
              </a:rPr>
              <a:t>以至</a:t>
            </a:r>
            <a:r>
              <a:rPr lang="zh-CN" altLang="en-US" sz="3600" b="1" dirty="0" smtClean="0">
                <a:latin typeface="+mn-ea"/>
              </a:rPr>
              <a:t>于自己的门徒也跟了耶稣。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真不是一个嫉妒的人。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4967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766"/>
            <a:ext cx="7886700" cy="1002632"/>
          </a:xfrm>
        </p:spPr>
        <p:txBody>
          <a:bodyPr/>
          <a:lstStyle/>
          <a:p>
            <a:pPr algn="ctr"/>
            <a:r>
              <a:rPr lang="zh-CN" altLang="en-US" b="1" dirty="0">
                <a:latin typeface="+mn-ea"/>
              </a:rPr>
              <a:t>喜乐得以满足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0398"/>
            <a:ext cx="7886700" cy="5116565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娶新妇的就是新郎；新郎的朋友站著，听见新郎的声音就甚喜乐。故此，我这喜乐满足了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	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29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在婚礼中，新郎是主角。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新郎的朋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友，就是伴郎，不能抢风头。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伴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郎听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见新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郎高兴的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声音就甚喜乐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为目的达成。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92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966" y="507146"/>
            <a:ext cx="7886700" cy="5669817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要不嫉妒，心里必须要有喜乐。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价值观必须改变。</a:t>
            </a:r>
            <a:endParaRPr lang="en-US" altLang="zh-CN" sz="3600" b="1" dirty="0"/>
          </a:p>
          <a:p>
            <a:r>
              <a:rPr lang="zh-CN" altLang="en-US" sz="3600" b="1" dirty="0" smtClean="0"/>
              <a:t>造假账？</a:t>
            </a:r>
            <a:r>
              <a:rPr lang="zh-CN" altLang="en-US" sz="3200" b="1" dirty="0" smtClean="0"/>
              <a:t>复旦同学的见证。</a:t>
            </a:r>
            <a:endParaRPr lang="en-US" altLang="zh-CN" sz="3200" b="1" dirty="0"/>
          </a:p>
          <a:p>
            <a:r>
              <a:rPr lang="zh-CN" altLang="en-US" sz="3600" b="1" dirty="0" smtClean="0"/>
              <a:t>常常数算主的恩典。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从大处着眼，就能看见自己的价值。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8197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457" y="246743"/>
            <a:ext cx="832394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约翰的门徒和一个犹太人辩论洁净的礼，</a:t>
            </a:r>
            <a:r>
              <a:rPr lang="zh-CN" altLang="en-US" sz="3600" b="1" dirty="0" smtClean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来见约翰，说：「拉比，从前同你在约但河外、你所见证的那位，现在施洗，众人都往他那里去了。」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翰说：「若不是从天上赐的，人就不能得什麽。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曾说：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我不是基督，是奉差遣在他前面的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，你们自己可以给我作见证。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娶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新妇的就是新郎；新郎的朋友站著，听见新郎的声音就甚喜乐。故此，我这喜乐满足了。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必兴旺，我必衰微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。」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25-30</a:t>
            </a:r>
            <a:r>
              <a:rPr lang="zh-CN" altLang="en-US" sz="3600" b="1" dirty="0" smtClean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endParaRPr lang="zh-CN" altLang="en-US" sz="3600" b="1" dirty="0">
              <a:solidFill>
                <a:prstClr val="black"/>
              </a:solidFill>
              <a:latin typeface="Georgia" panose="02040502050405020303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8602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57766"/>
            <a:ext cx="7886700" cy="1018000"/>
          </a:xfrm>
        </p:spPr>
        <p:txBody>
          <a:bodyPr/>
          <a:lstStyle/>
          <a:p>
            <a:pPr algn="ctr"/>
            <a:r>
              <a:rPr lang="zh-CN" altLang="en-US" b="1" dirty="0"/>
              <a:t>嫉妒的原因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67973"/>
            <a:ext cx="7886700" cy="500899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价值观没有改变。看重的还是世上的荣华富贵。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看高了自己。特别是骄傲的人。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心中没有喜乐。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我自己的见证。</a:t>
            </a:r>
            <a:endParaRPr lang="en-US" altLang="zh-CN" sz="3600" b="1" dirty="0" smtClean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5278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449"/>
            <a:ext cx="7886700" cy="910424"/>
          </a:xfrm>
        </p:spPr>
        <p:txBody>
          <a:bodyPr/>
          <a:lstStyle/>
          <a:p>
            <a:pPr algn="ctr"/>
            <a:r>
              <a:rPr lang="zh-CN" altLang="en-US" b="1" dirty="0">
                <a:latin typeface="+mn-ea"/>
              </a:rPr>
              <a:t>兴旺与衰微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8081"/>
            <a:ext cx="7886700" cy="5108882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约翰不但不嫉妒，还愿意</a:t>
            </a:r>
            <a:r>
              <a:rPr lang="zh-CN" altLang="en-US" sz="3600" b="1" dirty="0">
                <a:latin typeface="+mn-ea"/>
              </a:rPr>
              <a:t>自己衰</a:t>
            </a:r>
            <a:r>
              <a:rPr lang="zh-CN" altLang="en-US" sz="3600" b="1" dirty="0" smtClean="0">
                <a:latin typeface="+mn-ea"/>
              </a:rPr>
              <a:t>微，</a:t>
            </a:r>
            <a:r>
              <a:rPr lang="zh-CN" altLang="en-US" sz="3600" b="1" dirty="0">
                <a:latin typeface="+mn-ea"/>
              </a:rPr>
              <a:t>基督兴</a:t>
            </a:r>
            <a:r>
              <a:rPr lang="zh-CN" altLang="en-US" sz="3600" b="1" dirty="0" smtClean="0">
                <a:latin typeface="+mn-ea"/>
              </a:rPr>
              <a:t>旺。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真</a:t>
            </a:r>
            <a:r>
              <a:rPr lang="zh-CN" altLang="en-US" sz="3600" b="1" dirty="0" smtClean="0">
                <a:latin typeface="+mn-ea"/>
              </a:rPr>
              <a:t>不容易。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我实在告诉你们，凡妇人所生的，没有一个兴起来大过施洗约翰</a:t>
            </a:r>
            <a:r>
              <a:rPr lang="zh-CN" altLang="en-US" sz="3600" b="1" dirty="0" smtClean="0">
                <a:latin typeface="+mn-ea"/>
              </a:rPr>
              <a:t>的。</a:t>
            </a:r>
            <a:r>
              <a:rPr lang="en-US" altLang="zh-CN" sz="3600" b="1" dirty="0" smtClean="0">
                <a:latin typeface="+mn-ea"/>
              </a:rPr>
              <a:t>						</a:t>
            </a:r>
            <a:r>
              <a:rPr lang="zh-CN" altLang="en-US" sz="3600" b="1" dirty="0" smtClean="0">
                <a:latin typeface="+mn-ea"/>
              </a:rPr>
              <a:t>太 </a:t>
            </a:r>
            <a:r>
              <a:rPr lang="en-US" altLang="zh-CN" sz="3600" b="1" dirty="0" smtClean="0">
                <a:latin typeface="+mn-ea"/>
              </a:rPr>
              <a:t>11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11</a:t>
            </a:r>
          </a:p>
          <a:p>
            <a:r>
              <a:rPr lang="zh-CN" altLang="en-US" sz="3600" b="1" dirty="0">
                <a:latin typeface="+mn-ea"/>
              </a:rPr>
              <a:t>耶</a:t>
            </a:r>
            <a:r>
              <a:rPr lang="zh-CN" altLang="en-US" sz="3600" b="1" dirty="0" smtClean="0">
                <a:latin typeface="+mn-ea"/>
              </a:rPr>
              <a:t>稣也看重约翰。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418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6616"/>
            <a:ext cx="7886700" cy="861331"/>
          </a:xfrm>
        </p:spPr>
        <p:txBody>
          <a:bodyPr/>
          <a:lstStyle/>
          <a:p>
            <a:pPr algn="ctr"/>
            <a:r>
              <a:rPr lang="zh-CN" altLang="en-US" b="1" dirty="0" smtClean="0"/>
              <a:t>讲道大纲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3086"/>
            <a:ext cx="7886700" cy="5073877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令人心里不舒服。</a:t>
            </a:r>
            <a:r>
              <a:rPr lang="en-US" altLang="zh-CN" sz="3600" b="1" dirty="0" smtClean="0">
                <a:latin typeface="+mn-ea"/>
              </a:rPr>
              <a:t>25-26</a:t>
            </a:r>
            <a:r>
              <a:rPr lang="zh-CN" altLang="en-US" sz="3600" b="1" dirty="0" smtClean="0">
                <a:latin typeface="+mn-ea"/>
              </a:rPr>
              <a:t>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眼光摆在天上。</a:t>
            </a:r>
            <a:r>
              <a:rPr lang="en-US" altLang="zh-CN" sz="3600" b="1" dirty="0" smtClean="0">
                <a:latin typeface="+mn-ea"/>
              </a:rPr>
              <a:t>27</a:t>
            </a:r>
            <a:r>
              <a:rPr lang="zh-CN" altLang="en-US" sz="3600" b="1" dirty="0" smtClean="0">
                <a:latin typeface="+mn-ea"/>
              </a:rPr>
              <a:t>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明</a:t>
            </a:r>
            <a:r>
              <a:rPr lang="zh-CN" altLang="en-US" sz="3600" b="1" dirty="0" smtClean="0">
                <a:latin typeface="+mn-ea"/>
              </a:rPr>
              <a:t>白自己的呼召与地位。</a:t>
            </a:r>
            <a:r>
              <a:rPr lang="en-US" altLang="zh-CN" sz="3600" b="1" dirty="0" smtClean="0">
                <a:latin typeface="+mn-ea"/>
              </a:rPr>
              <a:t>28</a:t>
            </a:r>
            <a:r>
              <a:rPr lang="zh-CN" altLang="en-US" sz="3600" b="1" dirty="0" smtClean="0">
                <a:latin typeface="+mn-ea"/>
              </a:rPr>
              <a:t>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喜</a:t>
            </a:r>
            <a:r>
              <a:rPr lang="zh-CN" altLang="en-US" sz="3600" b="1" dirty="0" smtClean="0">
                <a:latin typeface="+mn-ea"/>
              </a:rPr>
              <a:t>乐得以满足。</a:t>
            </a:r>
            <a:r>
              <a:rPr lang="en-US" altLang="zh-CN" sz="3600" b="1" dirty="0" smtClean="0">
                <a:latin typeface="+mn-ea"/>
              </a:rPr>
              <a:t>29</a:t>
            </a:r>
            <a:r>
              <a:rPr lang="zh-CN" altLang="en-US" sz="3600" b="1" dirty="0" smtClean="0">
                <a:latin typeface="+mn-ea"/>
              </a:rPr>
              <a:t>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兴旺与衰</a:t>
            </a:r>
            <a:r>
              <a:rPr lang="zh-CN" altLang="en-US" sz="3600" b="1" dirty="0" smtClean="0">
                <a:latin typeface="+mn-ea"/>
              </a:rPr>
              <a:t>微。</a:t>
            </a:r>
            <a:r>
              <a:rPr lang="en-US" altLang="zh-CN" sz="3600" b="1" dirty="0" smtClean="0">
                <a:latin typeface="+mn-ea"/>
              </a:rPr>
              <a:t>30</a:t>
            </a:r>
            <a:r>
              <a:rPr lang="zh-CN" altLang="en-US" sz="3600" b="1" dirty="0" smtClean="0">
                <a:latin typeface="+mn-ea"/>
              </a:rPr>
              <a:t>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4095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873"/>
            <a:ext cx="7886700" cy="955674"/>
          </a:xfrm>
        </p:spPr>
        <p:txBody>
          <a:bodyPr/>
          <a:lstStyle/>
          <a:p>
            <a:pPr algn="ctr"/>
            <a:r>
              <a:rPr lang="zh-CN" altLang="en-US" b="1" dirty="0" smtClean="0"/>
              <a:t>令人心里不舒服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40971"/>
            <a:ext cx="7886700" cy="493599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拉比，从前同你在约但河外、你所见证的那位，现在施洗，众人都往他那里去</a:t>
            </a:r>
            <a:r>
              <a:rPr lang="zh-CN" altLang="en-US" sz="3600" b="1" dirty="0" smtClean="0">
                <a:latin typeface="+mn-ea"/>
              </a:rPr>
              <a:t>了。</a:t>
            </a:r>
            <a:r>
              <a:rPr lang="en-US" altLang="zh-CN" sz="3600" b="1" dirty="0" smtClean="0">
                <a:latin typeface="+mn-ea"/>
              </a:rPr>
              <a:t>			26</a:t>
            </a:r>
            <a:r>
              <a:rPr lang="zh-CN" altLang="en-US" sz="3600" b="1" dirty="0" smtClean="0">
                <a:latin typeface="+mn-ea"/>
              </a:rPr>
              <a:t>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91628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4182"/>
            <a:ext cx="7886700" cy="981536"/>
          </a:xfrm>
        </p:spPr>
        <p:txBody>
          <a:bodyPr/>
          <a:lstStyle/>
          <a:p>
            <a:pPr algn="ctr"/>
            <a:r>
              <a:rPr lang="zh-CN" altLang="en-US" b="1" dirty="0" smtClean="0"/>
              <a:t>施洗约翰与耶稣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7032"/>
            <a:ext cx="7886700" cy="529085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约翰是耶稣的亲戚，比耶稣大</a:t>
            </a:r>
            <a:r>
              <a:rPr lang="en-US" altLang="zh-CN" sz="3600" b="1" dirty="0" smtClean="0">
                <a:latin typeface="+mn-ea"/>
              </a:rPr>
              <a:t>6</a:t>
            </a:r>
            <a:r>
              <a:rPr lang="zh-CN" altLang="en-US" sz="3600" b="1" dirty="0" smtClean="0">
                <a:latin typeface="+mn-ea"/>
              </a:rPr>
              <a:t>个月。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那时，有施洗的约翰出来，在犹太的旷野传道，说</a:t>
            </a:r>
            <a:r>
              <a:rPr lang="zh-CN" altLang="en-US" sz="3600" b="1" dirty="0" smtClean="0">
                <a:latin typeface="+mn-ea"/>
              </a:rPr>
              <a:t>：「</a:t>
            </a:r>
            <a:r>
              <a:rPr lang="zh-CN" altLang="en-US" sz="3600" b="1" dirty="0">
                <a:latin typeface="+mn-ea"/>
              </a:rPr>
              <a:t>天国近了，你们应当悔改</a:t>
            </a:r>
            <a:r>
              <a:rPr lang="zh-CN" altLang="en-US" sz="3600" b="1" dirty="0" smtClean="0">
                <a:latin typeface="+mn-ea"/>
              </a:rPr>
              <a:t>！」</a:t>
            </a:r>
            <a:r>
              <a:rPr lang="en-US" altLang="zh-CN" sz="3600" b="1" dirty="0" smtClean="0">
                <a:latin typeface="+mn-ea"/>
              </a:rPr>
              <a:t>… </a:t>
            </a:r>
            <a:r>
              <a:rPr lang="zh-CN" altLang="en-US" sz="3600" b="1" dirty="0">
                <a:latin typeface="+mn-ea"/>
              </a:rPr>
              <a:t>这约翰身穿骆驼毛的衣服，腰束皮带，吃的是蝗虫、野蜜。 </a:t>
            </a:r>
            <a:r>
              <a:rPr lang="zh-CN" altLang="en-US" sz="3600" b="1" dirty="0" smtClean="0">
                <a:latin typeface="+mn-ea"/>
              </a:rPr>
              <a:t>那</a:t>
            </a:r>
            <a:r>
              <a:rPr lang="zh-CN" altLang="en-US" sz="3600" b="1" dirty="0">
                <a:latin typeface="+mn-ea"/>
              </a:rPr>
              <a:t>时，耶路撒冷和犹太全地，并约但河一带地方的人，都出去到约翰那里， </a:t>
            </a:r>
            <a:r>
              <a:rPr lang="zh-CN" altLang="en-US" sz="3600" b="1" dirty="0" smtClean="0">
                <a:latin typeface="+mn-ea"/>
              </a:rPr>
              <a:t>承</a:t>
            </a:r>
            <a:r>
              <a:rPr lang="zh-CN" altLang="en-US" sz="3600" b="1" dirty="0">
                <a:latin typeface="+mn-ea"/>
              </a:rPr>
              <a:t>认他们的罪，在约但河里受他的洗</a:t>
            </a:r>
            <a:r>
              <a:rPr lang="zh-CN" altLang="en-US" sz="3600" b="1" dirty="0" smtClean="0">
                <a:latin typeface="+mn-ea"/>
              </a:rPr>
              <a:t>。</a:t>
            </a:r>
            <a:r>
              <a:rPr lang="en-US" altLang="zh-CN" sz="3600" b="1" dirty="0" smtClean="0">
                <a:latin typeface="+mn-ea"/>
              </a:rPr>
              <a:t>					</a:t>
            </a:r>
            <a:r>
              <a:rPr lang="zh-CN" altLang="en-US" sz="3600" b="1" dirty="0" smtClean="0">
                <a:latin typeface="+mn-ea"/>
              </a:rPr>
              <a:t>太 </a:t>
            </a:r>
            <a:r>
              <a:rPr lang="en-US" altLang="zh-CN" sz="3600" b="1" dirty="0" smtClean="0">
                <a:latin typeface="+mn-ea"/>
              </a:rPr>
              <a:t>3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1-6</a:t>
            </a: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8961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33829"/>
            <a:ext cx="7886700" cy="5843134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约翰已是一个有名的拉比。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却满心的尊崇耶稣。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约翰回答说：「我是用水施洗，但有一位站在你们中间，是你们不认识的， </a:t>
            </a:r>
            <a:r>
              <a:rPr lang="zh-CN" altLang="en-US" sz="3600" b="1" dirty="0" smtClean="0">
                <a:latin typeface="+mn-ea"/>
              </a:rPr>
              <a:t>就</a:t>
            </a:r>
            <a:r>
              <a:rPr lang="zh-CN" altLang="en-US" sz="3600" b="1" dirty="0">
                <a:latin typeface="+mn-ea"/>
              </a:rPr>
              <a:t>是那在我以後来的，我给他解鞋带也不配。」 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1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26-27</a:t>
            </a:r>
          </a:p>
          <a:p>
            <a:r>
              <a:rPr lang="zh-CN" altLang="en-US" sz="3600" b="1" dirty="0">
                <a:latin typeface="+mn-ea"/>
              </a:rPr>
              <a:t>次日，约翰看见耶稣来到他那里，就说：「看哪，神的羔羊，除去（或作：背负）世人罪孽的</a:t>
            </a:r>
            <a:r>
              <a:rPr lang="zh-CN" altLang="en-US" sz="3600" b="1" dirty="0" smtClean="0">
                <a:latin typeface="+mn-ea"/>
              </a:rPr>
              <a:t>！</a:t>
            </a: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>
                <a:latin typeface="+mn-ea"/>
              </a:rPr>
              <a:t>约 </a:t>
            </a:r>
            <a:r>
              <a:rPr lang="en-US" altLang="zh-CN" sz="3600" b="1" dirty="0">
                <a:latin typeface="+mn-ea"/>
              </a:rPr>
              <a:t>1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29</a:t>
            </a:r>
          </a:p>
        </p:txBody>
      </p:sp>
    </p:spTree>
    <p:extLst>
      <p:ext uri="{BB962C8B-B14F-4D97-AF65-F5344CB8AC3E}">
        <p14:creationId xmlns:p14="http://schemas.microsoft.com/office/powerpoint/2010/main" val="130614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7543"/>
            <a:ext cx="7886700" cy="5879420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他见耶稣行走，就说：「看哪！这是神的羔羊！」 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		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约 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+mn-ea"/>
              </a:rPr>
              <a:t>36</a:t>
            </a:r>
            <a:endParaRPr lang="zh-CN" altLang="en-US" sz="3600" b="1" dirty="0">
              <a:solidFill>
                <a:prstClr val="black"/>
              </a:solidFill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约翰给耶稣做见证。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拉比，从前同你在约但河外、你所见证的那</a:t>
            </a:r>
            <a:r>
              <a:rPr lang="zh-CN" altLang="en-US" sz="3600" b="1" dirty="0" smtClean="0">
                <a:latin typeface="+mn-ea"/>
              </a:rPr>
              <a:t>位。</a:t>
            </a:r>
            <a:r>
              <a:rPr lang="en-US" altLang="zh-CN" sz="3600" b="1" dirty="0" smtClean="0">
                <a:latin typeface="+mn-ea"/>
              </a:rPr>
              <a:t>	- </a:t>
            </a:r>
            <a:r>
              <a:rPr lang="zh-CN" altLang="en-US" sz="3600" b="1" dirty="0" smtClean="0">
                <a:latin typeface="+mn-ea"/>
              </a:rPr>
              <a:t>就是耶稣。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现在施洗，众人都往他那里去了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听起</a:t>
            </a:r>
            <a:r>
              <a:rPr lang="zh-CN" altLang="en-US" sz="3600" b="1" dirty="0" smtClean="0">
                <a:latin typeface="+mn-ea"/>
              </a:rPr>
              <a:t>来，心里不会舒服。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嫉</a:t>
            </a:r>
            <a:r>
              <a:rPr lang="zh-CN" altLang="en-US" sz="3600" b="1" dirty="0" smtClean="0">
                <a:latin typeface="+mn-ea"/>
              </a:rPr>
              <a:t>妒。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2328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111130"/>
            <a:ext cx="7908311" cy="962931"/>
          </a:xfrm>
        </p:spPr>
        <p:txBody>
          <a:bodyPr/>
          <a:lstStyle/>
          <a:p>
            <a:pPr algn="ctr"/>
            <a:r>
              <a:rPr lang="zh-CN" altLang="en-US" b="1" dirty="0" smtClean="0"/>
              <a:t>嫉妒之心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61143"/>
            <a:ext cx="7886700" cy="501582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扫罗杀死千千，大卫杀死万万。</a:t>
            </a:r>
            <a:endParaRPr lang="en-US" altLang="zh-CN" sz="3600" b="1" dirty="0" smtClean="0"/>
          </a:p>
          <a:p>
            <a:r>
              <a:rPr lang="zh-CN" altLang="en-US" sz="3600" b="1" dirty="0"/>
              <a:t>扫</a:t>
            </a:r>
            <a:r>
              <a:rPr lang="zh-CN" altLang="en-US" sz="3600" b="1" dirty="0" smtClean="0"/>
              <a:t>罗就要追杀大卫。</a:t>
            </a:r>
            <a:endParaRPr lang="en-US" altLang="zh-CN" sz="3600" b="1" dirty="0" smtClean="0"/>
          </a:p>
          <a:p>
            <a:r>
              <a:rPr lang="zh-CN" altLang="en-US" sz="3600" b="1" dirty="0"/>
              <a:t>耶和华看中了亚伯和他的供物， </a:t>
            </a:r>
            <a:r>
              <a:rPr lang="zh-CN" altLang="en-US" sz="3600" b="1" dirty="0" smtClean="0"/>
              <a:t>只</a:t>
            </a:r>
            <a:r>
              <a:rPr lang="zh-CN" altLang="en-US" sz="3600" b="1" dirty="0"/>
              <a:t>是看不中该隐和他的供物。该隐就大大的发怒，变了脸色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>		</a:t>
            </a:r>
            <a:r>
              <a:rPr lang="zh-CN" altLang="en-US" sz="3600" b="1" dirty="0" smtClean="0"/>
              <a:t>创 </a:t>
            </a:r>
            <a:r>
              <a:rPr lang="en-US" altLang="zh-CN" sz="3600" b="1" dirty="0" smtClean="0"/>
              <a:t>4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4-5</a:t>
            </a:r>
          </a:p>
          <a:p>
            <a:r>
              <a:rPr lang="zh-CN" altLang="en-US" sz="3600" b="1" dirty="0"/>
              <a:t>后</a:t>
            </a:r>
            <a:r>
              <a:rPr lang="zh-CN" altLang="en-US" sz="3600" b="1" dirty="0" smtClean="0"/>
              <a:t>来该隐杀了亚伯。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都因为嫉妒。</a:t>
            </a:r>
            <a:endParaRPr lang="en-US" altLang="zh-CN" sz="3600" b="1" dirty="0" smtClean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5685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2497"/>
            <a:ext cx="7886700" cy="4924466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我们是不是也嫉妒别人？</a:t>
            </a:r>
            <a:endParaRPr lang="en-US" altLang="zh-CN" sz="3600" b="1" dirty="0" smtClean="0"/>
          </a:p>
          <a:p>
            <a:r>
              <a:rPr lang="zh-CN" altLang="en-US" sz="3600" b="1" dirty="0"/>
              <a:t>嫉</a:t>
            </a:r>
            <a:r>
              <a:rPr lang="zh-CN" altLang="en-US" sz="3600" b="1" dirty="0" smtClean="0"/>
              <a:t>妒别人在事业上的成就。</a:t>
            </a:r>
            <a:r>
              <a:rPr lang="zh-CN" altLang="en-US" b="1" dirty="0" smtClean="0"/>
              <a:t>弟兄</a:t>
            </a:r>
            <a:endParaRPr lang="en-US" altLang="zh-CN" b="1" dirty="0" smtClean="0"/>
          </a:p>
          <a:p>
            <a:r>
              <a:rPr lang="zh-CN" altLang="en-US" sz="3600" b="1" dirty="0"/>
              <a:t>嫉</a:t>
            </a:r>
            <a:r>
              <a:rPr lang="zh-CN" altLang="en-US" sz="3600" b="1" dirty="0" smtClean="0"/>
              <a:t>妒别人的家庭幸福。</a:t>
            </a:r>
            <a:r>
              <a:rPr lang="zh-CN" altLang="en-US" b="1" dirty="0" smtClean="0"/>
              <a:t>姐妹</a:t>
            </a:r>
            <a:endParaRPr lang="en-US" altLang="zh-CN" b="1" dirty="0" smtClean="0"/>
          </a:p>
          <a:p>
            <a:r>
              <a:rPr lang="zh-CN" altLang="en-US" sz="3600" b="1" dirty="0"/>
              <a:t>羡</a:t>
            </a:r>
            <a:r>
              <a:rPr lang="zh-CN" altLang="en-US" sz="3600" b="1" dirty="0" smtClean="0"/>
              <a:t>慕与嫉妒只有一线之差。</a:t>
            </a:r>
            <a:endParaRPr lang="en-US" altLang="zh-CN" sz="3600" b="1" dirty="0" smtClean="0"/>
          </a:p>
          <a:p>
            <a:r>
              <a:rPr lang="zh-CN" altLang="en-US" sz="3600" b="1" dirty="0"/>
              <a:t>嫉</a:t>
            </a:r>
            <a:r>
              <a:rPr lang="zh-CN" altLang="en-US" sz="3600" b="1" dirty="0" smtClean="0"/>
              <a:t>妒影响我们与神的关系。</a:t>
            </a:r>
            <a:endParaRPr lang="en-US" altLang="zh-CN" sz="3600" b="1" dirty="0" smtClean="0"/>
          </a:p>
          <a:p>
            <a:r>
              <a:rPr lang="zh-CN" altLang="en-US" sz="3600" b="1" dirty="0"/>
              <a:t>抱</a:t>
            </a:r>
            <a:r>
              <a:rPr lang="zh-CN" altLang="en-US" sz="3600" b="1" dirty="0" smtClean="0"/>
              <a:t>怨神不公平。</a:t>
            </a:r>
            <a:endParaRPr lang="en-US" sz="36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96187"/>
            <a:ext cx="7886700" cy="902740"/>
          </a:xfrm>
        </p:spPr>
        <p:txBody>
          <a:bodyPr/>
          <a:lstStyle/>
          <a:p>
            <a:pPr algn="ctr"/>
            <a:r>
              <a:rPr lang="zh-CN" altLang="en-US" b="1" dirty="0" smtClean="0"/>
              <a:t>嫉妒之心，人皆有之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935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3186</TotalTime>
  <Words>1254</Words>
  <Application>Microsoft Office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宋体</vt:lpstr>
      <vt:lpstr>宋体</vt:lpstr>
      <vt:lpstr>Arial</vt:lpstr>
      <vt:lpstr>Calibri</vt:lpstr>
      <vt:lpstr>Calibri Light</vt:lpstr>
      <vt:lpstr>Georgia</vt:lpstr>
      <vt:lpstr>Office Theme</vt:lpstr>
      <vt:lpstr>他必兴旺，我必衰微</vt:lpstr>
      <vt:lpstr>PowerPoint Presentation</vt:lpstr>
      <vt:lpstr>讲道大纲</vt:lpstr>
      <vt:lpstr>令人心里不舒服</vt:lpstr>
      <vt:lpstr>施洗约翰与耶稣</vt:lpstr>
      <vt:lpstr>PowerPoint Presentation</vt:lpstr>
      <vt:lpstr>PowerPoint Presentation</vt:lpstr>
      <vt:lpstr>嫉妒之心</vt:lpstr>
      <vt:lpstr>嫉妒之心，人皆有之</vt:lpstr>
      <vt:lpstr>如何化解我们内心的捆绑？</vt:lpstr>
      <vt:lpstr>眼光摆在天上</vt:lpstr>
      <vt:lpstr>PowerPoint Presentation</vt:lpstr>
      <vt:lpstr>PowerPoint Presentation</vt:lpstr>
      <vt:lpstr>明白自己的呼召与地位</vt:lpstr>
      <vt:lpstr>PowerPoint Presentation</vt:lpstr>
      <vt:lpstr>PowerPoint Presentation</vt:lpstr>
      <vt:lpstr>PowerPoint Presentation</vt:lpstr>
      <vt:lpstr>喜乐得以满足</vt:lpstr>
      <vt:lpstr>PowerPoint Presentation</vt:lpstr>
      <vt:lpstr>嫉妒的原因</vt:lpstr>
      <vt:lpstr>兴旺与衰微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他必兴旺，我必衰微</dc:title>
  <dc:creator>Huang Leaf</dc:creator>
  <cp:lastModifiedBy>Huang Leaf</cp:lastModifiedBy>
  <cp:revision>35</cp:revision>
  <dcterms:created xsi:type="dcterms:W3CDTF">2015-08-20T01:49:24Z</dcterms:created>
  <dcterms:modified xsi:type="dcterms:W3CDTF">2015-08-30T01:21:45Z</dcterms:modified>
</cp:coreProperties>
</file>