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33A5-2A8D-43F8-8AE3-F920C4D796C2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8763-8451-4686-8AC5-D29EADD1F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二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使人对人产生积怨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消</a:t>
            </a:r>
            <a:r>
              <a:rPr lang="zh-CN" altLang="en-US" sz="3600" b="1" dirty="0" smtClean="0">
                <a:latin typeface="+mn-ea"/>
              </a:rPr>
              <a:t>除积怨的关键：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</a:rPr>
              <a:t>认清</a:t>
            </a:r>
            <a:r>
              <a:rPr lang="zh-CN" altLang="en-US" sz="3400" b="1" dirty="0" smtClean="0">
                <a:latin typeface="+mn-ea"/>
              </a:rPr>
              <a:t>谁</a:t>
            </a:r>
            <a:r>
              <a:rPr lang="zh-CN" altLang="en-US" sz="3400" b="1" dirty="0">
                <a:latin typeface="+mn-ea"/>
              </a:rPr>
              <a:t>是</a:t>
            </a:r>
            <a:r>
              <a:rPr lang="zh-CN" altLang="en-US" sz="3400" b="1" dirty="0" smtClean="0">
                <a:latin typeface="+mn-ea"/>
              </a:rPr>
              <a:t>敌人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凡事不</a:t>
            </a:r>
            <a:r>
              <a:rPr lang="zh-CN" altLang="en-US" sz="3400" b="1" dirty="0">
                <a:latin typeface="+mn-ea"/>
              </a:rPr>
              <a:t>可结</a:t>
            </a:r>
            <a:r>
              <a:rPr lang="zh-CN" altLang="en-US" sz="3400" b="1" dirty="0" smtClean="0">
                <a:latin typeface="+mn-ea"/>
              </a:rPr>
              <a:t>党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</a:rPr>
              <a:t>学习</a:t>
            </a:r>
            <a:r>
              <a:rPr lang="zh-CN" altLang="en-US" sz="3400" b="1" dirty="0" smtClean="0">
                <a:latin typeface="+mn-ea"/>
              </a:rPr>
              <a:t>向前展望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实践原谅他人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10600" cy="6629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对己极有帮助的经文：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们坚固的人应该担代不坚固人的软弱，不求自己的喜悦。我们各人务要叫邻舍喜悦，使他得益处，建立德行。因为基督也不求自己的喜悦，如经上所记：辱骂你人的辱骂都落在我身上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罗十五：</a:t>
            </a:r>
            <a:r>
              <a:rPr lang="en-US" sz="3600" b="1" dirty="0">
                <a:latin typeface="+mn-ea"/>
              </a:rPr>
              <a:t>1-3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惟</a:t>
            </a:r>
            <a:r>
              <a:rPr lang="zh-CN" altLang="en-US" sz="3600" b="1" dirty="0" smtClean="0">
                <a:latin typeface="+mn-ea"/>
              </a:rPr>
              <a:t>有实践这一教训，才可生气而不犯罪，不含怒到日落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三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使人对己产生错觉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混淆对自我的认知，使人迷失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撒旦的控告：“你不行”</a:t>
            </a:r>
            <a:endParaRPr lang="en-US" altLang="zh-CN" sz="12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200" b="1" dirty="0" smtClean="0"/>
              <a:t>撒旦的另一称号为“控告者”</a:t>
            </a:r>
            <a:endParaRPr lang="en-US" altLang="zh-CN" sz="34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指控过失和弱点，让人裹足不前</a:t>
            </a:r>
            <a:endParaRPr lang="en-US" altLang="zh-CN" sz="34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摩西的例子</a:t>
            </a:r>
            <a:endParaRPr lang="en-US" altLang="zh-CN" sz="34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教</a:t>
            </a:r>
            <a:r>
              <a:rPr lang="zh-CN" altLang="en-US" sz="3400" b="1" dirty="0" smtClean="0">
                <a:latin typeface="+mn-ea"/>
              </a:rPr>
              <a:t>会普遍的现象</a:t>
            </a:r>
            <a:endParaRPr lang="en-US" altLang="zh-CN" sz="3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6780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三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使人对己产生错觉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撒旦的恭维：“你很行”</a:t>
            </a:r>
            <a:endParaRPr lang="en-US" altLang="zh-CN" sz="12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念叨</a:t>
            </a:r>
            <a:r>
              <a:rPr lang="zh-CN" altLang="en-US" sz="3400" b="1" dirty="0" smtClean="0">
                <a:latin typeface="+mn-ea"/>
              </a:rPr>
              <a:t>成就和贡献，让人气满志骄</a:t>
            </a:r>
            <a:endParaRPr lang="en-US" altLang="zh-CN" sz="8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姊</a:t>
            </a:r>
            <a:r>
              <a:rPr lang="zh-CN" altLang="en-US" sz="3400" b="1" dirty="0" smtClean="0">
                <a:latin typeface="+mn-ea"/>
              </a:rPr>
              <a:t>妹的</a:t>
            </a:r>
            <a:r>
              <a:rPr lang="zh-CN" altLang="en-US" sz="3400" b="1" dirty="0">
                <a:latin typeface="+mn-ea"/>
              </a:rPr>
              <a:t>见</a:t>
            </a:r>
            <a:r>
              <a:rPr lang="zh-CN" altLang="en-US" sz="3400" b="1" dirty="0" smtClean="0">
                <a:latin typeface="+mn-ea"/>
              </a:rPr>
              <a:t>证：做好人也是罪！</a:t>
            </a:r>
            <a:endParaRPr lang="en-US" altLang="zh-CN" sz="8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29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400" b="1" dirty="0" smtClean="0"/>
              <a:t>鲁益师：“骄</a:t>
            </a:r>
            <a:r>
              <a:rPr lang="zh-CN" altLang="en-US" sz="3400" b="1" dirty="0"/>
              <a:t>傲常被用来驱走较小之恶：教师就常常用自尊这种字眼来劝学生检点行为。其实，自尊就是骄傲。不少人能够克服懦弱、贪欲、坏脾气等等，是由于视这些有损自己的尊严，用的也是骄傲。魔鬼会大笑，他非常高兴一个人能做到贞洁，勇敢，自制，只要在后面指挥你的是骄傲。这就好像他不在乎你把冻疮医好，只要你愿意接</a:t>
            </a:r>
            <a:r>
              <a:rPr lang="zh-CN" altLang="en-US" sz="3400" b="1"/>
              <a:t>受</a:t>
            </a:r>
            <a:r>
              <a:rPr lang="zh-CN" altLang="en-US" sz="3400" b="1" smtClean="0"/>
              <a:t>癌症来</a:t>
            </a:r>
            <a:r>
              <a:rPr lang="zh-CN" altLang="en-US" sz="3400" b="1" dirty="0"/>
              <a:t>交换。骄傲为灵性上</a:t>
            </a:r>
            <a:r>
              <a:rPr lang="zh-CN" altLang="en-US" sz="3400" b="1"/>
              <a:t>的</a:t>
            </a:r>
            <a:r>
              <a:rPr lang="zh-CN" altLang="en-US" sz="3400" b="1" smtClean="0"/>
              <a:t>癌症，</a:t>
            </a:r>
            <a:r>
              <a:rPr lang="zh-CN" altLang="en-US" sz="3400" b="1" dirty="0"/>
              <a:t>能吞吃掉爱、知足，甚至常识，叫这一切都无法施展</a:t>
            </a:r>
            <a:r>
              <a:rPr lang="zh-CN" altLang="en-US" sz="3400" b="1" dirty="0" smtClean="0"/>
              <a:t>。”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36078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三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使人对己产生错觉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正确的</a:t>
            </a:r>
            <a:r>
              <a:rPr lang="zh-CN" altLang="en-US" sz="3600" b="1" dirty="0">
                <a:latin typeface="+mn-ea"/>
              </a:rPr>
              <a:t>态</a:t>
            </a:r>
            <a:r>
              <a:rPr lang="zh-CN" altLang="en-US" sz="3600" b="1" dirty="0" smtClean="0">
                <a:latin typeface="+mn-ea"/>
              </a:rPr>
              <a:t>度：我行，但不是因为我行！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</a:rPr>
              <a:t>既是这样，还有什么说的呢？　神若帮助我们，谁能敌挡我们呢？</a:t>
            </a:r>
            <a:r>
              <a:rPr lang="zh-CN" altLang="en-US" sz="3600" b="1" dirty="0" smtClean="0">
                <a:latin typeface="+mn-ea"/>
              </a:rPr>
              <a:t>（罗八：</a:t>
            </a:r>
            <a:r>
              <a:rPr lang="en-US" altLang="zh-CN" sz="3600" b="1" dirty="0" smtClean="0">
                <a:latin typeface="+mn-ea"/>
              </a:rPr>
              <a:t>31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6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总        结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92162"/>
            <a:ext cx="8839200" cy="59134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撒旦的伎俩：谎言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使人对神产生怀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疑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使人对人产生积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怨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使人对己产生错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觉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故此你们要顺服神。务要抵挡魔鬼，魔鬼就必离开你们逃跑了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（雅四：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8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/>
          <a:lstStyle/>
          <a:p>
            <a:pPr algn="ctr">
              <a:buNone/>
            </a:pPr>
            <a:r>
              <a:rPr lang="zh-CN" altLang="en-US" sz="6000" b="1" dirty="0">
                <a:latin typeface="+mn-ea"/>
              </a:rPr>
              <a:t>不给魔鬼留地</a:t>
            </a:r>
            <a:r>
              <a:rPr lang="zh-CN" altLang="en-US" sz="6000" b="1" dirty="0" smtClean="0">
                <a:latin typeface="+mn-ea"/>
              </a:rPr>
              <a:t>步</a:t>
            </a:r>
            <a:endParaRPr lang="en-US" altLang="zh-CN" sz="6000" b="1" dirty="0" smtClean="0">
              <a:latin typeface="+mn-ea"/>
            </a:endParaRP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altLang="zh-CN" sz="4800" b="1" dirty="0" smtClean="0">
                <a:latin typeface="+mn-ea"/>
              </a:rPr>
              <a:t>	</a:t>
            </a:r>
            <a:r>
              <a:rPr lang="zh-CN" altLang="en-US" sz="4800" b="1" dirty="0" smtClean="0">
                <a:solidFill>
                  <a:srgbClr val="0000FF"/>
                </a:solidFill>
                <a:latin typeface="+mn-ea"/>
              </a:rPr>
              <a:t>生</a:t>
            </a:r>
            <a:r>
              <a:rPr lang="zh-CN" altLang="en-US" sz="4800" b="1" dirty="0">
                <a:solidFill>
                  <a:srgbClr val="0000FF"/>
                </a:solidFill>
                <a:latin typeface="+mn-ea"/>
              </a:rPr>
              <a:t>气却不要犯罪；不可含怒到日落，也不可给魔鬼留地步</a:t>
            </a:r>
            <a:r>
              <a:rPr lang="zh-CN" altLang="en-US" sz="48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4800" b="1" dirty="0" smtClean="0">
                <a:latin typeface="+mn-ea"/>
              </a:rPr>
              <a:t>（</a:t>
            </a:r>
            <a:r>
              <a:rPr lang="zh-CN" altLang="en-US" sz="4800" dirty="0">
                <a:latin typeface="+mn-ea"/>
              </a:rPr>
              <a:t>弗四：</a:t>
            </a:r>
            <a:r>
              <a:rPr lang="en-US" sz="4800" dirty="0">
                <a:latin typeface="+mn-ea"/>
              </a:rPr>
              <a:t>26-27</a:t>
            </a:r>
            <a:r>
              <a:rPr lang="zh-CN" altLang="en-US" sz="4800" dirty="0">
                <a:latin typeface="+mn-ea"/>
              </a:rPr>
              <a:t>）</a:t>
            </a:r>
            <a:endParaRPr lang="en-US" sz="4800" dirty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使人对神产生怀</a:t>
            </a:r>
            <a:r>
              <a:rPr lang="zh-CN" altLang="en-US" b="1" dirty="0" smtClean="0"/>
              <a:t>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常用伎俩</a:t>
            </a:r>
            <a:r>
              <a:rPr lang="zh-CN" altLang="en-US" sz="3600" b="1" dirty="0" smtClean="0">
                <a:latin typeface="+mn-ea"/>
              </a:rPr>
              <a:t>：使人对神的话语、属性、及能力产生怀疑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神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zh-CN" altLang="en-US" sz="3600" b="1" dirty="0">
                <a:solidFill>
                  <a:srgbClr val="0000FF"/>
                </a:solidFill>
              </a:rPr>
              <a:t>园中各样树上的果子，你可以随意吃，只是分别善恶树上的果子，你不可吃，因为你吃的日子必定死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！</a:t>
            </a:r>
            <a:r>
              <a:rPr lang="zh-CN" altLang="en-US" sz="3600" b="1" dirty="0" smtClean="0"/>
              <a:t>（</a:t>
            </a:r>
            <a:r>
              <a:rPr lang="zh-CN" altLang="en-US" sz="3600" b="1" dirty="0"/>
              <a:t>创二：</a:t>
            </a:r>
            <a:r>
              <a:rPr lang="en-US" sz="3600" b="1" dirty="0"/>
              <a:t>16-17</a:t>
            </a:r>
            <a:r>
              <a:rPr lang="zh-CN" altLang="en-US" sz="3600" b="1" dirty="0"/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使人对神产生怀</a:t>
            </a:r>
            <a:r>
              <a:rPr lang="zh-CN" altLang="en-US" b="1" dirty="0" smtClean="0"/>
              <a:t>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撒旦：</a:t>
            </a:r>
            <a:r>
              <a:rPr lang="zh-CN" altLang="en-US" sz="3600" b="1" dirty="0">
                <a:latin typeface="+mn-ea"/>
              </a:rPr>
              <a:t>神岂是真说不许你们吃园中所有树上的果子吗</a:t>
            </a:r>
            <a:r>
              <a:rPr lang="en-US" altLang="zh-CN" sz="3600" b="1" dirty="0">
                <a:latin typeface="+mn-ea"/>
              </a:rPr>
              <a:t>﹖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撒旦：</a:t>
            </a:r>
            <a:r>
              <a:rPr lang="zh-CN" altLang="en-US" sz="3600" b="1" dirty="0"/>
              <a:t>你们不一定死；因为神知道，你们吃的日子眼睛就明亮了，你们便如神能知道善恶</a:t>
            </a:r>
            <a:r>
              <a:rPr lang="zh-CN" altLang="en-US" sz="3600" b="1" dirty="0" smtClean="0"/>
              <a:t>。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撒</a:t>
            </a:r>
            <a:r>
              <a:rPr lang="zh-CN" altLang="en-US" sz="3600" b="1" dirty="0" smtClean="0"/>
              <a:t>旦的话让人对神产生怎样的想法？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使人对神产生怀</a:t>
            </a:r>
            <a:r>
              <a:rPr lang="zh-CN" altLang="en-US" b="1" dirty="0" smtClean="0"/>
              <a:t>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撒旦的</a:t>
            </a:r>
            <a:r>
              <a:rPr lang="zh-CN" altLang="en-US" sz="3600" b="1" dirty="0" smtClean="0">
                <a:latin typeface="+mn-ea"/>
              </a:rPr>
              <a:t>话今天还在欺骗人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基督徒知道怎样回应撒旦这个谎言吗？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这棵</a:t>
            </a:r>
            <a:r>
              <a:rPr lang="zh-CN" altLang="en-US" sz="3600" b="1" dirty="0" smtClean="0">
                <a:latin typeface="+mn-ea"/>
              </a:rPr>
              <a:t>树与智慧无关，只是神对人的考验</a:t>
            </a:r>
            <a:r>
              <a:rPr lang="en-US" altLang="zh-CN" sz="1200" b="1" dirty="0" smtClean="0">
                <a:latin typeface="+mn-ea"/>
              </a:rPr>
              <a:t/>
            </a:r>
            <a:br>
              <a:rPr lang="en-US" altLang="zh-CN" sz="1200" b="1" dirty="0" smtClean="0">
                <a:latin typeface="+mn-ea"/>
              </a:rPr>
            </a:b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人一旦对神产生怀疑，牠就可乘虚而入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使人对神产生怀</a:t>
            </a:r>
            <a:r>
              <a:rPr lang="zh-CN" altLang="en-US" b="1" dirty="0" smtClean="0"/>
              <a:t>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似是而非</a:t>
            </a:r>
            <a:r>
              <a:rPr lang="zh-CN" altLang="en-US" sz="3600" b="1" dirty="0" smtClean="0">
                <a:latin typeface="+mn-ea"/>
              </a:rPr>
              <a:t>的诡辩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与神敌对的思潮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令人沮丧的混乱</a:t>
            </a:r>
            <a:r>
              <a:rPr lang="en-US" altLang="zh-CN" sz="800" b="1" dirty="0" smtClean="0">
                <a:latin typeface="+mn-ea"/>
              </a:rPr>
              <a:t/>
            </a:r>
            <a:br>
              <a:rPr lang="en-US" altLang="zh-CN" sz="800" b="1" dirty="0" smtClean="0">
                <a:latin typeface="+mn-ea"/>
              </a:rPr>
            </a:b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混淆是非</a:t>
            </a:r>
            <a:r>
              <a:rPr lang="zh-CN" altLang="en-US" sz="3600" b="1" dirty="0" smtClean="0">
                <a:latin typeface="+mn-ea"/>
              </a:rPr>
              <a:t>的谬论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小心我们所听到的！！！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传讲道理的人对真理模糊不清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 smtClean="0"/>
              <a:t>“只</a:t>
            </a:r>
            <a:r>
              <a:rPr lang="zh-CN" altLang="en-US" sz="3400" b="1" dirty="0"/>
              <a:t>喂养自</a:t>
            </a:r>
            <a:r>
              <a:rPr lang="zh-CN" altLang="en-US" sz="3400" b="1" dirty="0" smtClean="0"/>
              <a:t>己</a:t>
            </a:r>
            <a:r>
              <a:rPr lang="zh-CN" altLang="en-US" sz="3400" dirty="0" smtClean="0"/>
              <a:t>”</a:t>
            </a:r>
            <a:r>
              <a:rPr lang="zh-CN" altLang="en-US" sz="3400" b="1" dirty="0" smtClean="0"/>
              <a:t>的</a:t>
            </a:r>
            <a:r>
              <a:rPr lang="zh-CN" altLang="en-US" sz="3400" b="1" dirty="0"/>
              <a:t>牧</a:t>
            </a:r>
            <a:r>
              <a:rPr lang="zh-CN" altLang="en-US" sz="3400" b="1" dirty="0" smtClean="0"/>
              <a:t>人：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这</a:t>
            </a:r>
            <a:r>
              <a:rPr lang="zh-CN" altLang="en-US" sz="3600" b="1" dirty="0">
                <a:solidFill>
                  <a:srgbClr val="0000FF"/>
                </a:solidFill>
              </a:rPr>
              <a:t>就是那些引人结党、属乎血气、没有圣灵的人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b="1" dirty="0" smtClean="0">
                <a:latin typeface="+mn-ea"/>
              </a:rPr>
              <a:t>（犹一：</a:t>
            </a:r>
            <a:r>
              <a:rPr lang="en-US" sz="3400" b="1" dirty="0" smtClean="0">
                <a:latin typeface="+mn-ea"/>
              </a:rPr>
              <a:t>19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回应：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亲爱的弟兄啊，你们却要在至圣的真道上造就自己，在圣灵里祷告，保守自己常在神的爱中，仰望我们主耶稣基督的怜悯，直到永生。</a:t>
            </a:r>
            <a:r>
              <a:rPr lang="zh-CN" altLang="en-US" sz="3600" b="1" dirty="0" smtClean="0">
                <a:latin typeface="+mn-ea"/>
              </a:rPr>
              <a:t>（犹一：</a:t>
            </a:r>
            <a:r>
              <a:rPr lang="en-US" altLang="zh-CN" sz="3600" b="1" dirty="0" smtClean="0">
                <a:latin typeface="+mn-ea"/>
              </a:rPr>
              <a:t>20-21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二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使人对人产生积怨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三</a:t>
            </a:r>
            <a:r>
              <a:rPr lang="zh-CN" altLang="en-US" sz="3600" b="1" dirty="0" smtClean="0">
                <a:latin typeface="+mn-ea"/>
              </a:rPr>
              <a:t>头公牛的故事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续集</a:t>
            </a:r>
            <a:r>
              <a:rPr lang="en-US" altLang="zh-CN" sz="3600" b="1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团结和睦的教会，撒旦无从下手</a:t>
            </a:r>
            <a:endParaRPr lang="en-US" altLang="zh-CN" sz="36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一个团体最大的挑战不在于外来的压力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小心自己对人的负面情绪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/>
              <a:t>二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魔</a:t>
            </a:r>
            <a:r>
              <a:rPr lang="zh-CN" altLang="en-US" b="1" dirty="0"/>
              <a:t>鬼的伎俩</a:t>
            </a:r>
            <a:r>
              <a:rPr lang="en-US" b="1" dirty="0"/>
              <a:t>—</a:t>
            </a:r>
            <a:r>
              <a:rPr lang="zh-CN" altLang="en-US" b="1" dirty="0"/>
              <a:t>使</a:t>
            </a:r>
            <a:r>
              <a:rPr lang="zh-CN" altLang="en-US" b="1" dirty="0" smtClean="0"/>
              <a:t>人对</a:t>
            </a:r>
            <a:r>
              <a:rPr lang="zh-CN" altLang="en-US" b="1" dirty="0"/>
              <a:t>人产生积怨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须及时处理怨气，否则会被撒旦利用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撒旦</a:t>
            </a:r>
            <a:r>
              <a:rPr lang="zh-CN" altLang="en-US" sz="3600" b="1" dirty="0" smtClean="0"/>
              <a:t>：你留在这里干什么？</a:t>
            </a:r>
            <a:endParaRPr lang="en-US" altLang="zh-CN" sz="36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撒旦：他们值得你的牺牲吗？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撒旦</a:t>
            </a:r>
            <a:r>
              <a:rPr lang="zh-CN" altLang="en-US" sz="3600" b="1" dirty="0" smtClean="0">
                <a:latin typeface="+mn-ea"/>
              </a:rPr>
              <a:t>：你难道不要为自己讨个说法吗？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1165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一. 魔鬼的伎俩—使人对神产生怀疑</vt:lpstr>
      <vt:lpstr>一. 魔鬼的伎俩—使人对神产生怀疑</vt:lpstr>
      <vt:lpstr>一. 魔鬼的伎俩—使人对神产生怀疑</vt:lpstr>
      <vt:lpstr>一. 魔鬼的伎俩—使人对神产生怀疑</vt:lpstr>
      <vt:lpstr>Slide 7</vt:lpstr>
      <vt:lpstr>二. 魔鬼的伎俩—使人对人产生积怨</vt:lpstr>
      <vt:lpstr>二. 魔鬼的伎俩—使人对人产生积怨</vt:lpstr>
      <vt:lpstr>二. 魔鬼的伎俩—使人对人产生积怨</vt:lpstr>
      <vt:lpstr>Slide 11</vt:lpstr>
      <vt:lpstr>三. 魔鬼的伎俩—使人对己产生错觉</vt:lpstr>
      <vt:lpstr>三. 魔鬼的伎俩—使人对己产生错觉</vt:lpstr>
      <vt:lpstr>Slide 14</vt:lpstr>
      <vt:lpstr>三. 魔鬼的伎俩—使人对己产生错觉</vt:lpstr>
      <vt:lpstr>总        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TennysonChen</dc:creator>
  <cp:lastModifiedBy>TennysonChen</cp:lastModifiedBy>
  <cp:revision>25</cp:revision>
  <dcterms:created xsi:type="dcterms:W3CDTF">2015-08-04T00:39:00Z</dcterms:created>
  <dcterms:modified xsi:type="dcterms:W3CDTF">2015-08-09T03:21:19Z</dcterms:modified>
</cp:coreProperties>
</file>