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6"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9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3A53DC-D8A7-43A1-B52C-10DAC6689401}"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C0351-2F3F-457D-8676-0589F022091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A53DC-D8A7-43A1-B52C-10DAC6689401}"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C0351-2F3F-457D-8676-0589F02209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A53DC-D8A7-43A1-B52C-10DAC6689401}"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C0351-2F3F-457D-8676-0589F02209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A53DC-D8A7-43A1-B52C-10DAC6689401}"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C0351-2F3F-457D-8676-0589F02209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3A53DC-D8A7-43A1-B52C-10DAC6689401}"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C0351-2F3F-457D-8676-0589F022091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3A53DC-D8A7-43A1-B52C-10DAC6689401}" type="datetimeFigureOut">
              <a:rPr lang="en-US" smtClean="0"/>
              <a:t>7/3/2015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C0351-2F3F-457D-8676-0589F02209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3A53DC-D8A7-43A1-B52C-10DAC6689401}" type="datetimeFigureOut">
              <a:rPr lang="en-US" smtClean="0"/>
              <a:t>7/3/2015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FC0351-2F3F-457D-8676-0589F02209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3A53DC-D8A7-43A1-B52C-10DAC6689401}" type="datetimeFigureOut">
              <a:rPr lang="en-US" smtClean="0"/>
              <a:t>7/3/2015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FC0351-2F3F-457D-8676-0589F02209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A53DC-D8A7-43A1-B52C-10DAC6689401}" type="datetimeFigureOut">
              <a:rPr lang="en-US" smtClean="0"/>
              <a:t>7/3/2015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FC0351-2F3F-457D-8676-0589F02209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A53DC-D8A7-43A1-B52C-10DAC6689401}" type="datetimeFigureOut">
              <a:rPr lang="en-US" smtClean="0"/>
              <a:t>7/3/2015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C0351-2F3F-457D-8676-0589F02209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A53DC-D8A7-43A1-B52C-10DAC6689401}" type="datetimeFigureOut">
              <a:rPr lang="en-US" smtClean="0"/>
              <a:t>7/3/2015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C0351-2F3F-457D-8676-0589F022091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3A53DC-D8A7-43A1-B52C-10DAC6689401}" type="datetimeFigureOut">
              <a:rPr lang="en-US" smtClean="0"/>
              <a:t>7/3/2015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C0351-2F3F-457D-8676-0589F02209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28600"/>
            <a:ext cx="9144000" cy="6629400"/>
          </a:xfrm>
        </p:spPr>
        <p:txBody>
          <a:bodyPr/>
          <a:lstStyle/>
          <a:p>
            <a:r>
              <a:rPr lang="zh-CN" altLang="en-US" sz="4800" b="1" dirty="0">
                <a:solidFill>
                  <a:schemeClr val="tx1"/>
                </a:solidFill>
              </a:rPr>
              <a:t>为主而死，为主而活</a:t>
            </a:r>
            <a:endParaRPr lang="en-US" sz="4800" b="1" dirty="0">
              <a:solidFill>
                <a:schemeClr val="tx1"/>
              </a:solidFill>
            </a:endParaRPr>
          </a:p>
          <a:p>
            <a:r>
              <a:rPr lang="en-US" sz="4000" b="1" dirty="0">
                <a:solidFill>
                  <a:schemeClr val="tx1"/>
                </a:solidFill>
                <a:latin typeface="Times New Roman" pitchFamily="18" charset="0"/>
                <a:cs typeface="Times New Roman" pitchFamily="18" charset="0"/>
              </a:rPr>
              <a:t>To Die for the Lord, To Live for the </a:t>
            </a:r>
            <a:r>
              <a:rPr lang="en-US" sz="4000" b="1" dirty="0" smtClean="0">
                <a:solidFill>
                  <a:schemeClr val="tx1"/>
                </a:solidFill>
                <a:latin typeface="Times New Roman" pitchFamily="18" charset="0"/>
                <a:cs typeface="Times New Roman" pitchFamily="18" charset="0"/>
              </a:rPr>
              <a:t>Lord</a:t>
            </a:r>
            <a:endParaRPr lang="en-US" sz="1600" b="1" dirty="0" smtClean="0">
              <a:solidFill>
                <a:schemeClr val="tx1"/>
              </a:solidFill>
              <a:latin typeface="Times New Roman" pitchFamily="18" charset="0"/>
              <a:cs typeface="Times New Roman" pitchFamily="18" charset="0"/>
            </a:endParaRPr>
          </a:p>
          <a:p>
            <a:endParaRPr lang="en-US" sz="1600" b="1" dirty="0" smtClean="0">
              <a:solidFill>
                <a:schemeClr val="tx1"/>
              </a:solidFill>
              <a:latin typeface="Times New Roman" pitchFamily="18" charset="0"/>
              <a:cs typeface="Times New Roman" pitchFamily="18" charset="0"/>
            </a:endParaRPr>
          </a:p>
          <a:p>
            <a:pPr lvl="1" algn="l"/>
            <a:r>
              <a:rPr lang="zh-CN" altLang="en-US" sz="3600" b="1" dirty="0" smtClean="0">
                <a:solidFill>
                  <a:srgbClr val="0000FF"/>
                </a:solidFill>
              </a:rPr>
              <a:t>若</a:t>
            </a:r>
            <a:r>
              <a:rPr lang="zh-CN" altLang="en-US" sz="3600" b="1" dirty="0">
                <a:solidFill>
                  <a:srgbClr val="0000FF"/>
                </a:solidFill>
              </a:rPr>
              <a:t>有人要跟从我，就当捨己，背起他的十字架来跟从我</a:t>
            </a:r>
            <a:r>
              <a:rPr lang="zh-CN" altLang="en-US" sz="3600" dirty="0" smtClean="0">
                <a:solidFill>
                  <a:srgbClr val="0000FF"/>
                </a:solidFill>
              </a:rPr>
              <a:t>。</a:t>
            </a:r>
            <a:r>
              <a:rPr lang="zh-CN" altLang="en-US" sz="3600" dirty="0" smtClean="0">
                <a:solidFill>
                  <a:schemeClr val="tx1"/>
                </a:solidFill>
                <a:latin typeface="+mn-ea"/>
              </a:rPr>
              <a:t>（</a:t>
            </a:r>
            <a:r>
              <a:rPr lang="zh-CN" altLang="en-US" sz="3600" dirty="0">
                <a:solidFill>
                  <a:schemeClr val="tx1"/>
                </a:solidFill>
                <a:latin typeface="+mn-ea"/>
              </a:rPr>
              <a:t>太十六：</a:t>
            </a:r>
            <a:r>
              <a:rPr lang="en-US" sz="3600" dirty="0">
                <a:solidFill>
                  <a:schemeClr val="tx1"/>
                </a:solidFill>
                <a:latin typeface="+mn-ea"/>
              </a:rPr>
              <a:t>24</a:t>
            </a:r>
            <a:r>
              <a:rPr lang="zh-CN" altLang="en-US" sz="3600" dirty="0" smtClean="0">
                <a:solidFill>
                  <a:schemeClr val="tx1"/>
                </a:solidFill>
                <a:latin typeface="+mn-ea"/>
              </a:rPr>
              <a:t>）</a:t>
            </a:r>
            <a:endParaRPr lang="en-US" altLang="zh-CN" sz="3600" dirty="0" smtClean="0">
              <a:solidFill>
                <a:schemeClr val="tx1"/>
              </a:solidFill>
              <a:latin typeface="+mn-ea"/>
            </a:endParaRPr>
          </a:p>
          <a:p>
            <a:pPr lvl="1" algn="l"/>
            <a:r>
              <a:rPr lang="en-US" sz="3600" b="1" dirty="0">
                <a:solidFill>
                  <a:srgbClr val="0000FF"/>
                </a:solidFill>
                <a:latin typeface="Times New Roman" pitchFamily="18" charset="0"/>
                <a:cs typeface="Times New Roman" pitchFamily="18" charset="0"/>
              </a:rPr>
              <a:t>If anyone would come after me, he must deny himself and take up his cross and follow </a:t>
            </a:r>
            <a:r>
              <a:rPr lang="en-US" sz="3600" b="1" dirty="0" smtClean="0">
                <a:solidFill>
                  <a:srgbClr val="0000FF"/>
                </a:solidFill>
                <a:latin typeface="Times New Roman" pitchFamily="18" charset="0"/>
                <a:cs typeface="Times New Roman" pitchFamily="18" charset="0"/>
              </a:rPr>
              <a:t>me.</a:t>
            </a:r>
            <a:r>
              <a:rPr lang="en-US" sz="3600" dirty="0" smtClean="0">
                <a:solidFill>
                  <a:schemeClr val="tx1"/>
                </a:solidFill>
                <a:latin typeface="Times New Roman" pitchFamily="18" charset="0"/>
                <a:cs typeface="Times New Roman" pitchFamily="18" charset="0"/>
              </a:rPr>
              <a:t> </a:t>
            </a:r>
            <a:r>
              <a:rPr lang="en-US" sz="3600" b="1" dirty="0" smtClean="0">
                <a:solidFill>
                  <a:schemeClr val="tx1"/>
                </a:solidFill>
                <a:latin typeface="Times New Roman" pitchFamily="18" charset="0"/>
                <a:cs typeface="Times New Roman" pitchFamily="18" charset="0"/>
              </a:rPr>
              <a:t>(Matt </a:t>
            </a:r>
            <a:r>
              <a:rPr lang="en-US" sz="3600" b="1" dirty="0">
                <a:solidFill>
                  <a:schemeClr val="tx1"/>
                </a:solidFill>
                <a:latin typeface="Times New Roman" pitchFamily="18" charset="0"/>
                <a:cs typeface="Times New Roman" pitchFamily="18" charset="0"/>
              </a:rPr>
              <a:t>16:24</a:t>
            </a:r>
            <a:r>
              <a:rPr lang="en-US" sz="3600" b="1" dirty="0" smtClean="0">
                <a:solidFill>
                  <a:schemeClr val="tx1"/>
                </a:solidFill>
                <a:latin typeface="Times New Roman" pitchFamily="18" charset="0"/>
                <a:cs typeface="Times New Roman" pitchFamily="18" charset="0"/>
              </a:rPr>
              <a:t>)</a:t>
            </a:r>
            <a:endParaRPr lang="en-US" sz="3600" b="1" dirty="0">
              <a:solidFill>
                <a:schemeClr val="tx1"/>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zh-CN" altLang="en-US" sz="4000" b="1" dirty="0" smtClean="0"/>
              <a:t>效法司提反为主而</a:t>
            </a:r>
            <a:r>
              <a:rPr lang="zh-CN" altLang="en-US" sz="4000" b="1" dirty="0"/>
              <a:t>活</a:t>
            </a:r>
            <a:r>
              <a:rPr lang="en-US" altLang="zh-CN" sz="4000" b="1" dirty="0" smtClean="0"/>
              <a:t/>
            </a:r>
            <a:br>
              <a:rPr lang="en-US" altLang="zh-CN" sz="4000" b="1" dirty="0" smtClean="0"/>
            </a:br>
            <a:r>
              <a:rPr lang="en-US" altLang="zh-CN" sz="4000" b="1" dirty="0" smtClean="0">
                <a:latin typeface="Times New Roman" pitchFamily="18" charset="0"/>
                <a:cs typeface="Times New Roman" pitchFamily="18" charset="0"/>
              </a:rPr>
              <a:t>To Imitate Stephen: Live</a:t>
            </a:r>
            <a:r>
              <a:rPr lang="zh-CN" altLang="en-US" sz="4000" b="1" dirty="0" smtClean="0">
                <a:latin typeface="Times New Roman" pitchFamily="18" charset="0"/>
                <a:cs typeface="Times New Roman" pitchFamily="18" charset="0"/>
              </a:rPr>
              <a:t> </a:t>
            </a:r>
            <a:r>
              <a:rPr lang="en-US" altLang="zh-CN" sz="4000" b="1" dirty="0" smtClean="0">
                <a:latin typeface="Times New Roman" pitchFamily="18" charset="0"/>
                <a:cs typeface="Times New Roman" pitchFamily="18" charset="0"/>
              </a:rPr>
              <a:t>for the Lord</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0" y="1371600"/>
            <a:ext cx="9144000" cy="5181600"/>
          </a:xfrm>
        </p:spPr>
        <p:txBody>
          <a:bodyPr>
            <a:normAutofit/>
          </a:bodyPr>
          <a:lstStyle/>
          <a:p>
            <a:pPr>
              <a:buFont typeface="Wingdings" pitchFamily="2" charset="2"/>
              <a:buChar char="Ø"/>
            </a:pPr>
            <a:r>
              <a:rPr lang="zh-CN" altLang="en-US" sz="3400" b="1" dirty="0" smtClean="0"/>
              <a:t>使</a:t>
            </a:r>
            <a:r>
              <a:rPr lang="zh-CN" altLang="en-US" sz="3400" b="1" dirty="0"/>
              <a:t>人和</a:t>
            </a:r>
            <a:r>
              <a:rPr lang="zh-CN" altLang="en-US" sz="3400" b="1" dirty="0" smtClean="0"/>
              <a:t>睦</a:t>
            </a:r>
            <a:r>
              <a:rPr lang="en-US" altLang="zh-CN" sz="3400" b="1" dirty="0" smtClean="0"/>
              <a:t>: </a:t>
            </a:r>
            <a:r>
              <a:rPr lang="zh-CN" altLang="en-US" sz="3400" b="1" dirty="0" smtClean="0">
                <a:solidFill>
                  <a:srgbClr val="0000FF"/>
                </a:solidFill>
                <a:latin typeface="+mn-ea"/>
              </a:rPr>
              <a:t>叫我和你们心里都快活</a:t>
            </a:r>
            <a:endParaRPr lang="en-US" altLang="zh-CN" sz="3400" b="1" dirty="0" smtClean="0"/>
          </a:p>
          <a:p>
            <a:pPr>
              <a:buNone/>
            </a:pPr>
            <a:r>
              <a:rPr lang="en-US" sz="3400" b="1" dirty="0">
                <a:latin typeface="Times New Roman" pitchFamily="18" charset="0"/>
                <a:cs typeface="Times New Roman" pitchFamily="18" charset="0"/>
              </a:rPr>
              <a:t>	</a:t>
            </a:r>
            <a:r>
              <a:rPr lang="en-US" sz="3400" b="1" dirty="0" smtClean="0">
                <a:latin typeface="Times New Roman" pitchFamily="18" charset="0"/>
                <a:cs typeface="Times New Roman" pitchFamily="18" charset="0"/>
              </a:rPr>
              <a:t>Unifying: </a:t>
            </a:r>
            <a:r>
              <a:rPr lang="en-US" sz="3600" b="1" dirty="0" smtClean="0">
                <a:solidFill>
                  <a:srgbClr val="0000FF"/>
                </a:solidFill>
                <a:latin typeface="Times New Roman" pitchFamily="18" charset="0"/>
                <a:cs typeface="Times New Roman" pitchFamily="18" charset="0"/>
              </a:rPr>
              <a:t>refreshed</a:t>
            </a:r>
            <a:r>
              <a:rPr lang="en-US" sz="3600" b="1" dirty="0">
                <a:solidFill>
                  <a:srgbClr val="0000FF"/>
                </a:solidFill>
                <a:latin typeface="Times New Roman" pitchFamily="18" charset="0"/>
                <a:cs typeface="Times New Roman" pitchFamily="18" charset="0"/>
              </a:rPr>
              <a:t> my spirit and yours </a:t>
            </a:r>
            <a:r>
              <a:rPr lang="en-US" sz="3600" b="1" dirty="0" smtClean="0">
                <a:solidFill>
                  <a:srgbClr val="0000FF"/>
                </a:solidFill>
                <a:latin typeface="Times New Roman" pitchFamily="18" charset="0"/>
                <a:cs typeface="Times New Roman" pitchFamily="18" charset="0"/>
              </a:rPr>
              <a:t>also</a:t>
            </a:r>
            <a:endParaRPr lang="en-US" sz="1400" b="1" dirty="0" smtClean="0">
              <a:solidFill>
                <a:srgbClr val="0000FF"/>
              </a:solidFill>
              <a:latin typeface="Times New Roman" pitchFamily="18" charset="0"/>
              <a:cs typeface="Times New Roman" pitchFamily="18" charset="0"/>
            </a:endParaRPr>
          </a:p>
          <a:p>
            <a:pPr>
              <a:buNone/>
            </a:pPr>
            <a:endParaRPr lang="en-US" sz="1400" b="1" dirty="0">
              <a:solidFill>
                <a:srgbClr val="0000FF"/>
              </a:solidFill>
              <a:latin typeface="Times New Roman" pitchFamily="18" charset="0"/>
              <a:cs typeface="Times New Roman" pitchFamily="18" charset="0"/>
            </a:endParaRPr>
          </a:p>
          <a:p>
            <a:pPr>
              <a:buFont typeface="Wingdings" pitchFamily="2" charset="2"/>
              <a:buChar char="Ø"/>
            </a:pPr>
            <a:r>
              <a:rPr lang="zh-CN" altLang="en-US" sz="3400" b="1" dirty="0">
                <a:latin typeface="Times New Roman" pitchFamily="18" charset="0"/>
                <a:cs typeface="Times New Roman" pitchFamily="18" charset="0"/>
              </a:rPr>
              <a:t>愿神帮助我</a:t>
            </a:r>
            <a:r>
              <a:rPr lang="zh-CN" altLang="en-US" sz="3400" b="1" dirty="0" smtClean="0">
                <a:latin typeface="Times New Roman" pitchFamily="18" charset="0"/>
                <a:cs typeface="Times New Roman" pitchFamily="18" charset="0"/>
              </a:rPr>
              <a:t>们为主而死，为主而活！</a:t>
            </a:r>
            <a:endParaRPr lang="en-US" altLang="zh-CN" sz="3400" b="1" dirty="0" smtClean="0">
              <a:latin typeface="Times New Roman" pitchFamily="18" charset="0"/>
              <a:cs typeface="Times New Roman" pitchFamily="18" charset="0"/>
            </a:endParaRPr>
          </a:p>
          <a:p>
            <a:pPr>
              <a:buNone/>
            </a:pPr>
            <a:r>
              <a:rPr lang="en-US" sz="3400" dirty="0" smtClean="0"/>
              <a:t>	</a:t>
            </a:r>
            <a:r>
              <a:rPr lang="en-US" sz="3400" b="1" dirty="0" smtClean="0">
                <a:latin typeface="Times New Roman" pitchFamily="18" charset="0"/>
                <a:cs typeface="Times New Roman" pitchFamily="18" charset="0"/>
              </a:rPr>
              <a:t>May </a:t>
            </a:r>
            <a:r>
              <a:rPr lang="en-US" sz="3400" b="1" dirty="0">
                <a:latin typeface="Times New Roman" pitchFamily="18" charset="0"/>
                <a:cs typeface="Times New Roman" pitchFamily="18" charset="0"/>
              </a:rPr>
              <a:t>God strengthen </a:t>
            </a:r>
            <a:r>
              <a:rPr lang="en-US" altLang="zh-CN" sz="3400" b="1" dirty="0" smtClean="0">
                <a:latin typeface="Times New Roman" pitchFamily="18" charset="0"/>
                <a:cs typeface="Times New Roman" pitchFamily="18" charset="0"/>
              </a:rPr>
              <a:t>us to die for the Lord and live for the Lord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96962"/>
          </a:xfrm>
        </p:spPr>
        <p:txBody>
          <a:bodyPr>
            <a:noAutofit/>
          </a:bodyPr>
          <a:lstStyle/>
          <a:p>
            <a:r>
              <a:rPr lang="zh-CN" altLang="en-US" sz="4000" b="1" dirty="0"/>
              <a:t>为主而死的司提</a:t>
            </a:r>
            <a:r>
              <a:rPr lang="zh-CN" altLang="en-US" sz="4000" b="1" dirty="0" smtClean="0"/>
              <a:t>反</a:t>
            </a:r>
            <a:r>
              <a:rPr lang="en-US" altLang="zh-CN" sz="4000" b="1" dirty="0" smtClean="0"/>
              <a:t/>
            </a:r>
            <a:br>
              <a:rPr lang="en-US" altLang="zh-CN" sz="4000" b="1" dirty="0" smtClean="0"/>
            </a:br>
            <a:r>
              <a:rPr lang="en-US" altLang="zh-CN" sz="4000" b="1" dirty="0" smtClean="0">
                <a:latin typeface="Times New Roman" pitchFamily="18" charset="0"/>
                <a:cs typeface="Times New Roman" pitchFamily="18" charset="0"/>
              </a:rPr>
              <a:t>The</a:t>
            </a:r>
            <a:r>
              <a:rPr lang="zh-CN" altLang="en-US" sz="4000" b="1" dirty="0" smtClean="0">
                <a:latin typeface="Times New Roman" pitchFamily="18" charset="0"/>
                <a:cs typeface="Times New Roman" pitchFamily="18" charset="0"/>
              </a:rPr>
              <a:t> </a:t>
            </a:r>
            <a:r>
              <a:rPr lang="en-US" altLang="zh-CN" sz="4000" b="1" dirty="0" smtClean="0">
                <a:latin typeface="Times New Roman" pitchFamily="18" charset="0"/>
                <a:cs typeface="Times New Roman" pitchFamily="18" charset="0"/>
              </a:rPr>
              <a:t>Stephen</a:t>
            </a:r>
            <a:r>
              <a:rPr lang="zh-CN" altLang="en-US" sz="4000" b="1" dirty="0" smtClean="0">
                <a:latin typeface="Times New Roman" pitchFamily="18" charset="0"/>
                <a:cs typeface="Times New Roman" pitchFamily="18" charset="0"/>
              </a:rPr>
              <a:t> </a:t>
            </a:r>
            <a:r>
              <a:rPr lang="en-US" altLang="zh-CN" sz="4000" b="1" dirty="0" smtClean="0">
                <a:latin typeface="Times New Roman" pitchFamily="18" charset="0"/>
                <a:cs typeface="Times New Roman" pitchFamily="18" charset="0"/>
              </a:rPr>
              <a:t>who died for the Lord</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524000"/>
            <a:ext cx="8686800" cy="5105400"/>
          </a:xfrm>
        </p:spPr>
        <p:txBody>
          <a:bodyPr/>
          <a:lstStyle/>
          <a:p>
            <a:pPr>
              <a:buNone/>
            </a:pPr>
            <a:r>
              <a:rPr lang="en-US" altLang="zh-CN" sz="3400" b="1" dirty="0" smtClean="0">
                <a:latin typeface="+mn-ea"/>
              </a:rPr>
              <a:t>	</a:t>
            </a:r>
            <a:r>
              <a:rPr lang="zh-CN" altLang="en-US" sz="3400" b="1" dirty="0" smtClean="0">
                <a:solidFill>
                  <a:srgbClr val="0000FF"/>
                </a:solidFill>
                <a:latin typeface="+mn-ea"/>
              </a:rPr>
              <a:t>司</a:t>
            </a:r>
            <a:r>
              <a:rPr lang="zh-CN" altLang="en-US" sz="3400" b="1" dirty="0">
                <a:solidFill>
                  <a:srgbClr val="0000FF"/>
                </a:solidFill>
                <a:latin typeface="+mn-ea"/>
              </a:rPr>
              <a:t>提反满得恩惠、能力，在民间行了大奇事和神迹。当时有称利百地拿会堂的几个人，并有古利奈、亚力山太、基利家、亚西亚、各处会堂的几个人，都起来和司提反辩论。司提反是以智慧和圣灵说话，众人敌挡不住</a:t>
            </a:r>
            <a:r>
              <a:rPr lang="zh-CN" altLang="en-US" sz="3400" b="1" dirty="0" smtClean="0">
                <a:solidFill>
                  <a:srgbClr val="0000FF"/>
                </a:solidFill>
                <a:latin typeface="+mn-ea"/>
              </a:rPr>
              <a:t>。</a:t>
            </a:r>
            <a:r>
              <a:rPr lang="zh-CN" altLang="en-US" sz="3400" b="1" dirty="0" smtClean="0">
                <a:latin typeface="+mn-ea"/>
              </a:rPr>
              <a:t>（</a:t>
            </a:r>
            <a:r>
              <a:rPr lang="zh-CN" altLang="en-US" sz="3400" b="1" dirty="0">
                <a:latin typeface="+mn-ea"/>
              </a:rPr>
              <a:t>徒六：</a:t>
            </a:r>
            <a:r>
              <a:rPr lang="en-US" sz="3400" b="1" dirty="0">
                <a:latin typeface="+mn-ea"/>
              </a:rPr>
              <a:t>8-10</a:t>
            </a:r>
            <a:r>
              <a:rPr lang="zh-CN" altLang="en-US" sz="3400" b="1" dirty="0">
                <a:latin typeface="+mn-ea"/>
              </a:rPr>
              <a:t>）</a:t>
            </a:r>
            <a:endParaRPr lang="en-US" sz="3400" b="1" dirty="0">
              <a:latin typeface="+mn-ea"/>
            </a:endParaRP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96962"/>
          </a:xfrm>
        </p:spPr>
        <p:txBody>
          <a:bodyPr>
            <a:noAutofit/>
          </a:bodyPr>
          <a:lstStyle/>
          <a:p>
            <a:r>
              <a:rPr lang="zh-CN" altLang="en-US" sz="3800" b="1" dirty="0"/>
              <a:t>为主而死的司提</a:t>
            </a:r>
            <a:r>
              <a:rPr lang="zh-CN" altLang="en-US" sz="3800" b="1" dirty="0" smtClean="0"/>
              <a:t>反</a:t>
            </a:r>
            <a:r>
              <a:rPr lang="en-US" altLang="zh-CN" sz="3800" b="1" dirty="0" smtClean="0"/>
              <a:t/>
            </a:r>
            <a:br>
              <a:rPr lang="en-US" altLang="zh-CN" sz="3800" b="1" dirty="0" smtClean="0"/>
            </a:br>
            <a:r>
              <a:rPr lang="en-US" altLang="zh-CN" sz="3800" b="1" dirty="0" smtClean="0"/>
              <a:t>The</a:t>
            </a:r>
            <a:r>
              <a:rPr lang="zh-CN" altLang="en-US" sz="3800" b="1" dirty="0" smtClean="0"/>
              <a:t> </a:t>
            </a:r>
            <a:r>
              <a:rPr lang="en-US" altLang="zh-CN" sz="3800" b="1" dirty="0" smtClean="0"/>
              <a:t>Stephen</a:t>
            </a:r>
            <a:r>
              <a:rPr lang="zh-CN" altLang="en-US" sz="3800" b="1" dirty="0" smtClean="0"/>
              <a:t> </a:t>
            </a:r>
            <a:r>
              <a:rPr lang="en-US" altLang="zh-CN" sz="3800" b="1" dirty="0" smtClean="0"/>
              <a:t>who died for the Lord</a:t>
            </a:r>
            <a:endParaRPr lang="en-US" sz="3800" b="1" dirty="0"/>
          </a:p>
        </p:txBody>
      </p:sp>
      <p:sp>
        <p:nvSpPr>
          <p:cNvPr id="3" name="Content Placeholder 2"/>
          <p:cNvSpPr>
            <a:spLocks noGrp="1"/>
          </p:cNvSpPr>
          <p:nvPr>
            <p:ph idx="1"/>
          </p:nvPr>
        </p:nvSpPr>
        <p:spPr>
          <a:xfrm>
            <a:off x="0" y="1371600"/>
            <a:ext cx="9144000" cy="4800600"/>
          </a:xfrm>
        </p:spPr>
        <p:txBody>
          <a:bodyPr>
            <a:normAutofit fontScale="92500" lnSpcReduction="10000"/>
          </a:bodyPr>
          <a:lstStyle/>
          <a:p>
            <a:pPr>
              <a:buNone/>
            </a:pPr>
            <a:r>
              <a:rPr lang="en-US" altLang="zh-CN" sz="3400" b="1" dirty="0" smtClean="0">
                <a:solidFill>
                  <a:srgbClr val="0000FF"/>
                </a:solidFill>
                <a:latin typeface="Times New Roman" pitchFamily="18" charset="0"/>
                <a:cs typeface="Times New Roman" pitchFamily="18" charset="0"/>
              </a:rPr>
              <a:t>	</a:t>
            </a:r>
            <a:r>
              <a:rPr lang="en-US" sz="3600" b="1" dirty="0">
                <a:solidFill>
                  <a:srgbClr val="0000FF"/>
                </a:solidFill>
                <a:latin typeface="Times New Roman" pitchFamily="18" charset="0"/>
                <a:cs typeface="Times New Roman" pitchFamily="18" charset="0"/>
              </a:rPr>
              <a:t>Now Stephen, a man full of God's grace and power, did great wonders and miraculous signs among the people. Opposition arose, </a:t>
            </a:r>
            <a:r>
              <a:rPr lang="en-US" sz="3600" b="1" dirty="0" smtClean="0">
                <a:solidFill>
                  <a:srgbClr val="0000FF"/>
                </a:solidFill>
                <a:latin typeface="Times New Roman" pitchFamily="18" charset="0"/>
                <a:cs typeface="Times New Roman" pitchFamily="18" charset="0"/>
              </a:rPr>
              <a:t>however </a:t>
            </a:r>
            <a:r>
              <a:rPr lang="en-US" sz="3600" b="1" dirty="0">
                <a:solidFill>
                  <a:srgbClr val="0000FF"/>
                </a:solidFill>
                <a:latin typeface="Times New Roman" pitchFamily="18" charset="0"/>
                <a:cs typeface="Times New Roman" pitchFamily="18" charset="0"/>
              </a:rPr>
              <a:t>from members of the Synagogue of the Freedmen (as it was called</a:t>
            </a:r>
            <a:r>
              <a:rPr lang="en-US" sz="3600" b="1" dirty="0" smtClean="0">
                <a:solidFill>
                  <a:srgbClr val="0000FF"/>
                </a:solidFill>
                <a:latin typeface="Times New Roman" pitchFamily="18" charset="0"/>
                <a:cs typeface="Times New Roman" pitchFamily="18" charset="0"/>
              </a:rPr>
              <a:t>)--Jews of Cyrene and </a:t>
            </a:r>
            <a:r>
              <a:rPr lang="en-US" sz="3600" b="1" dirty="0">
                <a:solidFill>
                  <a:srgbClr val="0000FF"/>
                </a:solidFill>
                <a:latin typeface="Times New Roman" pitchFamily="18" charset="0"/>
                <a:cs typeface="Times New Roman" pitchFamily="18" charset="0"/>
              </a:rPr>
              <a:t>Alexandria as well as the provinces of Cilicia and Asia. These men began to argue with Stephen, but they could not stand up against his wisdom or the Spirit by whom he spoke</a:t>
            </a:r>
            <a:r>
              <a:rPr lang="en-US" sz="3600" dirty="0" smtClean="0">
                <a:solidFill>
                  <a:srgbClr val="0000FF"/>
                </a:solidFill>
                <a:latin typeface="Times New Roman" pitchFamily="18" charset="0"/>
                <a:cs typeface="Times New Roman" pitchFamily="18" charset="0"/>
              </a:rPr>
              <a:t>.</a:t>
            </a:r>
            <a:r>
              <a:rPr lang="en-US" sz="3600" dirty="0" smtClean="0"/>
              <a:t> </a:t>
            </a:r>
            <a:r>
              <a:rPr lang="en-US" sz="3600" dirty="0" smtClean="0">
                <a:latin typeface="Times New Roman" pitchFamily="18" charset="0"/>
                <a:cs typeface="Times New Roman" pitchFamily="18" charset="0"/>
              </a:rPr>
              <a:t>(</a:t>
            </a:r>
            <a:r>
              <a:rPr lang="en-US" sz="3600" dirty="0">
                <a:latin typeface="Times New Roman" pitchFamily="18" charset="0"/>
                <a:cs typeface="Times New Roman" pitchFamily="18" charset="0"/>
              </a:rPr>
              <a:t>Acts 6:8-10</a:t>
            </a:r>
            <a:r>
              <a:rPr lang="en-US" sz="3600" dirty="0" smtClean="0">
                <a:latin typeface="Times New Roman" pitchFamily="18" charset="0"/>
                <a:cs typeface="Times New Roman" pitchFamily="18" charset="0"/>
              </a:rPr>
              <a:t>)</a:t>
            </a:r>
            <a:endParaRPr lang="en-US" sz="3400" b="1" dirty="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153" y="0"/>
            <a:ext cx="9144000" cy="6858000"/>
          </a:xfrm>
        </p:spPr>
        <p:txBody>
          <a:bodyPr/>
          <a:lstStyle/>
          <a:p>
            <a:pPr>
              <a:buNone/>
            </a:pPr>
            <a:r>
              <a:rPr lang="en-US" altLang="zh-CN" b="1" dirty="0" smtClean="0">
                <a:solidFill>
                  <a:srgbClr val="0000FF"/>
                </a:solidFill>
                <a:latin typeface="+mn-ea"/>
              </a:rPr>
              <a:t>	</a:t>
            </a:r>
            <a:r>
              <a:rPr lang="zh-CN" altLang="en-US" b="1" dirty="0" smtClean="0">
                <a:solidFill>
                  <a:srgbClr val="0000FF"/>
                </a:solidFill>
                <a:latin typeface="+mn-ea"/>
              </a:rPr>
              <a:t>你</a:t>
            </a:r>
            <a:r>
              <a:rPr lang="zh-CN" altLang="en-US" b="1" dirty="0">
                <a:solidFill>
                  <a:srgbClr val="0000FF"/>
                </a:solidFill>
                <a:latin typeface="+mn-ea"/>
              </a:rPr>
              <a:t>们受了天使所传的律法，竟不遵守。众人听见这话就极其恼怒，向司提反咬牙切齿。但司提反被圣灵充满，定睛望天，看见神的荣耀，又看见耶稣站在神的右边，就说：我看见天开了，人子站在神的右边。众人大声喊叫，摀着耳朵，齐心拥上前去，把他推到城外，用石头打他。作见证的人把衣裳放在一个少年人名叫扫罗的脚前。他们正用石头打的时候，司提反呼吁主说：求主耶稣接收我的灵魂！又跪下大声喊着说：主啊，不要将这罪归于他们！说了这话，就睡了</a:t>
            </a:r>
            <a:r>
              <a:rPr lang="zh-CN" altLang="en-US" b="1" dirty="0" smtClean="0">
                <a:solidFill>
                  <a:srgbClr val="0000FF"/>
                </a:solidFill>
                <a:latin typeface="+mn-ea"/>
              </a:rPr>
              <a:t>。</a:t>
            </a:r>
            <a:r>
              <a:rPr lang="zh-CN" altLang="en-US" dirty="0" smtClean="0">
                <a:latin typeface="+mn-ea"/>
              </a:rPr>
              <a:t>（</a:t>
            </a:r>
            <a:r>
              <a:rPr lang="zh-CN" altLang="en-US" dirty="0">
                <a:latin typeface="+mn-ea"/>
              </a:rPr>
              <a:t>徒七：</a:t>
            </a:r>
            <a:r>
              <a:rPr lang="en-US" dirty="0">
                <a:latin typeface="+mn-ea"/>
              </a:rPr>
              <a:t>53- 60</a:t>
            </a:r>
            <a:r>
              <a:rPr lang="zh-CN" altLang="en-US" dirty="0">
                <a:latin typeface="+mn-ea"/>
              </a:rPr>
              <a:t>）</a:t>
            </a:r>
            <a:endParaRPr lang="en-US" dirty="0">
              <a:latin typeface="+mn-ea"/>
            </a:endParaRP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324600"/>
          </a:xfrm>
        </p:spPr>
        <p:txBody>
          <a:bodyPr>
            <a:normAutofit fontScale="92500" lnSpcReduction="10000"/>
          </a:bodyPr>
          <a:lstStyle/>
          <a:p>
            <a:pPr>
              <a:buNone/>
            </a:pPr>
            <a:r>
              <a:rPr lang="en-US" sz="3000" dirty="0" smtClean="0">
                <a:solidFill>
                  <a:srgbClr val="0000FF"/>
                </a:solidFill>
                <a:latin typeface="Times New Roman" pitchFamily="18" charset="0"/>
                <a:cs typeface="Times New Roman" pitchFamily="18" charset="0"/>
              </a:rPr>
              <a:t>	“</a:t>
            </a:r>
            <a:r>
              <a:rPr lang="en-US" sz="3000" b="1" dirty="0" smtClean="0">
                <a:solidFill>
                  <a:srgbClr val="0000FF"/>
                </a:solidFill>
                <a:latin typeface="Times New Roman" pitchFamily="18" charset="0"/>
                <a:cs typeface="Times New Roman" pitchFamily="18" charset="0"/>
              </a:rPr>
              <a:t>you </a:t>
            </a:r>
            <a:r>
              <a:rPr lang="en-US" sz="3000" b="1" dirty="0">
                <a:solidFill>
                  <a:srgbClr val="0000FF"/>
                </a:solidFill>
                <a:latin typeface="Times New Roman" pitchFamily="18" charset="0"/>
                <a:cs typeface="Times New Roman" pitchFamily="18" charset="0"/>
              </a:rPr>
              <a:t>who have received the law that was put into effect through angels but have not obeyed it</a:t>
            </a:r>
            <a:r>
              <a:rPr lang="en-US" sz="3000" b="1" dirty="0" smtClean="0">
                <a:solidFill>
                  <a:srgbClr val="0000FF"/>
                </a:solidFill>
                <a:latin typeface="Times New Roman" pitchFamily="18" charset="0"/>
                <a:cs typeface="Times New Roman" pitchFamily="18" charset="0"/>
              </a:rPr>
              <a:t>.” </a:t>
            </a:r>
            <a:r>
              <a:rPr lang="en-US" sz="3000" b="1" dirty="0">
                <a:solidFill>
                  <a:srgbClr val="0000FF"/>
                </a:solidFill>
                <a:latin typeface="Times New Roman" pitchFamily="18" charset="0"/>
                <a:cs typeface="Times New Roman" pitchFamily="18" charset="0"/>
              </a:rPr>
              <a:t>When they heard this, they were furious and gnashed their teeth at him. But Stephen, full of the Holy Spirit, looked up to heaven and saw the glory of God, and Jesus standing at the right hand of God.  "Look," he said, "I see heaven open and the Son of Man standing at the right hand of God." At this they covered their ears and, yelling at the top of their voices, they all rushed at him, dragged him out of the city and began to stone him. Meanwhile, the witnesses laid their clothes at the </a:t>
            </a:r>
            <a:r>
              <a:rPr lang="en-US" sz="3000" b="1" dirty="0" smtClean="0">
                <a:solidFill>
                  <a:srgbClr val="0000FF"/>
                </a:solidFill>
                <a:latin typeface="Times New Roman" pitchFamily="18" charset="0"/>
                <a:cs typeface="Times New Roman" pitchFamily="18" charset="0"/>
              </a:rPr>
              <a:t>feet</a:t>
            </a:r>
            <a:r>
              <a:rPr lang="en-US" sz="3000" b="1" dirty="0">
                <a:solidFill>
                  <a:srgbClr val="0000FF"/>
                </a:solidFill>
                <a:latin typeface="Times New Roman" pitchFamily="18" charset="0"/>
                <a:cs typeface="Times New Roman" pitchFamily="18" charset="0"/>
              </a:rPr>
              <a:t> </a:t>
            </a:r>
            <a:r>
              <a:rPr lang="en-US" sz="3000" b="1" dirty="0" smtClean="0">
                <a:solidFill>
                  <a:srgbClr val="0000FF"/>
                </a:solidFill>
                <a:latin typeface="Times New Roman" pitchFamily="18" charset="0"/>
                <a:cs typeface="Times New Roman" pitchFamily="18" charset="0"/>
              </a:rPr>
              <a:t>of </a:t>
            </a:r>
            <a:r>
              <a:rPr lang="en-US" sz="3000" b="1" dirty="0">
                <a:solidFill>
                  <a:srgbClr val="0000FF"/>
                </a:solidFill>
                <a:latin typeface="Times New Roman" pitchFamily="18" charset="0"/>
                <a:cs typeface="Times New Roman" pitchFamily="18" charset="0"/>
              </a:rPr>
              <a:t>a young man named Saul. While they were stoning him, Stephen prayed, "Lord Jesus, receive my spirit." Then he fell on his knees and cried out, "Lord, do not hold this </a:t>
            </a:r>
            <a:r>
              <a:rPr lang="en-US" sz="3000" b="1" dirty="0" smtClean="0">
                <a:solidFill>
                  <a:srgbClr val="0000FF"/>
                </a:solidFill>
                <a:latin typeface="Times New Roman" pitchFamily="18" charset="0"/>
                <a:cs typeface="Times New Roman" pitchFamily="18" charset="0"/>
              </a:rPr>
              <a:t>sin </a:t>
            </a:r>
            <a:r>
              <a:rPr lang="en-US" sz="3000" b="1" dirty="0">
                <a:solidFill>
                  <a:srgbClr val="0000FF"/>
                </a:solidFill>
                <a:latin typeface="Times New Roman" pitchFamily="18" charset="0"/>
                <a:cs typeface="Times New Roman" pitchFamily="18" charset="0"/>
              </a:rPr>
              <a:t>against them." When he had said this, he fell asleep</a:t>
            </a:r>
            <a:r>
              <a:rPr lang="en-US" sz="3000" b="1" dirty="0" smtClean="0">
                <a:solidFill>
                  <a:srgbClr val="0000FF"/>
                </a:solidFill>
                <a:latin typeface="Times New Roman" pitchFamily="18" charset="0"/>
                <a:cs typeface="Times New Roman" pitchFamily="18" charset="0"/>
              </a:rPr>
              <a:t>. </a:t>
            </a:r>
            <a:r>
              <a:rPr lang="en-US" sz="3000" b="1" dirty="0">
                <a:latin typeface="Times New Roman" pitchFamily="18" charset="0"/>
                <a:cs typeface="Times New Roman" pitchFamily="18" charset="0"/>
              </a:rPr>
              <a:t>(Acts 7:53- 60)</a:t>
            </a:r>
            <a:endParaRPr lang="en-US" sz="3000" dirty="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zh-CN" altLang="en-US" sz="4000" b="1" dirty="0" smtClean="0"/>
              <a:t>效法司提反为主而死</a:t>
            </a:r>
            <a:r>
              <a:rPr lang="en-US" altLang="zh-CN" sz="4000" b="1" dirty="0" smtClean="0"/>
              <a:t/>
            </a:r>
            <a:br>
              <a:rPr lang="en-US" altLang="zh-CN" sz="4000" b="1" dirty="0" smtClean="0"/>
            </a:br>
            <a:r>
              <a:rPr lang="en-US" altLang="zh-CN" sz="4000" b="1" dirty="0" smtClean="0">
                <a:latin typeface="Times New Roman" pitchFamily="18" charset="0"/>
                <a:cs typeface="Times New Roman" pitchFamily="18" charset="0"/>
              </a:rPr>
              <a:t>To Imitate Stephen: Die for the Lord</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219200"/>
            <a:ext cx="8991600" cy="5334000"/>
          </a:xfrm>
        </p:spPr>
        <p:txBody>
          <a:bodyPr>
            <a:normAutofit/>
          </a:bodyPr>
          <a:lstStyle/>
          <a:p>
            <a:pPr>
              <a:buFont typeface="Wingdings" pitchFamily="2" charset="2"/>
              <a:buChar char="Ø"/>
            </a:pPr>
            <a:r>
              <a:rPr lang="zh-CN" altLang="en-US" sz="3400" b="1" dirty="0"/>
              <a:t>克服习性上的欠</a:t>
            </a:r>
            <a:r>
              <a:rPr lang="zh-CN" altLang="en-US" sz="3400" b="1" dirty="0" smtClean="0"/>
              <a:t>缺  </a:t>
            </a:r>
            <a:endParaRPr lang="en-US" altLang="zh-CN" sz="3400" b="1" dirty="0" smtClean="0"/>
          </a:p>
          <a:p>
            <a:pPr>
              <a:buNone/>
            </a:pPr>
            <a:r>
              <a:rPr lang="en-US" sz="3400" b="1" dirty="0">
                <a:latin typeface="Times New Roman" pitchFamily="18" charset="0"/>
                <a:cs typeface="Times New Roman" pitchFamily="18" charset="0"/>
              </a:rPr>
              <a:t>	</a:t>
            </a:r>
            <a:r>
              <a:rPr lang="en-US" sz="3400" b="1" dirty="0" smtClean="0">
                <a:latin typeface="Times New Roman" pitchFamily="18" charset="0"/>
                <a:cs typeface="Times New Roman" pitchFamily="18" charset="0"/>
              </a:rPr>
              <a:t>overcome </a:t>
            </a:r>
            <a:r>
              <a:rPr lang="en-US" sz="3400" b="1" dirty="0">
                <a:latin typeface="Times New Roman" pitchFamily="18" charset="0"/>
                <a:cs typeface="Times New Roman" pitchFamily="18" charset="0"/>
              </a:rPr>
              <a:t>bad </a:t>
            </a:r>
            <a:r>
              <a:rPr lang="en-US" sz="3400" b="1" dirty="0" smtClean="0">
                <a:latin typeface="Times New Roman" pitchFamily="18" charset="0"/>
                <a:cs typeface="Times New Roman" pitchFamily="18" charset="0"/>
              </a:rPr>
              <a:t>habits</a:t>
            </a:r>
            <a:endParaRPr lang="en-US" sz="1400" b="1" dirty="0" smtClean="0">
              <a:latin typeface="Times New Roman" pitchFamily="18" charset="0"/>
              <a:cs typeface="Times New Roman" pitchFamily="18" charset="0"/>
            </a:endParaRPr>
          </a:p>
          <a:p>
            <a:pPr>
              <a:buNone/>
            </a:pPr>
            <a:endParaRPr lang="en-US" sz="1400" b="1" dirty="0" smtClean="0">
              <a:latin typeface="Times New Roman" pitchFamily="18" charset="0"/>
              <a:cs typeface="Times New Roman" pitchFamily="18" charset="0"/>
            </a:endParaRPr>
          </a:p>
          <a:p>
            <a:pPr>
              <a:buFont typeface="Wingdings" pitchFamily="2" charset="2"/>
              <a:buChar char="Ø"/>
            </a:pPr>
            <a:r>
              <a:rPr lang="zh-CN" altLang="en-US" sz="3400" b="1" dirty="0">
                <a:latin typeface="+mn-ea"/>
              </a:rPr>
              <a:t>征服灵性上的懒</a:t>
            </a:r>
            <a:r>
              <a:rPr lang="zh-CN" altLang="en-US" sz="3400" b="1" dirty="0" smtClean="0">
                <a:latin typeface="+mn-ea"/>
              </a:rPr>
              <a:t>惰</a:t>
            </a:r>
            <a:endParaRPr lang="en-US" altLang="zh-CN" sz="3400" b="1" dirty="0" smtClean="0">
              <a:latin typeface="+mn-ea"/>
            </a:endParaRPr>
          </a:p>
          <a:p>
            <a:pPr>
              <a:buNone/>
            </a:pPr>
            <a:r>
              <a:rPr lang="en-US" sz="3400" b="1" dirty="0"/>
              <a:t>	</a:t>
            </a:r>
            <a:r>
              <a:rPr lang="en-US" sz="3400" b="1" dirty="0" smtClean="0">
                <a:latin typeface="Times New Roman" pitchFamily="18" charset="0"/>
                <a:cs typeface="Times New Roman" pitchFamily="18" charset="0"/>
              </a:rPr>
              <a:t>overcome </a:t>
            </a:r>
            <a:r>
              <a:rPr lang="en-US" sz="3400" b="1" dirty="0">
                <a:latin typeface="Times New Roman" pitchFamily="18" charset="0"/>
                <a:cs typeface="Times New Roman" pitchFamily="18" charset="0"/>
              </a:rPr>
              <a:t>spiritual </a:t>
            </a:r>
            <a:r>
              <a:rPr lang="en-US" sz="3400" b="1" dirty="0" smtClean="0">
                <a:latin typeface="Times New Roman" pitchFamily="18" charset="0"/>
                <a:cs typeface="Times New Roman" pitchFamily="18" charset="0"/>
              </a:rPr>
              <a:t>laziness</a:t>
            </a:r>
            <a:endParaRPr lang="en-US" sz="1400" b="1" dirty="0" smtClean="0">
              <a:latin typeface="Times New Roman" pitchFamily="18" charset="0"/>
              <a:cs typeface="Times New Roman" pitchFamily="18" charset="0"/>
            </a:endParaRPr>
          </a:p>
          <a:p>
            <a:pPr>
              <a:buNone/>
            </a:pPr>
            <a:endParaRPr lang="en-US" sz="1400" b="1" dirty="0">
              <a:latin typeface="Times New Roman" pitchFamily="18" charset="0"/>
              <a:cs typeface="Times New Roman" pitchFamily="18" charset="0"/>
            </a:endParaRPr>
          </a:p>
          <a:p>
            <a:pPr>
              <a:buFont typeface="Wingdings" pitchFamily="2" charset="2"/>
              <a:buChar char="Ø"/>
            </a:pPr>
            <a:r>
              <a:rPr lang="zh-CN" altLang="en-US" sz="3400" b="1" dirty="0"/>
              <a:t>战胜品性上的软</a:t>
            </a:r>
            <a:r>
              <a:rPr lang="zh-CN" altLang="en-US" sz="3400" b="1" dirty="0" smtClean="0"/>
              <a:t>弱</a:t>
            </a:r>
            <a:endParaRPr lang="en-US" altLang="zh-CN" sz="3400" b="1" dirty="0" smtClean="0"/>
          </a:p>
          <a:p>
            <a:pPr>
              <a:buNone/>
            </a:pPr>
            <a:r>
              <a:rPr lang="en-US" sz="3400" b="1" dirty="0">
                <a:latin typeface="Times New Roman" pitchFamily="18" charset="0"/>
                <a:cs typeface="Times New Roman" pitchFamily="18" charset="0"/>
              </a:rPr>
              <a:t>	</a:t>
            </a:r>
            <a:r>
              <a:rPr lang="en-US" sz="3400" b="1" dirty="0"/>
              <a:t> </a:t>
            </a:r>
            <a:r>
              <a:rPr lang="en-US" sz="3400" b="1" dirty="0">
                <a:latin typeface="Times New Roman" pitchFamily="18" charset="0"/>
                <a:cs typeface="Times New Roman" pitchFamily="18" charset="0"/>
              </a:rPr>
              <a:t>overcome </a:t>
            </a:r>
            <a:r>
              <a:rPr lang="en-US" sz="3400" b="1" dirty="0" smtClean="0">
                <a:latin typeface="Times New Roman" pitchFamily="18" charset="0"/>
                <a:cs typeface="Times New Roman" pitchFamily="18" charset="0"/>
              </a:rPr>
              <a:t>weaknesses </a:t>
            </a:r>
            <a:r>
              <a:rPr lang="en-US" sz="3400" b="1" dirty="0">
                <a:latin typeface="Times New Roman" pitchFamily="18" charset="0"/>
                <a:cs typeface="Times New Roman" pitchFamily="18" charset="0"/>
              </a:rPr>
              <a:t>in our characters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zh-CN" altLang="en-US" b="1" dirty="0" smtClean="0"/>
              <a:t>为主而活的司提反</a:t>
            </a:r>
            <a:r>
              <a:rPr lang="en-US" altLang="zh-CN" b="1" dirty="0" smtClean="0"/>
              <a:t/>
            </a:r>
            <a:br>
              <a:rPr lang="en-US" altLang="zh-CN" b="1" dirty="0" smtClean="0"/>
            </a:br>
            <a:r>
              <a:rPr lang="en-US" altLang="zh-CN" b="1" dirty="0" smtClean="0">
                <a:latin typeface="Times New Roman" pitchFamily="18" charset="0"/>
                <a:cs typeface="Times New Roman" pitchFamily="18" charset="0"/>
              </a:rPr>
              <a:t>The</a:t>
            </a:r>
            <a:r>
              <a:rPr lang="zh-CN" altLang="en-US" b="1" dirty="0" smtClean="0">
                <a:latin typeface="Times New Roman" pitchFamily="18" charset="0"/>
                <a:cs typeface="Times New Roman" pitchFamily="18" charset="0"/>
              </a:rPr>
              <a:t> </a:t>
            </a:r>
            <a:r>
              <a:rPr lang="en-US" altLang="zh-CN" b="1" dirty="0" smtClean="0">
                <a:latin typeface="Times New Roman" pitchFamily="18" charset="0"/>
                <a:cs typeface="Times New Roman" pitchFamily="18" charset="0"/>
              </a:rPr>
              <a:t>Stephen</a:t>
            </a:r>
            <a:r>
              <a:rPr lang="zh-CN" altLang="en-US" b="1" dirty="0" smtClean="0">
                <a:latin typeface="Times New Roman" pitchFamily="18" charset="0"/>
                <a:cs typeface="Times New Roman" pitchFamily="18" charset="0"/>
              </a:rPr>
              <a:t> </a:t>
            </a:r>
            <a:r>
              <a:rPr lang="en-US" altLang="zh-CN" b="1" dirty="0" smtClean="0">
                <a:latin typeface="Times New Roman" pitchFamily="18" charset="0"/>
                <a:cs typeface="Times New Roman" pitchFamily="18" charset="0"/>
              </a:rPr>
              <a:t>who died for the Lord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295400"/>
            <a:ext cx="8915400" cy="5105400"/>
          </a:xfrm>
        </p:spPr>
        <p:txBody>
          <a:bodyPr/>
          <a:lstStyle/>
          <a:p>
            <a:pPr>
              <a:buNone/>
            </a:pPr>
            <a:r>
              <a:rPr lang="en-US" altLang="zh-CN" b="1" dirty="0" smtClean="0">
                <a:solidFill>
                  <a:srgbClr val="0000FF"/>
                </a:solidFill>
                <a:latin typeface="+mn-ea"/>
              </a:rPr>
              <a:t>	</a:t>
            </a:r>
            <a:r>
              <a:rPr lang="zh-CN" altLang="en-US" b="1" dirty="0" smtClean="0">
                <a:solidFill>
                  <a:srgbClr val="0000FF"/>
                </a:solidFill>
                <a:latin typeface="+mn-ea"/>
              </a:rPr>
              <a:t>弟</a:t>
            </a:r>
            <a:r>
              <a:rPr lang="zh-CN" altLang="en-US" b="1" dirty="0">
                <a:solidFill>
                  <a:srgbClr val="0000FF"/>
                </a:solidFill>
                <a:latin typeface="+mn-ea"/>
              </a:rPr>
              <a:t>兄们，你们晓得司提反一家，是亚该亚初结的果子，并且他们专以服侍圣徒为念。我劝你们顺服这样的人，并一切同工同劳的人。司提反和福徒拿都，并亚该古到这里来，我很喜欢；因为你们待我有不及之处，他们补上了。他们叫我和你们心里都快活。这样的人，你们务要敬重</a:t>
            </a:r>
            <a:r>
              <a:rPr lang="zh-CN" altLang="en-US" b="1" dirty="0" smtClean="0">
                <a:solidFill>
                  <a:srgbClr val="0000FF"/>
                </a:solidFill>
                <a:latin typeface="+mn-ea"/>
              </a:rPr>
              <a:t>。</a:t>
            </a:r>
            <a:r>
              <a:rPr lang="zh-CN" altLang="en-US" b="1" dirty="0" smtClean="0">
                <a:latin typeface="+mn-ea"/>
              </a:rPr>
              <a:t>（</a:t>
            </a:r>
            <a:r>
              <a:rPr lang="zh-CN" altLang="en-US" b="1" dirty="0">
                <a:latin typeface="+mn-ea"/>
              </a:rPr>
              <a:t>林前十六：</a:t>
            </a:r>
            <a:r>
              <a:rPr lang="en-US" b="1" dirty="0">
                <a:latin typeface="+mn-ea"/>
              </a:rPr>
              <a:t>15-18</a:t>
            </a:r>
            <a:r>
              <a:rPr lang="zh-CN" altLang="en-US" b="1" dirty="0">
                <a:latin typeface="+mn-ea"/>
              </a:rPr>
              <a:t>）</a:t>
            </a:r>
            <a:endParaRPr lang="en-US" b="1" dirty="0">
              <a:latin typeface="+mn-ea"/>
            </a:endParaRP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zh-CN" altLang="en-US" b="1" dirty="0" smtClean="0"/>
              <a:t>为主而活的司提反</a:t>
            </a:r>
            <a:r>
              <a:rPr lang="en-US" altLang="zh-CN" b="1" dirty="0" smtClean="0"/>
              <a:t/>
            </a:r>
            <a:br>
              <a:rPr lang="en-US" altLang="zh-CN" b="1" dirty="0" smtClean="0"/>
            </a:br>
            <a:r>
              <a:rPr lang="en-US" altLang="zh-CN" b="1" dirty="0" smtClean="0">
                <a:latin typeface="Times New Roman" pitchFamily="18" charset="0"/>
                <a:cs typeface="Times New Roman" pitchFamily="18" charset="0"/>
              </a:rPr>
              <a:t>The</a:t>
            </a:r>
            <a:r>
              <a:rPr lang="zh-CN" altLang="en-US" b="1" dirty="0" smtClean="0">
                <a:latin typeface="Times New Roman" pitchFamily="18" charset="0"/>
                <a:cs typeface="Times New Roman" pitchFamily="18" charset="0"/>
              </a:rPr>
              <a:t> </a:t>
            </a:r>
            <a:r>
              <a:rPr lang="en-US" altLang="zh-CN" b="1" dirty="0" smtClean="0">
                <a:latin typeface="Times New Roman" pitchFamily="18" charset="0"/>
                <a:cs typeface="Times New Roman" pitchFamily="18" charset="0"/>
              </a:rPr>
              <a:t>Stephen</a:t>
            </a:r>
            <a:r>
              <a:rPr lang="zh-CN" altLang="en-US" b="1" dirty="0" smtClean="0">
                <a:latin typeface="Times New Roman" pitchFamily="18" charset="0"/>
                <a:cs typeface="Times New Roman" pitchFamily="18" charset="0"/>
              </a:rPr>
              <a:t> </a:t>
            </a:r>
            <a:r>
              <a:rPr lang="en-US" altLang="zh-CN" b="1" dirty="0" smtClean="0">
                <a:latin typeface="Times New Roman" pitchFamily="18" charset="0"/>
                <a:cs typeface="Times New Roman" pitchFamily="18" charset="0"/>
              </a:rPr>
              <a:t>who Lived for the Lord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8915400" cy="5181600"/>
          </a:xfrm>
        </p:spPr>
        <p:txBody>
          <a:bodyPr>
            <a:normAutofit/>
          </a:bodyPr>
          <a:lstStyle/>
          <a:p>
            <a:pPr>
              <a:buNone/>
            </a:pPr>
            <a:r>
              <a:rPr lang="en-US" sz="3000" b="1" dirty="0" smtClean="0">
                <a:latin typeface="Times New Roman" pitchFamily="18" charset="0"/>
                <a:cs typeface="Times New Roman" pitchFamily="18" charset="0"/>
              </a:rPr>
              <a:t>	</a:t>
            </a:r>
            <a:r>
              <a:rPr lang="en-US" sz="3000" b="1" dirty="0" smtClean="0">
                <a:solidFill>
                  <a:srgbClr val="0000FF"/>
                </a:solidFill>
                <a:latin typeface="Times New Roman" pitchFamily="18" charset="0"/>
                <a:cs typeface="Times New Roman" pitchFamily="18" charset="0"/>
              </a:rPr>
              <a:t>You </a:t>
            </a:r>
            <a:r>
              <a:rPr lang="en-US" sz="3000" b="1" dirty="0">
                <a:solidFill>
                  <a:srgbClr val="0000FF"/>
                </a:solidFill>
                <a:latin typeface="Times New Roman" pitchFamily="18" charset="0"/>
                <a:cs typeface="Times New Roman" pitchFamily="18" charset="0"/>
              </a:rPr>
              <a:t>know that the household of </a:t>
            </a:r>
            <a:r>
              <a:rPr lang="en-US" sz="3000" b="1" dirty="0" err="1">
                <a:solidFill>
                  <a:srgbClr val="0000FF"/>
                </a:solidFill>
                <a:latin typeface="Times New Roman" pitchFamily="18" charset="0"/>
                <a:cs typeface="Times New Roman" pitchFamily="18" charset="0"/>
              </a:rPr>
              <a:t>Stephanas</a:t>
            </a:r>
            <a:r>
              <a:rPr lang="en-US" sz="3000" b="1" dirty="0">
                <a:solidFill>
                  <a:srgbClr val="0000FF"/>
                </a:solidFill>
                <a:latin typeface="Times New Roman" pitchFamily="18" charset="0"/>
                <a:cs typeface="Times New Roman" pitchFamily="18" charset="0"/>
              </a:rPr>
              <a:t> were the first converts in Achaia, and they have devoted themselves to the service of the saints. I urge you, brothers,  to submit to such as these and to everyone who joins in the work, and labors at it.  I was glad when </a:t>
            </a:r>
            <a:r>
              <a:rPr lang="en-US" sz="3000" b="1" dirty="0" err="1">
                <a:solidFill>
                  <a:srgbClr val="0000FF"/>
                </a:solidFill>
                <a:latin typeface="Times New Roman" pitchFamily="18" charset="0"/>
                <a:cs typeface="Times New Roman" pitchFamily="18" charset="0"/>
              </a:rPr>
              <a:t>Stephanas</a:t>
            </a:r>
            <a:r>
              <a:rPr lang="en-US" sz="3000" b="1" dirty="0">
                <a:solidFill>
                  <a:srgbClr val="0000FF"/>
                </a:solidFill>
                <a:latin typeface="Times New Roman" pitchFamily="18" charset="0"/>
                <a:cs typeface="Times New Roman" pitchFamily="18" charset="0"/>
              </a:rPr>
              <a:t>, </a:t>
            </a:r>
            <a:r>
              <a:rPr lang="en-US" sz="3000" b="1" dirty="0" err="1">
                <a:solidFill>
                  <a:srgbClr val="0000FF"/>
                </a:solidFill>
                <a:latin typeface="Times New Roman" pitchFamily="18" charset="0"/>
                <a:cs typeface="Times New Roman" pitchFamily="18" charset="0"/>
              </a:rPr>
              <a:t>Fortunatus</a:t>
            </a:r>
            <a:r>
              <a:rPr lang="en-US" sz="3000" b="1" dirty="0">
                <a:solidFill>
                  <a:srgbClr val="0000FF"/>
                </a:solidFill>
                <a:latin typeface="Times New Roman" pitchFamily="18" charset="0"/>
                <a:cs typeface="Times New Roman" pitchFamily="18" charset="0"/>
              </a:rPr>
              <a:t> and </a:t>
            </a:r>
            <a:r>
              <a:rPr lang="en-US" sz="3000" b="1" dirty="0" err="1">
                <a:solidFill>
                  <a:srgbClr val="0000FF"/>
                </a:solidFill>
                <a:latin typeface="Times New Roman" pitchFamily="18" charset="0"/>
                <a:cs typeface="Times New Roman" pitchFamily="18" charset="0"/>
              </a:rPr>
              <a:t>Achaicus</a:t>
            </a:r>
            <a:r>
              <a:rPr lang="en-US" sz="3000" b="1" dirty="0">
                <a:solidFill>
                  <a:srgbClr val="0000FF"/>
                </a:solidFill>
                <a:latin typeface="Times New Roman" pitchFamily="18" charset="0"/>
                <a:cs typeface="Times New Roman" pitchFamily="18" charset="0"/>
              </a:rPr>
              <a:t> arrived, because they have supplied what was lacking from you. For they refreshed my spirit and yours also. Such men deserve recognition</a:t>
            </a:r>
            <a:r>
              <a:rPr lang="en-US" sz="3000" dirty="0" smtClean="0">
                <a:solidFill>
                  <a:srgbClr val="0000FF"/>
                </a:solidFill>
                <a:latin typeface="Times New Roman" pitchFamily="18" charset="0"/>
                <a:cs typeface="Times New Roman" pitchFamily="18" charset="0"/>
              </a:rPr>
              <a:t>.</a:t>
            </a:r>
            <a:r>
              <a:rPr lang="en-US" sz="3000" dirty="0" smtClean="0">
                <a:latin typeface="Times New Roman" pitchFamily="18" charset="0"/>
                <a:cs typeface="Times New Roman" pitchFamily="18" charset="0"/>
              </a:rPr>
              <a:t> (</a:t>
            </a:r>
            <a:r>
              <a:rPr lang="en-US" altLang="zh-CN" sz="3000" dirty="0" smtClean="0">
                <a:latin typeface="Times New Roman" pitchFamily="18" charset="0"/>
                <a:cs typeface="Times New Roman" pitchFamily="18" charset="0"/>
              </a:rPr>
              <a:t>I</a:t>
            </a:r>
            <a:r>
              <a:rPr lang="zh-CN" altLang="en-US"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Cor</a:t>
            </a:r>
            <a:r>
              <a:rPr lang="en-US" sz="3000" dirty="0">
                <a:latin typeface="Times New Roman" pitchFamily="18" charset="0"/>
                <a:cs typeface="Times New Roman" pitchFamily="18" charset="0"/>
              </a:rPr>
              <a:t>.</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16:15-18</a:t>
            </a:r>
            <a:r>
              <a:rPr lang="en-US" sz="3000" dirty="0" smtClean="0">
                <a:latin typeface="Times New Roman" pitchFamily="18" charset="0"/>
                <a:cs typeface="Times New Roman" pitchFamily="18" charset="0"/>
              </a:rPr>
              <a:t>)</a:t>
            </a:r>
            <a:endParaRPr lang="en-US"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zh-CN" altLang="en-US" sz="4000" b="1" dirty="0" smtClean="0"/>
              <a:t>效法司提反为主而</a:t>
            </a:r>
            <a:r>
              <a:rPr lang="zh-CN" altLang="en-US" sz="4000" b="1" dirty="0"/>
              <a:t>活</a:t>
            </a:r>
            <a:r>
              <a:rPr lang="en-US" altLang="zh-CN" sz="4000" b="1" dirty="0" smtClean="0"/>
              <a:t/>
            </a:r>
            <a:br>
              <a:rPr lang="en-US" altLang="zh-CN" sz="4000" b="1" dirty="0" smtClean="0"/>
            </a:br>
            <a:r>
              <a:rPr lang="en-US" altLang="zh-CN" sz="4000" b="1" dirty="0" smtClean="0">
                <a:latin typeface="Times New Roman" pitchFamily="18" charset="0"/>
                <a:cs typeface="Times New Roman" pitchFamily="18" charset="0"/>
              </a:rPr>
              <a:t>To Imitate Stephen: Live</a:t>
            </a:r>
            <a:r>
              <a:rPr lang="zh-CN" altLang="en-US" sz="4000" b="1" dirty="0" smtClean="0">
                <a:latin typeface="Times New Roman" pitchFamily="18" charset="0"/>
                <a:cs typeface="Times New Roman" pitchFamily="18" charset="0"/>
              </a:rPr>
              <a:t> </a:t>
            </a:r>
            <a:r>
              <a:rPr lang="en-US" altLang="zh-CN" sz="4000" b="1" dirty="0" smtClean="0">
                <a:latin typeface="Times New Roman" pitchFamily="18" charset="0"/>
                <a:cs typeface="Times New Roman" pitchFamily="18" charset="0"/>
              </a:rPr>
              <a:t>for the Lord</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0" y="1371600"/>
            <a:ext cx="9144000" cy="5181600"/>
          </a:xfrm>
        </p:spPr>
        <p:txBody>
          <a:bodyPr>
            <a:normAutofit/>
          </a:bodyPr>
          <a:lstStyle/>
          <a:p>
            <a:pPr>
              <a:buFont typeface="Wingdings" pitchFamily="2" charset="2"/>
              <a:buChar char="Ø"/>
            </a:pPr>
            <a:r>
              <a:rPr lang="zh-CN" altLang="en-US" sz="3400" b="1" dirty="0">
                <a:latin typeface="+mn-ea"/>
              </a:rPr>
              <a:t>服</a:t>
            </a:r>
            <a:r>
              <a:rPr lang="zh-CN" altLang="en-US" sz="3400" b="1" dirty="0" smtClean="0">
                <a:latin typeface="+mn-ea"/>
              </a:rPr>
              <a:t>侍</a:t>
            </a:r>
            <a:r>
              <a:rPr lang="zh-CN" altLang="en-US" sz="3400" b="1" dirty="0">
                <a:latin typeface="+mn-ea"/>
              </a:rPr>
              <a:t>众</a:t>
            </a:r>
            <a:r>
              <a:rPr lang="zh-CN" altLang="en-US" sz="3400" b="1" dirty="0" smtClean="0">
                <a:latin typeface="+mn-ea"/>
              </a:rPr>
              <a:t>人</a:t>
            </a:r>
            <a:r>
              <a:rPr lang="en-US" altLang="zh-CN" sz="3400" b="1" dirty="0">
                <a:latin typeface="+mn-ea"/>
              </a:rPr>
              <a:t>:</a:t>
            </a:r>
            <a:r>
              <a:rPr lang="zh-CN" altLang="en-US" sz="3400" b="1" dirty="0" smtClean="0">
                <a:solidFill>
                  <a:srgbClr val="0000FF"/>
                </a:solidFill>
                <a:latin typeface="+mn-ea"/>
              </a:rPr>
              <a:t>专以服侍圣徒为念</a:t>
            </a:r>
            <a:endParaRPr lang="en-US" altLang="zh-CN" sz="3400" b="1" dirty="0" smtClean="0">
              <a:latin typeface="+mn-ea"/>
            </a:endParaRPr>
          </a:p>
          <a:p>
            <a:pPr>
              <a:buNone/>
            </a:pPr>
            <a:r>
              <a:rPr lang="en-US" sz="3400" b="1" dirty="0" smtClean="0">
                <a:latin typeface="Times New Roman" pitchFamily="18" charset="0"/>
                <a:cs typeface="Times New Roman" pitchFamily="18" charset="0"/>
              </a:rPr>
              <a:t>	Serving: </a:t>
            </a:r>
            <a:r>
              <a:rPr lang="en-US" sz="3400" b="1" dirty="0" smtClean="0">
                <a:solidFill>
                  <a:srgbClr val="0000FF"/>
                </a:solidFill>
                <a:latin typeface="Times New Roman" pitchFamily="18" charset="0"/>
                <a:cs typeface="Times New Roman" pitchFamily="18" charset="0"/>
              </a:rPr>
              <a:t>devoted </a:t>
            </a:r>
            <a:r>
              <a:rPr lang="en-US" sz="3400" b="1" dirty="0">
                <a:solidFill>
                  <a:srgbClr val="0000FF"/>
                </a:solidFill>
                <a:latin typeface="Times New Roman" pitchFamily="18" charset="0"/>
                <a:cs typeface="Times New Roman" pitchFamily="18" charset="0"/>
              </a:rPr>
              <a:t>themselves to the service of the saints</a:t>
            </a:r>
            <a:endParaRPr lang="en-US" sz="3400" b="1" dirty="0" smtClean="0">
              <a:solidFill>
                <a:srgbClr val="0000FF"/>
              </a:solidFill>
              <a:latin typeface="Times New Roman" pitchFamily="18" charset="0"/>
              <a:cs typeface="Times New Roman" pitchFamily="18" charset="0"/>
            </a:endParaRPr>
          </a:p>
          <a:p>
            <a:pPr>
              <a:buNone/>
            </a:pPr>
            <a:endParaRPr lang="en-US" sz="1400" b="1" dirty="0" smtClean="0">
              <a:latin typeface="Times New Roman" pitchFamily="18" charset="0"/>
              <a:cs typeface="Times New Roman" pitchFamily="18" charset="0"/>
            </a:endParaRPr>
          </a:p>
          <a:p>
            <a:pPr>
              <a:buFont typeface="Wingdings" pitchFamily="2" charset="2"/>
              <a:buChar char="Ø"/>
            </a:pPr>
            <a:r>
              <a:rPr lang="zh-CN" altLang="en-US" sz="3400" b="1" dirty="0" smtClean="0">
                <a:latin typeface="+mn-ea"/>
              </a:rPr>
              <a:t>补缺破口</a:t>
            </a:r>
            <a:r>
              <a:rPr lang="en-US" altLang="zh-CN" sz="3400" b="1" dirty="0" smtClean="0">
                <a:latin typeface="+mn-ea"/>
              </a:rPr>
              <a:t>:</a:t>
            </a:r>
            <a:r>
              <a:rPr lang="zh-CN" altLang="en-US" sz="3400" b="1" dirty="0" smtClean="0">
                <a:solidFill>
                  <a:srgbClr val="0000FF"/>
                </a:solidFill>
                <a:latin typeface="+mn-ea"/>
              </a:rPr>
              <a:t>你们待我有不及之处，他们补上了</a:t>
            </a:r>
            <a:endParaRPr lang="en-US" altLang="zh-CN" sz="3400" b="1" dirty="0" smtClean="0">
              <a:latin typeface="+mn-ea"/>
            </a:endParaRPr>
          </a:p>
          <a:p>
            <a:pPr>
              <a:buNone/>
            </a:pPr>
            <a:r>
              <a:rPr lang="en-US" sz="3800" b="1" dirty="0" smtClean="0">
                <a:latin typeface="Times New Roman" pitchFamily="18" charset="0"/>
                <a:cs typeface="Times New Roman" pitchFamily="18" charset="0"/>
              </a:rPr>
              <a:t>	</a:t>
            </a:r>
            <a:r>
              <a:rPr lang="en-US" altLang="zh-CN" sz="3400" b="1" dirty="0">
                <a:latin typeface="Times New Roman" pitchFamily="18" charset="0"/>
                <a:cs typeface="Times New Roman" pitchFamily="18" charset="0"/>
              </a:rPr>
              <a:t>Patch</a:t>
            </a:r>
            <a:r>
              <a:rPr lang="en-US" sz="3400" b="1" dirty="0" smtClean="0">
                <a:latin typeface="Times New Roman" pitchFamily="18" charset="0"/>
                <a:cs typeface="Times New Roman" pitchFamily="18" charset="0"/>
              </a:rPr>
              <a:t>ing: </a:t>
            </a:r>
            <a:r>
              <a:rPr lang="en-US" sz="3400" b="1" dirty="0" smtClean="0">
                <a:solidFill>
                  <a:srgbClr val="0000FF"/>
                </a:solidFill>
                <a:latin typeface="Times New Roman" pitchFamily="18" charset="0"/>
                <a:cs typeface="Times New Roman" pitchFamily="18" charset="0"/>
              </a:rPr>
              <a:t>supplied what was lacking from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TotalTime>
  <Words>170</Words>
  <Application>Microsoft Office PowerPoint</Application>
  <PresentationFormat>On-screen Show (4:3)</PresentationFormat>
  <Paragraphs>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为主而死的司提反 The Stephen who died for the Lord</vt:lpstr>
      <vt:lpstr>为主而死的司提反 The Stephen who died for the Lord</vt:lpstr>
      <vt:lpstr>Slide 4</vt:lpstr>
      <vt:lpstr>Slide 5</vt:lpstr>
      <vt:lpstr>效法司提反为主而死 To Imitate Stephen: Die for the Lord</vt:lpstr>
      <vt:lpstr>为主而活的司提反 The Stephen who died for the Lord</vt:lpstr>
      <vt:lpstr>为主而活的司提反 The Stephen who Lived for the Lord</vt:lpstr>
      <vt:lpstr>效法司提反为主而活 To Imitate Stephen: Live for the Lord</vt:lpstr>
      <vt:lpstr>效法司提反为主而活 To Imitate Stephen: Live for the Lord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TennysonChen</dc:creator>
  <cp:lastModifiedBy>TennysonChen</cp:lastModifiedBy>
  <cp:revision>33</cp:revision>
  <dcterms:created xsi:type="dcterms:W3CDTF">2015-07-03T21:32:21Z</dcterms:created>
  <dcterms:modified xsi:type="dcterms:W3CDTF">2015-07-04T03:39:27Z</dcterms:modified>
</cp:coreProperties>
</file>