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74" r:id="rId4"/>
    <p:sldId id="286" r:id="rId5"/>
    <p:sldId id="259" r:id="rId6"/>
    <p:sldId id="296" r:id="rId7"/>
    <p:sldId id="308" r:id="rId8"/>
    <p:sldId id="288" r:id="rId9"/>
    <p:sldId id="310" r:id="rId10"/>
    <p:sldId id="265" r:id="rId11"/>
    <p:sldId id="311" r:id="rId12"/>
    <p:sldId id="312" r:id="rId13"/>
    <p:sldId id="313" r:id="rId14"/>
    <p:sldId id="316" r:id="rId15"/>
    <p:sldId id="317" r:id="rId16"/>
    <p:sldId id="273" r:id="rId17"/>
    <p:sldId id="318" r:id="rId18"/>
    <p:sldId id="320" r:id="rId19"/>
    <p:sldId id="315" r:id="rId20"/>
    <p:sldId id="319" r:id="rId21"/>
    <p:sldId id="321" r:id="rId22"/>
    <p:sldId id="307" r:id="rId23"/>
    <p:sldId id="326" r:id="rId24"/>
    <p:sldId id="323" r:id="rId25"/>
    <p:sldId id="290" r:id="rId26"/>
    <p:sldId id="285" r:id="rId27"/>
    <p:sldId id="262"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54" autoAdjust="0"/>
  </p:normalViewPr>
  <p:slideViewPr>
    <p:cSldViewPr>
      <p:cViewPr varScale="1">
        <p:scale>
          <a:sx n="60" d="100"/>
          <a:sy n="60" d="100"/>
        </p:scale>
        <p:origin x="1541"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007E0-FA66-4993-BFED-F9BC514856F8}" type="datetimeFigureOut">
              <a:rPr lang="en-US" smtClean="0"/>
              <a:t>7/24/2014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E6848-44E5-4786-AA80-60BBD53B411B}" type="slidenum">
              <a:rPr lang="en-US" smtClean="0"/>
              <a:t>‹#›</a:t>
            </a:fld>
            <a:endParaRPr lang="en-US"/>
          </a:p>
        </p:txBody>
      </p:sp>
    </p:spTree>
    <p:extLst>
      <p:ext uri="{BB962C8B-B14F-4D97-AF65-F5344CB8AC3E}">
        <p14:creationId xmlns:p14="http://schemas.microsoft.com/office/powerpoint/2010/main" val="154940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zh.wikipedia.org/wiki/%E5%B8%8C%E4%BC%AF%E6%9D%A5%E8%AF%AD" TargetMode="External"/><Relationship Id="rId3" Type="http://schemas.openxmlformats.org/officeDocument/2006/relationships/hyperlink" Target="http://zh.wikipedia.org/wiki/%E6%8B%89%E4%B8%81%E8%AF%AD" TargetMode="External"/><Relationship Id="rId7" Type="http://schemas.openxmlformats.org/officeDocument/2006/relationships/hyperlink" Target="http://zh.wikipedia.org/wiki/%E8%A5%BF%E7%8F%AD%E7%89%99%E8%AF%AD" TargetMode="External"/><Relationship Id="rId12" Type="http://schemas.openxmlformats.org/officeDocument/2006/relationships/hyperlink" Target="http://zh.wikipedia.org/wiki/%E7%BE%8E%E5%8D%97%E6%B5%B8%E4%BF%A1%E4%BC%9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zh.wikipedia.org/wiki/%E6%84%8F%E5%A4%A7%E5%88%A9%E8%AF%AD" TargetMode="External"/><Relationship Id="rId11" Type="http://schemas.openxmlformats.org/officeDocument/2006/relationships/hyperlink" Target="http://zh.wikipedia.org/wiki/1888%E5%B9%B4" TargetMode="External"/><Relationship Id="rId5" Type="http://schemas.openxmlformats.org/officeDocument/2006/relationships/hyperlink" Target="http://zh.wikipedia.org/wiki/%E6%B3%95%E8%AF%AD" TargetMode="External"/><Relationship Id="rId10" Type="http://schemas.openxmlformats.org/officeDocument/2006/relationships/hyperlink" Target="http://zh.wikipedia.org/wiki/%E7%99%BB%E5%B7%9E" TargetMode="External"/><Relationship Id="rId4" Type="http://schemas.openxmlformats.org/officeDocument/2006/relationships/hyperlink" Target="http://zh.wikipedia.org/wiki/%E5%B8%8C%E8%85%8A%E8%AF%AD" TargetMode="External"/><Relationship Id="rId9" Type="http://schemas.openxmlformats.org/officeDocument/2006/relationships/hyperlink" Target="http://zh.wikipedia.org/wiki/%E4%B8%AD%E6%96%87"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zh.wikipedia.org/w/index.php?title=%E5%8F%B2%E8%92%82%E5%A4%AB%E3%83%BB%E9%81%93%E6%A0%BC%E6%8B%89%E6%96%AF&amp;action=edit&amp;redlink=1" TargetMode="External"/><Relationship Id="rId13" Type="http://schemas.openxmlformats.org/officeDocument/2006/relationships/hyperlink" Target="http://zh.wikipedia.org/w/index.php?title=%E5%AF%BC%E8%88%AA%E4%BC%9A&amp;action=edit&amp;redlink=1" TargetMode="External"/><Relationship Id="rId3" Type="http://schemas.openxmlformats.org/officeDocument/2006/relationships/hyperlink" Target="http://zh.wikipedia.org/w/index.php?title=%E7%99%BD%E7%AB%8B%E5%BE%B7%E5%8D%9A%E5%A3%AB&amp;action=edit&amp;redlink=1" TargetMode="External"/><Relationship Id="rId7" Type="http://schemas.openxmlformats.org/officeDocument/2006/relationships/hyperlink" Target="http://zh.wikipedia.org/wiki/%E5%A5%A7%E8%98%AD%E5%A4%9A" TargetMode="External"/><Relationship Id="rId12" Type="http://schemas.openxmlformats.org/officeDocument/2006/relationships/hyperlink" Target="http://zh.wikipedia.org/w/index.php?title=%E4%BC%A0%E9%81%93%E5%A3%AB&amp;action=edit&amp;redlink=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zh.wikipedia.org/wiki/%E4%BD%9B%E7%BE%85%E9%87%8C%E9%81%94" TargetMode="External"/><Relationship Id="rId11" Type="http://schemas.openxmlformats.org/officeDocument/2006/relationships/hyperlink" Target="http://zh.wikipedia.org/w/index.php?title=%E9%99%B6%E7%94%B3%C2%B7%E7%89%B9%E7%BD%97%E6%9B%BC&amp;action=edit&amp;section=0" TargetMode="External"/><Relationship Id="rId5" Type="http://schemas.openxmlformats.org/officeDocument/2006/relationships/hyperlink" Target="http://zh.wikipedia.org/wiki/%E5%8A%A0%E5%B7%9E%E5%A4%A7%E5%AD%B8%E6%B4%9B%E6%9D%89%E7%A3%AF%E5%88%86%E6%A0%A1" TargetMode="External"/><Relationship Id="rId10" Type="http://schemas.openxmlformats.org/officeDocument/2006/relationships/hyperlink" Target="http://zh.wikipedia.org/w/index.php?title=%E5%9B%9B%E5%80%8B%E5%B1%AC%E9%9D%88%E7%9A%84%E5%AE%9A%E5%BE%8B&amp;action=edit&amp;redlink=1" TargetMode="External"/><Relationship Id="rId4" Type="http://schemas.openxmlformats.org/officeDocument/2006/relationships/hyperlink" Target="http://zh.wikipedia.org/wiki/%E5%9F%BA%E7%9D%A3%E6%95%99" TargetMode="External"/><Relationship Id="rId9" Type="http://schemas.openxmlformats.org/officeDocument/2006/relationships/hyperlink" Target="http://en.wikipedia.org/wiki/Jesus_(1979_fil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4</a:t>
            </a:fld>
            <a:endParaRPr lang="en-US"/>
          </a:p>
        </p:txBody>
      </p:sp>
    </p:spTree>
    <p:extLst>
      <p:ext uri="{BB962C8B-B14F-4D97-AF65-F5344CB8AC3E}">
        <p14:creationId xmlns:p14="http://schemas.microsoft.com/office/powerpoint/2010/main" val="4294183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13</a:t>
            </a:fld>
            <a:endParaRPr lang="en-US"/>
          </a:p>
        </p:txBody>
      </p:sp>
    </p:spTree>
    <p:extLst>
      <p:ext uri="{BB962C8B-B14F-4D97-AF65-F5344CB8AC3E}">
        <p14:creationId xmlns:p14="http://schemas.microsoft.com/office/powerpoint/2010/main" val="13777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ltLang="zh-CN" dirty="0" smtClean="0"/>
          </a:p>
        </p:txBody>
      </p:sp>
      <p:sp>
        <p:nvSpPr>
          <p:cNvPr id="4" name="Slide Number Placeholder 3"/>
          <p:cNvSpPr>
            <a:spLocks noGrp="1"/>
          </p:cNvSpPr>
          <p:nvPr>
            <p:ph type="sldNum" sz="quarter" idx="10"/>
          </p:nvPr>
        </p:nvSpPr>
        <p:spPr/>
        <p:txBody>
          <a:bodyPr/>
          <a:lstStyle/>
          <a:p>
            <a:fld id="{5EFE6848-44E5-4786-AA80-60BBD53B411B}" type="slidenum">
              <a:rPr lang="en-US" smtClean="0"/>
              <a:t>14</a:t>
            </a:fld>
            <a:endParaRPr lang="en-US"/>
          </a:p>
        </p:txBody>
      </p:sp>
    </p:spTree>
    <p:extLst>
      <p:ext uri="{BB962C8B-B14F-4D97-AF65-F5344CB8AC3E}">
        <p14:creationId xmlns:p14="http://schemas.microsoft.com/office/powerpoint/2010/main" val="293220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zh-CN" altLang="en-US" dirty="0" smtClean="0">
                <a:latin typeface="KaiTi" panose="02010609060101010101" pitchFamily="49" charset="-122"/>
                <a:ea typeface="KaiTi" panose="02010609060101010101" pitchFamily="49" charset="-122"/>
              </a:rPr>
              <a:t>道成了肉身，住在我们中间，充充满满的有恩典有真理。</a:t>
            </a:r>
            <a:r>
              <a:rPr lang="zh-CN" altLang="en-US" dirty="0" smtClean="0"/>
              <a:t>（约</a:t>
            </a:r>
            <a:r>
              <a:rPr lang="en-US" altLang="zh-CN" dirty="0" smtClean="0">
                <a:latin typeface="KaiTi" panose="02010609060101010101" pitchFamily="49" charset="-122"/>
                <a:ea typeface="KaiTi" panose="02010609060101010101" pitchFamily="49" charset="-122"/>
              </a:rPr>
              <a:t>1:14</a:t>
            </a:r>
            <a:r>
              <a:rPr lang="zh-CN" altLang="en-US" smtClean="0"/>
              <a:t>）</a:t>
            </a:r>
            <a:endParaRPr lang="en-US" altLang="zh-CN" dirty="0" smtClean="0"/>
          </a:p>
        </p:txBody>
      </p:sp>
      <p:sp>
        <p:nvSpPr>
          <p:cNvPr id="4" name="Slide Number Placeholder 3"/>
          <p:cNvSpPr>
            <a:spLocks noGrp="1"/>
          </p:cNvSpPr>
          <p:nvPr>
            <p:ph type="sldNum" sz="quarter" idx="10"/>
          </p:nvPr>
        </p:nvSpPr>
        <p:spPr/>
        <p:txBody>
          <a:bodyPr/>
          <a:lstStyle/>
          <a:p>
            <a:fld id="{5EFE6848-44E5-4786-AA80-60BBD53B411B}" type="slidenum">
              <a:rPr lang="en-US" smtClean="0"/>
              <a:t>15</a:t>
            </a:fld>
            <a:endParaRPr lang="en-US"/>
          </a:p>
        </p:txBody>
      </p:sp>
    </p:spTree>
    <p:extLst>
      <p:ext uri="{BB962C8B-B14F-4D97-AF65-F5344CB8AC3E}">
        <p14:creationId xmlns:p14="http://schemas.microsoft.com/office/powerpoint/2010/main" val="150825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Lottie Moon </a:t>
            </a:r>
            <a:r>
              <a:rPr lang="zh-CN" altLang="en-US" sz="1200" kern="1200" dirty="0" smtClean="0">
                <a:solidFill>
                  <a:schemeClr val="tx1"/>
                </a:solidFill>
                <a:effectLst/>
                <a:latin typeface="+mn-lt"/>
                <a:ea typeface="+mn-ea"/>
                <a:cs typeface="+mn-cs"/>
              </a:rPr>
              <a:t>是美南浸信会的差派到中国宣教士。在华传教</a:t>
            </a:r>
            <a:r>
              <a:rPr lang="en-US" sz="1200" kern="1200" dirty="0" smtClean="0">
                <a:solidFill>
                  <a:schemeClr val="tx1"/>
                </a:solidFill>
                <a:effectLst/>
                <a:latin typeface="+mn-lt"/>
                <a:ea typeface="+mn-ea"/>
                <a:cs typeface="+mn-cs"/>
              </a:rPr>
              <a:t>40</a:t>
            </a:r>
            <a:r>
              <a:rPr lang="zh-CN" altLang="en-US" sz="1200" kern="1200" dirty="0" smtClean="0">
                <a:solidFill>
                  <a:schemeClr val="tx1"/>
                </a:solidFill>
                <a:effectLst/>
                <a:latin typeface="+mn-lt"/>
                <a:ea typeface="+mn-ea"/>
                <a:cs typeface="+mn-cs"/>
              </a:rPr>
              <a:t>年。</a:t>
            </a:r>
            <a:r>
              <a:rPr lang="en-US" sz="1200" kern="1200" dirty="0" smtClean="0">
                <a:solidFill>
                  <a:schemeClr val="tx1"/>
                </a:solidFill>
                <a:effectLst/>
                <a:latin typeface="+mn-lt"/>
                <a:ea typeface="+mn-ea"/>
                <a:cs typeface="+mn-cs"/>
              </a:rPr>
              <a:t>1912</a:t>
            </a:r>
            <a:r>
              <a:rPr lang="zh-CN" altLang="en-US" sz="1200" kern="1200" dirty="0" smtClean="0">
                <a:solidFill>
                  <a:schemeClr val="tx1"/>
                </a:solidFill>
                <a:effectLst/>
                <a:latin typeface="+mn-lt"/>
                <a:ea typeface="+mn-ea"/>
                <a:cs typeface="+mn-cs"/>
              </a:rPr>
              <a:t>年的圣诞夜再返回美国的船上，因饥饿过度而殉道。</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Lottie Moon </a:t>
            </a:r>
            <a:r>
              <a:rPr lang="zh-CN" altLang="en-US" sz="1200" kern="1200" dirty="0" smtClean="0">
                <a:solidFill>
                  <a:schemeClr val="tx1"/>
                </a:solidFill>
                <a:effectLst/>
                <a:latin typeface="+mn-lt"/>
                <a:ea typeface="+mn-ea"/>
                <a:cs typeface="+mn-cs"/>
              </a:rPr>
              <a:t>从小出生在一个富有的基督教家庭，七个弟兄姐妹中排行老三，个子非常矮小，只有四英尺高一点，但天资非常的聪明，智慧过人，能够运用很多种语言：</a:t>
            </a:r>
            <a:r>
              <a:rPr lang="zh-CN" altLang="en-US" sz="1200" u="sng" kern="1200" dirty="0" smtClean="0">
                <a:solidFill>
                  <a:schemeClr val="tx1"/>
                </a:solidFill>
                <a:effectLst/>
                <a:latin typeface="+mn-lt"/>
                <a:ea typeface="+mn-ea"/>
                <a:cs typeface="+mn-cs"/>
                <a:hlinkClick r:id="rId3"/>
              </a:rPr>
              <a:t>拉丁语</a:t>
            </a:r>
            <a:r>
              <a:rPr lang="zh-CN" altLang="en-US" sz="1200" kern="1200" dirty="0" smtClean="0">
                <a:solidFill>
                  <a:schemeClr val="tx1"/>
                </a:solidFill>
                <a:effectLst/>
                <a:latin typeface="+mn-lt"/>
                <a:ea typeface="+mn-ea"/>
                <a:cs typeface="+mn-cs"/>
              </a:rPr>
              <a:t>、</a:t>
            </a:r>
            <a:r>
              <a:rPr lang="zh-CN" altLang="en-US" sz="1200" u="sng" kern="1200" dirty="0" smtClean="0">
                <a:solidFill>
                  <a:schemeClr val="tx1"/>
                </a:solidFill>
                <a:effectLst/>
                <a:latin typeface="+mn-lt"/>
                <a:ea typeface="+mn-ea"/>
                <a:cs typeface="+mn-cs"/>
                <a:hlinkClick r:id="rId4"/>
              </a:rPr>
              <a:t>希腊语</a:t>
            </a:r>
            <a:r>
              <a:rPr lang="zh-CN" altLang="en-US" sz="1200" kern="1200" dirty="0" smtClean="0">
                <a:solidFill>
                  <a:schemeClr val="tx1"/>
                </a:solidFill>
                <a:effectLst/>
                <a:latin typeface="+mn-lt"/>
                <a:ea typeface="+mn-ea"/>
                <a:cs typeface="+mn-cs"/>
              </a:rPr>
              <a:t>、</a:t>
            </a:r>
            <a:r>
              <a:rPr lang="zh-CN" altLang="en-US" sz="1200" u="sng" kern="1200" dirty="0" smtClean="0">
                <a:solidFill>
                  <a:schemeClr val="tx1"/>
                </a:solidFill>
                <a:effectLst/>
                <a:latin typeface="+mn-lt"/>
                <a:ea typeface="+mn-ea"/>
                <a:cs typeface="+mn-cs"/>
                <a:hlinkClick r:id="rId5"/>
              </a:rPr>
              <a:t>法语</a:t>
            </a:r>
            <a:r>
              <a:rPr lang="en-US"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、德语、</a:t>
            </a:r>
            <a:r>
              <a:rPr lang="zh-CN" altLang="en-US" sz="1200" u="sng" kern="1200" dirty="0" smtClean="0">
                <a:solidFill>
                  <a:schemeClr val="tx1"/>
                </a:solidFill>
                <a:effectLst/>
                <a:latin typeface="+mn-lt"/>
                <a:ea typeface="+mn-ea"/>
                <a:cs typeface="+mn-cs"/>
                <a:hlinkClick r:id="rId6"/>
              </a:rPr>
              <a:t>意大利语</a:t>
            </a:r>
            <a:r>
              <a:rPr lang="zh-CN" altLang="en-US" sz="1200" kern="1200" dirty="0" smtClean="0">
                <a:solidFill>
                  <a:schemeClr val="tx1"/>
                </a:solidFill>
                <a:effectLst/>
                <a:latin typeface="+mn-lt"/>
                <a:ea typeface="+mn-ea"/>
                <a:cs typeface="+mn-cs"/>
              </a:rPr>
              <a:t>和</a:t>
            </a:r>
            <a:r>
              <a:rPr lang="zh-CN" altLang="en-US" sz="1200" u="sng" kern="1200" dirty="0" smtClean="0">
                <a:solidFill>
                  <a:schemeClr val="tx1"/>
                </a:solidFill>
                <a:effectLst/>
                <a:latin typeface="+mn-lt"/>
                <a:ea typeface="+mn-ea"/>
                <a:cs typeface="+mn-cs"/>
                <a:hlinkClick r:id="rId7"/>
              </a:rPr>
              <a:t>西班牙语</a:t>
            </a:r>
            <a:r>
              <a:rPr lang="zh-CN" altLang="en-US" sz="1200" kern="1200" dirty="0" smtClean="0">
                <a:solidFill>
                  <a:schemeClr val="tx1"/>
                </a:solidFill>
                <a:effectLst/>
                <a:latin typeface="+mn-lt"/>
                <a:ea typeface="+mn-ea"/>
                <a:cs typeface="+mn-cs"/>
              </a:rPr>
              <a:t>，也能够流畅地阅读</a:t>
            </a:r>
            <a:r>
              <a:rPr lang="zh-CN" altLang="en-US" sz="1200" u="sng" kern="1200" dirty="0" smtClean="0">
                <a:solidFill>
                  <a:schemeClr val="tx1"/>
                </a:solidFill>
                <a:effectLst/>
                <a:latin typeface="+mn-lt"/>
                <a:ea typeface="+mn-ea"/>
                <a:cs typeface="+mn-cs"/>
                <a:hlinkClick r:id="rId8"/>
              </a:rPr>
              <a:t>希伯来语</a:t>
            </a:r>
            <a:r>
              <a:rPr lang="zh-CN" altLang="en-US" sz="1200" kern="1200" dirty="0" smtClean="0">
                <a:solidFill>
                  <a:schemeClr val="tx1"/>
                </a:solidFill>
                <a:effectLst/>
                <a:latin typeface="+mn-lt"/>
                <a:ea typeface="+mn-ea"/>
                <a:cs typeface="+mn-cs"/>
              </a:rPr>
              <a:t>。后来。她更成为</a:t>
            </a:r>
            <a:r>
              <a:rPr lang="zh-CN" altLang="en-US" sz="1200" u="sng" kern="1200" dirty="0" smtClean="0">
                <a:solidFill>
                  <a:schemeClr val="tx1"/>
                </a:solidFill>
                <a:effectLst/>
                <a:latin typeface="+mn-lt"/>
                <a:ea typeface="+mn-ea"/>
                <a:cs typeface="+mn-cs"/>
                <a:hlinkClick r:id="rId9"/>
              </a:rPr>
              <a:t>中文</a:t>
            </a:r>
            <a:r>
              <a:rPr lang="zh-CN" altLang="en-US" sz="1200" kern="1200" dirty="0" smtClean="0">
                <a:solidFill>
                  <a:schemeClr val="tx1"/>
                </a:solidFill>
                <a:effectLst/>
                <a:latin typeface="+mn-lt"/>
                <a:ea typeface="+mn-ea"/>
                <a:cs typeface="+mn-cs"/>
              </a:rPr>
              <a:t>专家。非常的爱主，神学院毕业后，一心想做一名宣教士。后来在美南浸信会放宽政策，允许单身女宣教士，她就和其他宣教士到了中国的山东</a:t>
            </a:r>
            <a:r>
              <a:rPr lang="zh-CN" altLang="en-US" sz="1200" u="sng" kern="1200" dirty="0" smtClean="0">
                <a:solidFill>
                  <a:schemeClr val="tx1"/>
                </a:solidFill>
                <a:effectLst/>
                <a:latin typeface="+mn-lt"/>
                <a:ea typeface="+mn-ea"/>
                <a:cs typeface="+mn-cs"/>
                <a:hlinkClick r:id="rId10"/>
              </a:rPr>
              <a:t>登州</a:t>
            </a:r>
            <a:r>
              <a:rPr lang="zh-CN" altLang="en-US" sz="1200" kern="1200" dirty="0" smtClean="0">
                <a:solidFill>
                  <a:schemeClr val="tx1"/>
                </a:solidFill>
                <a:effectLst/>
                <a:latin typeface="+mn-lt"/>
                <a:ea typeface="+mn-ea"/>
                <a:cs typeface="+mn-cs"/>
              </a:rPr>
              <a:t>，在一所学校教书，和其他宣教士的太太们去给妇女们传福音。但她一直传着她的西洋服装 ，认为中国人是低等人。后来神管教她，让她看见，在她脱去她的西洋装，穿上中国服装的时候，她就很容易可以接触到这群阶层低下的妇女，给他们传福音。后来山东遇到饥荒，在美南浸信会宣教基金缺空的情况下，她把她自己仅有的一点生活费都拿出来救济周边的人，最后她在其他的宣教把她送上了回美国的轮船上殉道。她的体重不到</a:t>
            </a:r>
            <a:r>
              <a:rPr lang="en-US" sz="1200" kern="1200" dirty="0" smtClean="0">
                <a:solidFill>
                  <a:schemeClr val="tx1"/>
                </a:solidFill>
                <a:effectLst/>
                <a:latin typeface="+mn-lt"/>
                <a:ea typeface="+mn-ea"/>
                <a:cs typeface="+mn-cs"/>
              </a:rPr>
              <a:t>50</a:t>
            </a:r>
            <a:r>
              <a:rPr lang="zh-CN" altLang="en-US" sz="1200" kern="1200" dirty="0" smtClean="0">
                <a:solidFill>
                  <a:schemeClr val="tx1"/>
                </a:solidFill>
                <a:effectLst/>
                <a:latin typeface="+mn-lt"/>
                <a:ea typeface="+mn-ea"/>
                <a:cs typeface="+mn-cs"/>
              </a:rPr>
              <a:t>磅。</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Lottie Moon </a:t>
            </a:r>
            <a:r>
              <a:rPr lang="zh-CN" altLang="en-US" sz="1200" kern="1200" dirty="0" smtClean="0">
                <a:solidFill>
                  <a:schemeClr val="tx1"/>
                </a:solidFill>
                <a:effectLst/>
                <a:latin typeface="+mn-lt"/>
                <a:ea typeface="+mn-ea"/>
                <a:cs typeface="+mn-cs"/>
              </a:rPr>
              <a:t>能放下美国舒适富有的生活，为了主的福音到中国去传教，使需要很大勇气的，已经是很不容易，也很了不起的了。但就是这样好的生命，神还是要修剪，让她更多能被主使用，结更多的果子。以至于把生命都给了中国。</a:t>
            </a:r>
            <a:endParaRPr lang="en-US" sz="1200" kern="1200" dirty="0" smtClean="0">
              <a:solidFill>
                <a:schemeClr val="tx1"/>
              </a:solidFill>
              <a:effectLst/>
              <a:latin typeface="+mn-lt"/>
              <a:ea typeface="+mn-ea"/>
              <a:cs typeface="+mn-cs"/>
            </a:endParaRPr>
          </a:p>
          <a:p>
            <a:endParaRPr lang="en-US" altLang="zh-CN" dirty="0" smtClean="0"/>
          </a:p>
          <a:p>
            <a:endParaRPr lang="en-US" altLang="zh-CN" dirty="0" smtClean="0"/>
          </a:p>
          <a:p>
            <a:r>
              <a:rPr lang="zh-CN" altLang="en-US" dirty="0" smtClean="0"/>
              <a:t>自</a:t>
            </a:r>
            <a:r>
              <a:rPr lang="zh-CN" altLang="en-US" dirty="0" smtClean="0"/>
              <a:t>从</a:t>
            </a:r>
            <a:r>
              <a:rPr lang="en-US" altLang="zh-CN" dirty="0" smtClean="0">
                <a:hlinkClick r:id="rId11" tooltip="1888年"/>
              </a:rPr>
              <a:t>1888</a:t>
            </a:r>
            <a:r>
              <a:rPr lang="zh-CN" altLang="en-US" dirty="0" smtClean="0">
                <a:hlinkClick r:id="rId11" tooltip="1888年"/>
              </a:rPr>
              <a:t>年</a:t>
            </a:r>
            <a:r>
              <a:rPr lang="zh-CN" altLang="en-US" dirty="0" smtClean="0"/>
              <a:t>以来，</a:t>
            </a:r>
            <a:r>
              <a:rPr lang="zh-CN" altLang="en-US" dirty="0" smtClean="0">
                <a:hlinkClick r:id="rId12" tooltip="美南浸信会"/>
              </a:rPr>
              <a:t>美南浸信会</a:t>
            </a:r>
            <a:r>
              <a:rPr lang="zh-CN" altLang="en-US" dirty="0" smtClean="0"/>
              <a:t>一直进行的慕拉第聖誕奉獻，用于支援海外宣教士，金額目標达到一億五千萬美元，占美南浸信会年度预算的一半。</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16</a:t>
            </a:fld>
            <a:endParaRPr lang="en-US"/>
          </a:p>
        </p:txBody>
      </p:sp>
    </p:spTree>
    <p:extLst>
      <p:ext uri="{BB962C8B-B14F-4D97-AF65-F5344CB8AC3E}">
        <p14:creationId xmlns:p14="http://schemas.microsoft.com/office/powerpoint/2010/main" val="5331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17</a:t>
            </a:fld>
            <a:endParaRPr lang="en-US"/>
          </a:p>
        </p:txBody>
      </p:sp>
    </p:spTree>
    <p:extLst>
      <p:ext uri="{BB962C8B-B14F-4D97-AF65-F5344CB8AC3E}">
        <p14:creationId xmlns:p14="http://schemas.microsoft.com/office/powerpoint/2010/main" val="281347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我曾读到过一个比喻，说到耶稣复活升天之后，回到天上。天使为他开庆功宴。大家都恭喜耶稣在地上的各种工作。称赞他怎样变水为酒，叫瞎子看见，瘸子行走。又怎样从死里复活，把魔鬼澈底打败。</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然后有一位天使问耶稣：「现在你回到天上了，神的旨意怎样实现呢？」耶稣说：「我把地上的工作都留给门徒了。」那位天使问他：「可是彼得不是刚刚才三次不认你，犹大不是刚刚才出卖你吗？你还有没有其他的安排呢？」</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天上完全安静了。好像是最绝望的一刻。然而耶稣却回答说：「没有。我已经把圣灵赐给他们，以后完全要看看门徒怎么在地上实现神的旨意了。」</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EFE6848-44E5-4786-AA80-60BBD53B411B}" type="slidenum">
              <a:rPr lang="en-US" smtClean="0"/>
              <a:t>18</a:t>
            </a:fld>
            <a:endParaRPr lang="en-US"/>
          </a:p>
        </p:txBody>
      </p:sp>
    </p:spTree>
    <p:extLst>
      <p:ext uri="{BB962C8B-B14F-4D97-AF65-F5344CB8AC3E}">
        <p14:creationId xmlns:p14="http://schemas.microsoft.com/office/powerpoint/2010/main" val="52256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latin typeface="+mn-lt"/>
                <a:ea typeface="+mn-ea"/>
                <a:cs typeface="+mn-cs"/>
              </a:rPr>
              <a:t>希</a:t>
            </a:r>
            <a:r>
              <a:rPr lang="en-US" altLang="zh-CN" sz="1200" kern="1200" dirty="0" smtClean="0">
                <a:solidFill>
                  <a:schemeClr val="tx1"/>
                </a:solidFill>
                <a:latin typeface="+mn-lt"/>
                <a:ea typeface="+mn-ea"/>
                <a:cs typeface="+mn-cs"/>
              </a:rPr>
              <a:t>4</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12</a:t>
            </a:r>
          </a:p>
          <a:p>
            <a:r>
              <a:rPr lang="zh-CN" altLang="en-US" sz="1200" kern="1200" dirty="0" smtClean="0">
                <a:solidFill>
                  <a:schemeClr val="tx1"/>
                </a:solidFill>
                <a:latin typeface="+mn-lt"/>
                <a:ea typeface="+mn-ea"/>
                <a:cs typeface="+mn-cs"/>
              </a:rPr>
              <a:t>神的道是活泼的，是有功效的，比一切两刃的剑更快，甚至魂与灵，骨节与骨髓，都能刺入、剖开，连心中的思念和主意都能辨明。</a:t>
            </a:r>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19</a:t>
            </a:fld>
            <a:endParaRPr lang="en-US"/>
          </a:p>
        </p:txBody>
      </p:sp>
    </p:spTree>
    <p:extLst>
      <p:ext uri="{BB962C8B-B14F-4D97-AF65-F5344CB8AC3E}">
        <p14:creationId xmlns:p14="http://schemas.microsoft.com/office/powerpoint/2010/main" val="274355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上海的断宣经历</a:t>
            </a:r>
            <a:endParaRPr lang="en-US" altLang="zh-CN" dirty="0" smtClean="0"/>
          </a:p>
          <a:p>
            <a:r>
              <a:rPr lang="zh-CN" altLang="en-US" dirty="0" smtClean="0"/>
              <a:t>为沛然先生的签证祷告</a:t>
            </a:r>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20</a:t>
            </a:fld>
            <a:endParaRPr lang="en-US"/>
          </a:p>
        </p:txBody>
      </p:sp>
    </p:spTree>
    <p:extLst>
      <p:ext uri="{BB962C8B-B14F-4D97-AF65-F5344CB8AC3E}">
        <p14:creationId xmlns:p14="http://schemas.microsoft.com/office/powerpoint/2010/main" val="1573169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Bill Bright(</a:t>
            </a:r>
            <a:r>
              <a:rPr lang="zh-CN" altLang="en-US" sz="1200" u="none" strike="noStrike" kern="1200" dirty="0" smtClean="0">
                <a:solidFill>
                  <a:schemeClr val="tx1"/>
                </a:solidFill>
                <a:effectLst/>
                <a:latin typeface="+mn-lt"/>
                <a:ea typeface="+mn-ea"/>
                <a:cs typeface="+mn-cs"/>
                <a:hlinkClick r:id="rId3" tooltip="白立德博士（页面不存在）"/>
              </a:rPr>
              <a:t>白立德博士</a:t>
            </a:r>
            <a:r>
              <a:rPr lang="en-US" sz="1200" kern="1200" dirty="0" smtClean="0">
                <a:solidFill>
                  <a:schemeClr val="tx1"/>
                </a:solidFill>
                <a:effectLst/>
                <a:latin typeface="+mn-lt"/>
                <a:ea typeface="+mn-ea"/>
                <a:cs typeface="+mn-cs"/>
              </a:rPr>
              <a:t>) </a:t>
            </a:r>
          </a:p>
          <a:p>
            <a:r>
              <a:rPr lang="en-US" sz="1200" b="1" kern="1200" dirty="0" err="1" smtClean="0">
                <a:solidFill>
                  <a:schemeClr val="tx1"/>
                </a:solidFill>
                <a:effectLst/>
                <a:latin typeface="+mn-lt"/>
                <a:ea typeface="+mn-ea"/>
                <a:cs typeface="+mn-cs"/>
              </a:rPr>
              <a:t>学园传道会</a:t>
            </a:r>
            <a:r>
              <a:rPr lang="zh-CN" alt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Campus Crusade for Christ</a:t>
            </a:r>
            <a:r>
              <a:rPr lang="zh-CN" altLang="en-US" sz="1200" kern="1200" dirty="0" smtClean="0">
                <a:solidFill>
                  <a:schemeClr val="tx1"/>
                </a:solidFill>
                <a:effectLst/>
                <a:latin typeface="+mn-lt"/>
                <a:ea typeface="+mn-ea"/>
                <a:cs typeface="+mn-cs"/>
              </a:rPr>
              <a:t>），是一个</a:t>
            </a:r>
            <a:r>
              <a:rPr lang="zh-CN" altLang="en-US" sz="1200" u="none" strike="noStrike" kern="1200" dirty="0" smtClean="0">
                <a:solidFill>
                  <a:schemeClr val="tx1"/>
                </a:solidFill>
                <a:effectLst/>
                <a:latin typeface="+mn-lt"/>
                <a:ea typeface="+mn-ea"/>
                <a:cs typeface="+mn-cs"/>
                <a:hlinkClick r:id="rId4" tooltip="基督教"/>
              </a:rPr>
              <a:t>基督教</a:t>
            </a:r>
            <a:r>
              <a:rPr lang="zh-CN" altLang="en-US" sz="1200" kern="1200" dirty="0" smtClean="0">
                <a:solidFill>
                  <a:schemeClr val="tx1"/>
                </a:solidFill>
                <a:effectLst/>
                <a:latin typeface="+mn-lt"/>
                <a:ea typeface="+mn-ea"/>
                <a:cs typeface="+mn-cs"/>
              </a:rPr>
              <a:t>组织，遍布了</a:t>
            </a:r>
            <a:r>
              <a:rPr lang="en-US" sz="1200" kern="1200" dirty="0" smtClean="0">
                <a:solidFill>
                  <a:schemeClr val="tx1"/>
                </a:solidFill>
                <a:effectLst/>
                <a:latin typeface="+mn-lt"/>
                <a:ea typeface="+mn-ea"/>
                <a:cs typeface="+mn-cs"/>
              </a:rPr>
              <a:t>190</a:t>
            </a:r>
            <a:r>
              <a:rPr lang="zh-CN" altLang="en-US" sz="1200" kern="1200" dirty="0" smtClean="0">
                <a:solidFill>
                  <a:schemeClr val="tx1"/>
                </a:solidFill>
                <a:effectLst/>
                <a:latin typeface="+mn-lt"/>
                <a:ea typeface="+mn-ea"/>
                <a:cs typeface="+mn-cs"/>
              </a:rPr>
              <a:t>个国家，使命是要</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透过不断地栽培倍增门徒，在各阶层建立属灵的运动，致力于世界的福音遍传，差遣工人到地极。</a:t>
            </a:r>
            <a:r>
              <a:rPr lang="en-US" sz="1200" kern="1200" dirty="0" smtClean="0">
                <a:solidFill>
                  <a:schemeClr val="tx1"/>
                </a:solidFill>
                <a:effectLst/>
                <a:latin typeface="+mn-lt"/>
                <a:ea typeface="+mn-ea"/>
                <a:cs typeface="+mn-cs"/>
              </a:rPr>
              <a:t>”。</a:t>
            </a:r>
          </a:p>
          <a:p>
            <a:r>
              <a:rPr lang="zh-CN" altLang="en-US" sz="1200" kern="1200" dirty="0" smtClean="0">
                <a:solidFill>
                  <a:schemeClr val="tx1"/>
                </a:solidFill>
                <a:effectLst/>
                <a:latin typeface="+mn-lt"/>
                <a:ea typeface="+mn-ea"/>
                <a:cs typeface="+mn-cs"/>
              </a:rPr>
              <a:t>学园传道会在</a:t>
            </a:r>
            <a:r>
              <a:rPr lang="en-US" sz="1200" kern="1200" dirty="0" smtClean="0">
                <a:solidFill>
                  <a:schemeClr val="tx1"/>
                </a:solidFill>
                <a:effectLst/>
                <a:latin typeface="+mn-lt"/>
                <a:ea typeface="+mn-ea"/>
                <a:cs typeface="+mn-cs"/>
              </a:rPr>
              <a:t>1951</a:t>
            </a:r>
            <a:r>
              <a:rPr lang="zh-CN" altLang="en-US" sz="1200" kern="1200" dirty="0" smtClean="0">
                <a:solidFill>
                  <a:schemeClr val="tx1"/>
                </a:solidFill>
                <a:effectLst/>
                <a:latin typeface="+mn-lt"/>
                <a:ea typeface="+mn-ea"/>
                <a:cs typeface="+mn-cs"/>
              </a:rPr>
              <a:t>年时由</a:t>
            </a:r>
            <a:r>
              <a:rPr lang="zh-CN" altLang="en-US" sz="1200" u="none" strike="noStrike" kern="1200" dirty="0" smtClean="0">
                <a:solidFill>
                  <a:schemeClr val="tx1"/>
                </a:solidFill>
                <a:effectLst/>
                <a:latin typeface="+mn-lt"/>
                <a:ea typeface="+mn-ea"/>
                <a:cs typeface="+mn-cs"/>
                <a:hlinkClick r:id="rId3" tooltip="白立德博士（页面不存在）"/>
              </a:rPr>
              <a:t>白立德博士</a:t>
            </a:r>
            <a:r>
              <a:rPr lang="zh-CN" altLang="en-US" sz="1200" kern="1200" dirty="0" smtClean="0">
                <a:solidFill>
                  <a:schemeClr val="tx1"/>
                </a:solidFill>
                <a:effectLst/>
                <a:latin typeface="+mn-lt"/>
                <a:ea typeface="+mn-ea"/>
                <a:cs typeface="+mn-cs"/>
              </a:rPr>
              <a:t>在</a:t>
            </a:r>
            <a:r>
              <a:rPr lang="zh-CN" altLang="en-US" sz="1200" u="none" strike="noStrike" kern="1200" dirty="0" smtClean="0">
                <a:solidFill>
                  <a:schemeClr val="tx1"/>
                </a:solidFill>
                <a:effectLst/>
                <a:latin typeface="+mn-lt"/>
                <a:ea typeface="+mn-ea"/>
                <a:cs typeface="+mn-cs"/>
                <a:hlinkClick r:id="rId5" tooltip="加州大学洛杉矶分校"/>
              </a:rPr>
              <a:t>加州大学洛杉矶分校</a:t>
            </a:r>
            <a:r>
              <a:rPr lang="zh-CN" altLang="en-US" sz="1200" kern="1200" dirty="0" smtClean="0">
                <a:solidFill>
                  <a:schemeClr val="tx1"/>
                </a:solidFill>
                <a:effectLst/>
                <a:latin typeface="+mn-lt"/>
                <a:ea typeface="+mn-ea"/>
                <a:cs typeface="+mn-cs"/>
              </a:rPr>
              <a:t>创立，只是一群大学生的组织。今日学园传道会已经扩展焦点，现在也针对了成人专家、家庭、运动员、高中生等等。世界总部位于</a:t>
            </a:r>
            <a:r>
              <a:rPr lang="zh-CN" altLang="en-US" sz="1200" u="none" strike="noStrike" kern="1200" dirty="0" smtClean="0">
                <a:solidFill>
                  <a:schemeClr val="tx1"/>
                </a:solidFill>
                <a:effectLst/>
                <a:latin typeface="+mn-lt"/>
                <a:ea typeface="+mn-ea"/>
                <a:cs typeface="+mn-cs"/>
                <a:hlinkClick r:id="rId6" tooltip="佛罗里达"/>
              </a:rPr>
              <a:t>佛罗里达</a:t>
            </a:r>
            <a:r>
              <a:rPr lang="zh-CN" altLang="en-US" sz="1200" kern="1200" dirty="0" smtClean="0">
                <a:solidFill>
                  <a:schemeClr val="tx1"/>
                </a:solidFill>
                <a:effectLst/>
                <a:latin typeface="+mn-lt"/>
                <a:ea typeface="+mn-ea"/>
                <a:cs typeface="+mn-cs"/>
              </a:rPr>
              <a:t>之</a:t>
            </a:r>
            <a:r>
              <a:rPr lang="zh-CN" altLang="en-US" sz="1200" u="none" strike="noStrike" kern="1200" dirty="0" smtClean="0">
                <a:solidFill>
                  <a:schemeClr val="tx1"/>
                </a:solidFill>
                <a:effectLst/>
                <a:latin typeface="+mn-lt"/>
                <a:ea typeface="+mn-ea"/>
                <a:cs typeface="+mn-cs"/>
                <a:hlinkClick r:id="rId7" tooltip="奥兰多"/>
              </a:rPr>
              <a:t>奥兰多</a:t>
            </a:r>
            <a:r>
              <a:rPr lang="zh-CN" altLang="en-US" sz="1200" kern="1200" dirty="0" smtClean="0">
                <a:solidFill>
                  <a:schemeClr val="tx1"/>
                </a:solidFill>
                <a:effectLst/>
                <a:latin typeface="+mn-lt"/>
                <a:ea typeface="+mn-ea"/>
                <a:cs typeface="+mn-cs"/>
              </a:rPr>
              <a:t>，并且组织的带领者是</a:t>
            </a:r>
            <a:r>
              <a:rPr lang="zh-CN" altLang="en-US" sz="1200" u="none" strike="noStrike" kern="1200" dirty="0" smtClean="0">
                <a:solidFill>
                  <a:schemeClr val="tx1"/>
                </a:solidFill>
                <a:effectLst/>
                <a:latin typeface="+mn-lt"/>
                <a:ea typeface="+mn-ea"/>
                <a:cs typeface="+mn-cs"/>
                <a:hlinkClick r:id="rId8" tooltip="史蒂夫・道格拉斯（页面不存在）"/>
              </a:rPr>
              <a:t>史蒂夫・道格拉斯</a:t>
            </a:r>
            <a:r>
              <a:rPr lang="en-US" sz="1200" kern="1200" dirty="0" smtClean="0">
                <a:solidFill>
                  <a:schemeClr val="tx1"/>
                </a:solidFill>
                <a:effectLst/>
                <a:latin typeface="+mn-lt"/>
                <a:ea typeface="+mn-ea"/>
                <a:cs typeface="+mn-cs"/>
              </a:rPr>
              <a:t>。</a:t>
            </a:r>
          </a:p>
          <a:p>
            <a:r>
              <a:rPr lang="zh-CN" altLang="en-US" sz="1200" kern="1200" dirty="0" smtClean="0">
                <a:solidFill>
                  <a:schemeClr val="tx1"/>
                </a:solidFill>
                <a:effectLst/>
                <a:latin typeface="+mn-lt"/>
                <a:ea typeface="+mn-ea"/>
                <a:cs typeface="+mn-cs"/>
              </a:rPr>
              <a:t>学园传道会拥有</a:t>
            </a:r>
            <a:r>
              <a:rPr lang="en-US" sz="1200" kern="1200" dirty="0" smtClean="0">
                <a:solidFill>
                  <a:schemeClr val="tx1"/>
                </a:solidFill>
                <a:effectLst/>
                <a:latin typeface="+mn-lt"/>
                <a:ea typeface="+mn-ea"/>
                <a:cs typeface="+mn-cs"/>
              </a:rPr>
              <a:t>1979</a:t>
            </a:r>
            <a:r>
              <a:rPr lang="zh-CN" altLang="en-US" sz="1200" kern="1200" dirty="0" smtClean="0">
                <a:solidFill>
                  <a:schemeClr val="tx1"/>
                </a:solidFill>
                <a:effectLst/>
                <a:latin typeface="+mn-lt"/>
                <a:ea typeface="+mn-ea"/>
                <a:cs typeface="+mn-cs"/>
              </a:rPr>
              <a:t>年世界分布的</a:t>
            </a:r>
            <a:r>
              <a:rPr lang="zh-CN" altLang="en-US" sz="1200" u="none" strike="noStrike" kern="1200" dirty="0" smtClean="0">
                <a:solidFill>
                  <a:schemeClr val="tx1"/>
                </a:solidFill>
                <a:effectLst/>
                <a:latin typeface="+mn-lt"/>
                <a:ea typeface="+mn-ea"/>
                <a:cs typeface="+mn-cs"/>
                <a:hlinkClick r:id="rId9" tooltip="en:Jesus (1979 film)"/>
              </a:rPr>
              <a:t>耶稣</a:t>
            </a:r>
            <a:r>
              <a:rPr lang="zh-CN" altLang="en-US" sz="1200" kern="1200" dirty="0" smtClean="0">
                <a:solidFill>
                  <a:schemeClr val="tx1"/>
                </a:solidFill>
                <a:effectLst/>
                <a:latin typeface="+mn-lt"/>
                <a:ea typeface="+mn-ea"/>
                <a:cs typeface="+mn-cs"/>
              </a:rPr>
              <a:t>影片。他们也是</a:t>
            </a:r>
            <a:r>
              <a:rPr lang="en-US" sz="1200" kern="1200" dirty="0" smtClean="0">
                <a:solidFill>
                  <a:schemeClr val="tx1"/>
                </a:solidFill>
                <a:effectLst/>
                <a:latin typeface="+mn-lt"/>
                <a:ea typeface="+mn-ea"/>
                <a:cs typeface="+mn-cs"/>
              </a:rPr>
              <a:t>“</a:t>
            </a:r>
            <a:r>
              <a:rPr lang="zh-CN" altLang="en-US" sz="1200" u="none" strike="noStrike" kern="1200" dirty="0" smtClean="0">
                <a:solidFill>
                  <a:schemeClr val="tx1"/>
                </a:solidFill>
                <a:effectLst/>
                <a:latin typeface="+mn-lt"/>
                <a:ea typeface="+mn-ea"/>
                <a:cs typeface="+mn-cs"/>
                <a:hlinkClick r:id="rId10" tooltip="四个属灵的定律（页面不存在）"/>
              </a:rPr>
              <a:t>四个属灵的定律</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的出版者，或称作</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分享四律</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zh-CN" altLang="en-US" sz="1200" kern="1200" dirty="0" smtClean="0">
                <a:solidFill>
                  <a:schemeClr val="tx1"/>
                </a:solidFill>
                <a:effectLst/>
                <a:latin typeface="+mn-lt"/>
                <a:ea typeface="+mn-ea"/>
                <a:cs typeface="+mn-cs"/>
              </a:rPr>
              <a:t>陶申</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特罗曼</a:t>
            </a:r>
            <a:r>
              <a:rPr lang="en-US" sz="1200" kern="1200" dirty="0" smtClean="0">
                <a:solidFill>
                  <a:schemeClr val="tx1"/>
                </a:solidFill>
                <a:effectLst/>
                <a:latin typeface="+mn-lt"/>
                <a:ea typeface="+mn-ea"/>
                <a:cs typeface="+mn-cs"/>
              </a:rPr>
              <a:t>[</a:t>
            </a:r>
            <a:r>
              <a:rPr lang="zh-CN" altLang="en-US" sz="1200" u="none" strike="noStrike" kern="1200" dirty="0" smtClean="0">
                <a:solidFill>
                  <a:schemeClr val="tx1"/>
                </a:solidFill>
                <a:effectLst/>
                <a:latin typeface="+mn-lt"/>
                <a:ea typeface="+mn-ea"/>
                <a:cs typeface="+mn-cs"/>
                <a:hlinkClick r:id="rId11" tooltip="编辑首段"/>
              </a:rPr>
              <a:t>编辑</a:t>
            </a:r>
            <a:r>
              <a:rPr lang="en-US" sz="1200" kern="1200" dirty="0" smtClean="0">
                <a:solidFill>
                  <a:schemeClr val="tx1"/>
                </a:solidFill>
                <a:effectLst/>
                <a:latin typeface="+mn-lt"/>
                <a:ea typeface="+mn-ea"/>
                <a:cs typeface="+mn-cs"/>
              </a:rPr>
              <a:t>] </a:t>
            </a:r>
          </a:p>
          <a:p>
            <a:r>
              <a:rPr lang="zh-CN" altLang="en-US" sz="1200" b="1" kern="1200" dirty="0" smtClean="0">
                <a:solidFill>
                  <a:schemeClr val="tx1"/>
                </a:solidFill>
                <a:effectLst/>
                <a:latin typeface="+mn-lt"/>
                <a:ea typeface="+mn-ea"/>
                <a:cs typeface="+mn-cs"/>
              </a:rPr>
              <a:t>陶申</a:t>
            </a:r>
            <a:r>
              <a:rPr lang="en-US" sz="1200" b="1" kern="1200" dirty="0" smtClean="0">
                <a:solidFill>
                  <a:schemeClr val="tx1"/>
                </a:solidFill>
                <a:effectLst/>
                <a:latin typeface="+mn-lt"/>
                <a:ea typeface="+mn-ea"/>
                <a:cs typeface="+mn-cs"/>
              </a:rPr>
              <a:t>·</a:t>
            </a:r>
            <a:r>
              <a:rPr lang="zh-CN" altLang="en-US" sz="1200" b="1" kern="1200" dirty="0" smtClean="0">
                <a:solidFill>
                  <a:schemeClr val="tx1"/>
                </a:solidFill>
                <a:effectLst/>
                <a:latin typeface="+mn-lt"/>
                <a:ea typeface="+mn-ea"/>
                <a:cs typeface="+mn-cs"/>
              </a:rPr>
              <a:t>特罗曼</a:t>
            </a:r>
            <a:r>
              <a:rPr lang="zh-CN" alt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Dawson Trotman</a:t>
            </a:r>
            <a:r>
              <a:rPr lang="zh-CN" alt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1906</a:t>
            </a:r>
            <a:r>
              <a:rPr lang="zh-CN" altLang="en-US" sz="1200" kern="1200" dirty="0" smtClean="0">
                <a:solidFill>
                  <a:schemeClr val="tx1"/>
                </a:solidFill>
                <a:effectLst/>
                <a:latin typeface="+mn-lt"/>
                <a:ea typeface="+mn-ea"/>
                <a:cs typeface="+mn-cs"/>
              </a:rPr>
              <a:t>年</a:t>
            </a:r>
            <a:r>
              <a:rPr lang="en-US"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月</a:t>
            </a:r>
            <a:r>
              <a:rPr lang="en-US" sz="1200" kern="1200" dirty="0" smtClean="0">
                <a:solidFill>
                  <a:schemeClr val="tx1"/>
                </a:solidFill>
                <a:effectLst/>
                <a:latin typeface="+mn-lt"/>
                <a:ea typeface="+mn-ea"/>
                <a:cs typeface="+mn-cs"/>
              </a:rPr>
              <a:t>25</a:t>
            </a:r>
            <a:r>
              <a:rPr lang="zh-CN" altLang="en-US" sz="1200" kern="1200" dirty="0" smtClean="0">
                <a:solidFill>
                  <a:schemeClr val="tx1"/>
                </a:solidFill>
                <a:effectLst/>
                <a:latin typeface="+mn-lt"/>
                <a:ea typeface="+mn-ea"/>
                <a:cs typeface="+mn-cs"/>
              </a:rPr>
              <a:t>日－</a:t>
            </a:r>
            <a:r>
              <a:rPr lang="en-US" sz="1200" kern="1200" dirty="0" smtClean="0">
                <a:solidFill>
                  <a:schemeClr val="tx1"/>
                </a:solidFill>
                <a:effectLst/>
                <a:latin typeface="+mn-lt"/>
                <a:ea typeface="+mn-ea"/>
                <a:cs typeface="+mn-cs"/>
              </a:rPr>
              <a:t>1956</a:t>
            </a:r>
            <a:r>
              <a:rPr lang="zh-CN" altLang="en-US" sz="1200" kern="1200" dirty="0" smtClean="0">
                <a:solidFill>
                  <a:schemeClr val="tx1"/>
                </a:solidFill>
                <a:effectLst/>
                <a:latin typeface="+mn-lt"/>
                <a:ea typeface="+mn-ea"/>
                <a:cs typeface="+mn-cs"/>
              </a:rPr>
              <a:t>年</a:t>
            </a:r>
            <a:r>
              <a:rPr lang="en-US"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sz="1200" kern="1200" dirty="0" smtClean="0">
                <a:solidFill>
                  <a:schemeClr val="tx1"/>
                </a:solidFill>
                <a:effectLst/>
                <a:latin typeface="+mn-lt"/>
                <a:ea typeface="+mn-ea"/>
                <a:cs typeface="+mn-cs"/>
              </a:rPr>
              <a:t>18</a:t>
            </a:r>
            <a:r>
              <a:rPr lang="zh-CN" altLang="en-US" sz="1200" kern="1200" dirty="0" smtClean="0">
                <a:solidFill>
                  <a:schemeClr val="tx1"/>
                </a:solidFill>
                <a:effectLst/>
                <a:latin typeface="+mn-lt"/>
                <a:ea typeface="+mn-ea"/>
                <a:cs typeface="+mn-cs"/>
              </a:rPr>
              <a:t>日），又译</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道森</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卓门</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是福音</a:t>
            </a:r>
            <a:r>
              <a:rPr lang="zh-CN" altLang="en-US" sz="1200" u="none" strike="noStrike" kern="1200" dirty="0" smtClean="0">
                <a:solidFill>
                  <a:schemeClr val="tx1"/>
                </a:solidFill>
                <a:effectLst/>
                <a:latin typeface="+mn-lt"/>
                <a:ea typeface="+mn-ea"/>
                <a:cs typeface="+mn-cs"/>
                <a:hlinkClick r:id="rId12" tooltip="传道士（页面不存在）"/>
              </a:rPr>
              <a:t>传道士</a:t>
            </a:r>
            <a:r>
              <a:rPr lang="zh-CN" altLang="en-US" sz="1200" kern="1200" dirty="0" smtClean="0">
                <a:solidFill>
                  <a:schemeClr val="tx1"/>
                </a:solidFill>
                <a:effectLst/>
                <a:latin typeface="+mn-lt"/>
                <a:ea typeface="+mn-ea"/>
                <a:cs typeface="+mn-cs"/>
              </a:rPr>
              <a:t>，</a:t>
            </a:r>
            <a:r>
              <a:rPr lang="zh-CN" altLang="en-US" sz="1200" u="none" strike="noStrike" kern="1200" dirty="0" smtClean="0">
                <a:solidFill>
                  <a:schemeClr val="tx1"/>
                </a:solidFill>
                <a:effectLst/>
                <a:latin typeface="+mn-lt"/>
                <a:ea typeface="+mn-ea"/>
                <a:cs typeface="+mn-cs"/>
                <a:hlinkClick r:id="rId13" tooltip="导航会（页面不存在）"/>
              </a:rPr>
              <a:t>导航会</a:t>
            </a:r>
            <a:r>
              <a:rPr lang="zh-CN" alt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The Navigators</a:t>
            </a:r>
            <a:r>
              <a:rPr lang="zh-CN" altLang="en-US" sz="1200" kern="1200" dirty="0" smtClean="0">
                <a:solidFill>
                  <a:schemeClr val="tx1"/>
                </a:solidFill>
                <a:effectLst/>
                <a:latin typeface="+mn-lt"/>
                <a:ea typeface="+mn-ea"/>
                <a:cs typeface="+mn-cs"/>
              </a:rPr>
              <a:t>）的创始人。</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特罗曼在</a:t>
            </a:r>
            <a:r>
              <a:rPr lang="en-US" sz="1200" kern="1200" dirty="0" smtClean="0">
                <a:solidFill>
                  <a:schemeClr val="tx1"/>
                </a:solidFill>
                <a:effectLst/>
                <a:latin typeface="+mn-lt"/>
                <a:ea typeface="+mn-ea"/>
                <a:cs typeface="+mn-cs"/>
              </a:rPr>
              <a:t>1933</a:t>
            </a:r>
            <a:r>
              <a:rPr lang="zh-CN" altLang="en-US" sz="1200" kern="1200" dirty="0" smtClean="0">
                <a:solidFill>
                  <a:schemeClr val="tx1"/>
                </a:solidFill>
                <a:effectLst/>
                <a:latin typeface="+mn-lt"/>
                <a:ea typeface="+mn-ea"/>
                <a:cs typeface="+mn-cs"/>
              </a:rPr>
              <a:t>年创建导航会，导航会渐渐发展成世界性的基督徒组织。其宗旨为以基督为中心过圣灵充满的生活、活在神的话语中、强调个人跟进的重要性、一对一门徒训练还有门徒、同工和传道人的倍增。</a:t>
            </a:r>
            <a:r>
              <a:rPr lang="en-US" sz="1200" kern="1200" dirty="0" smtClean="0">
                <a:solidFill>
                  <a:schemeClr val="tx1"/>
                </a:solidFill>
                <a:effectLst/>
                <a:latin typeface="+mn-lt"/>
                <a:ea typeface="+mn-ea"/>
                <a:cs typeface="+mn-cs"/>
              </a:rPr>
              <a:t>1956</a:t>
            </a:r>
            <a:r>
              <a:rPr lang="zh-CN" altLang="en-US" sz="1200" kern="1200" dirty="0" smtClean="0">
                <a:solidFill>
                  <a:schemeClr val="tx1"/>
                </a:solidFill>
                <a:effectLst/>
                <a:latin typeface="+mn-lt"/>
                <a:ea typeface="+mn-ea"/>
                <a:cs typeface="+mn-cs"/>
              </a:rPr>
              <a:t>年</a:t>
            </a:r>
            <a:r>
              <a:rPr lang="en-US"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sz="1200" kern="1200" dirty="0" smtClean="0">
                <a:solidFill>
                  <a:schemeClr val="tx1"/>
                </a:solidFill>
                <a:effectLst/>
                <a:latin typeface="+mn-lt"/>
                <a:ea typeface="+mn-ea"/>
                <a:cs typeface="+mn-cs"/>
              </a:rPr>
              <a:t>18</a:t>
            </a:r>
            <a:r>
              <a:rPr lang="zh-CN" altLang="en-US" sz="1200" kern="1200" dirty="0" smtClean="0">
                <a:solidFill>
                  <a:schemeClr val="tx1"/>
                </a:solidFill>
                <a:effectLst/>
                <a:latin typeface="+mn-lt"/>
                <a:ea typeface="+mn-ea"/>
                <a:cs typeface="+mn-cs"/>
              </a:rPr>
              <a:t>日，在纽约休伦湖为了拯救落水的人， 特罗曼献出了自己的生命。</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布道家葛培礼博士说：</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我知道陶申</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特罗曼感动了很多人，比我认识的任何其他人都要多。</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特罗曼的工作和著作在创建校园传道会（</a:t>
            </a:r>
            <a:r>
              <a:rPr lang="en-US" sz="1200" kern="1200" dirty="0" smtClean="0">
                <a:solidFill>
                  <a:schemeClr val="tx1"/>
                </a:solidFill>
                <a:effectLst/>
                <a:latin typeface="+mn-lt"/>
                <a:ea typeface="+mn-ea"/>
                <a:cs typeface="+mn-cs"/>
              </a:rPr>
              <a:t>the Campus Outreach ministry</a:t>
            </a:r>
            <a:r>
              <a:rPr lang="zh-CN" altLang="en-US" sz="1200" kern="1200" dirty="0" smtClean="0">
                <a:solidFill>
                  <a:schemeClr val="tx1"/>
                </a:solidFill>
                <a:effectLst/>
                <a:latin typeface="+mn-lt"/>
                <a:ea typeface="+mn-ea"/>
                <a:cs typeface="+mn-cs"/>
              </a:rPr>
              <a:t>）里起了重要作用。校园传道会强调门徒训练是建造大学校园基督徒团体的方式。</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陶申</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特罗曼和他那个时代的很多布道家一起同工，包括</a:t>
            </a:r>
            <a:r>
              <a:rPr lang="en-US" sz="1200" kern="1200" dirty="0" smtClean="0">
                <a:solidFill>
                  <a:schemeClr val="tx1"/>
                </a:solidFill>
                <a:effectLst/>
                <a:latin typeface="+mn-lt"/>
                <a:ea typeface="+mn-ea"/>
                <a:cs typeface="+mn-cs"/>
              </a:rPr>
              <a:t> Henrietta Mears, Jim Rayburn, Charles E. Fuller</a:t>
            </a:r>
            <a:r>
              <a:rPr lang="zh-CN" altLang="en-US" sz="1200" kern="1200" dirty="0" smtClean="0">
                <a:solidFill>
                  <a:schemeClr val="tx1"/>
                </a:solidFill>
                <a:effectLst/>
                <a:latin typeface="+mn-lt"/>
                <a:ea typeface="+mn-ea"/>
                <a:cs typeface="+mn-cs"/>
              </a:rPr>
              <a:t>和</a:t>
            </a:r>
            <a:r>
              <a:rPr lang="en-US" sz="1200" kern="1200" dirty="0" smtClean="0">
                <a:solidFill>
                  <a:schemeClr val="tx1"/>
                </a:solidFill>
                <a:effectLst/>
                <a:latin typeface="+mn-lt"/>
                <a:ea typeface="+mn-ea"/>
                <a:cs typeface="+mn-cs"/>
              </a:rPr>
              <a:t>Dick </a:t>
            </a:r>
            <a:r>
              <a:rPr lang="en-US" sz="1200" kern="1200" dirty="0" err="1" smtClean="0">
                <a:solidFill>
                  <a:schemeClr val="tx1"/>
                </a:solidFill>
                <a:effectLst/>
                <a:latin typeface="+mn-lt"/>
                <a:ea typeface="+mn-ea"/>
                <a:cs typeface="+mn-cs"/>
              </a:rPr>
              <a:t>Hillis</a:t>
            </a:r>
            <a:r>
              <a:rPr lang="en-US" sz="1200" kern="1200" dirty="0" smtClean="0">
                <a:solidFill>
                  <a:schemeClr val="tx1"/>
                </a:solidFill>
                <a:effectLst/>
                <a:latin typeface="+mn-lt"/>
                <a:ea typeface="+mn-ea"/>
                <a:cs typeface="+mn-cs"/>
              </a:rPr>
              <a:t>. Lorne </a:t>
            </a:r>
            <a:r>
              <a:rPr lang="en-US" sz="1200" kern="1200" dirty="0" err="1" smtClean="0">
                <a:solidFill>
                  <a:schemeClr val="tx1"/>
                </a:solidFill>
                <a:effectLst/>
                <a:latin typeface="+mn-lt"/>
                <a:ea typeface="+mn-ea"/>
                <a:cs typeface="+mn-cs"/>
              </a:rPr>
              <a:t>Sanny</a:t>
            </a:r>
            <a:r>
              <a:rPr lang="zh-CN" altLang="en-US" sz="1200" kern="1200" dirty="0" smtClean="0">
                <a:solidFill>
                  <a:schemeClr val="tx1"/>
                </a:solidFill>
                <a:effectLst/>
                <a:latin typeface="+mn-lt"/>
                <a:ea typeface="+mn-ea"/>
                <a:cs typeface="+mn-cs"/>
              </a:rPr>
              <a:t>接替他担任导航会的领袖。</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1932</a:t>
            </a:r>
            <a:r>
              <a:rPr lang="zh-CN" altLang="en-US" sz="1200" kern="1200" dirty="0" smtClean="0">
                <a:solidFill>
                  <a:schemeClr val="tx1"/>
                </a:solidFill>
                <a:effectLst/>
                <a:latin typeface="+mn-lt"/>
                <a:ea typeface="+mn-ea"/>
                <a:cs typeface="+mn-cs"/>
              </a:rPr>
              <a:t>年</a:t>
            </a:r>
            <a:r>
              <a:rPr lang="en-US" sz="1200" kern="1200" dirty="0" smtClean="0">
                <a:solidFill>
                  <a:schemeClr val="tx1"/>
                </a:solidFill>
                <a:effectLst/>
                <a:latin typeface="+mn-lt"/>
                <a:ea typeface="+mn-ea"/>
                <a:cs typeface="+mn-cs"/>
              </a:rPr>
              <a:t>7</a:t>
            </a:r>
            <a:r>
              <a:rPr lang="zh-CN" altLang="en-US" sz="1200" kern="1200" dirty="0" smtClean="0">
                <a:solidFill>
                  <a:schemeClr val="tx1"/>
                </a:solidFill>
                <a:effectLst/>
                <a:latin typeface="+mn-lt"/>
                <a:ea typeface="+mn-ea"/>
                <a:cs typeface="+mn-cs"/>
              </a:rPr>
              <a:t>月</a:t>
            </a:r>
            <a:r>
              <a:rPr lang="en-US"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日特罗曼和</a:t>
            </a:r>
            <a:r>
              <a:rPr lang="en-US" sz="1200" kern="1200" dirty="0" smtClean="0">
                <a:solidFill>
                  <a:schemeClr val="tx1"/>
                </a:solidFill>
                <a:effectLst/>
                <a:latin typeface="+mn-lt"/>
                <a:ea typeface="+mn-ea"/>
                <a:cs typeface="+mn-cs"/>
              </a:rPr>
              <a:t>Lila Mae Clayton </a:t>
            </a:r>
            <a:r>
              <a:rPr lang="zh-CN" altLang="en-US" sz="1200" kern="1200" dirty="0" smtClean="0">
                <a:solidFill>
                  <a:schemeClr val="tx1"/>
                </a:solidFill>
                <a:effectLst/>
                <a:latin typeface="+mn-lt"/>
                <a:ea typeface="+mn-ea"/>
                <a:cs typeface="+mn-cs"/>
              </a:rPr>
              <a:t>结婚。 其妻</a:t>
            </a:r>
            <a:r>
              <a:rPr lang="en-US" sz="1200" kern="1200" dirty="0" smtClean="0">
                <a:solidFill>
                  <a:schemeClr val="tx1"/>
                </a:solidFill>
                <a:effectLst/>
                <a:latin typeface="+mn-lt"/>
                <a:ea typeface="+mn-ea"/>
                <a:cs typeface="+mn-cs"/>
              </a:rPr>
              <a:t>Lila</a:t>
            </a:r>
            <a:r>
              <a:rPr lang="zh-CN" altLang="en-US" sz="1200" kern="1200" dirty="0" smtClean="0">
                <a:solidFill>
                  <a:schemeClr val="tx1"/>
                </a:solidFill>
                <a:effectLst/>
                <a:latin typeface="+mn-lt"/>
                <a:ea typeface="+mn-ea"/>
                <a:cs typeface="+mn-cs"/>
              </a:rPr>
              <a:t>死于</a:t>
            </a:r>
            <a:r>
              <a:rPr lang="en-US" sz="1200" kern="1200" dirty="0" smtClean="0">
                <a:solidFill>
                  <a:schemeClr val="tx1"/>
                </a:solidFill>
                <a:effectLst/>
                <a:latin typeface="+mn-lt"/>
                <a:ea typeface="+mn-ea"/>
                <a:cs typeface="+mn-cs"/>
              </a:rPr>
              <a:t>2005</a:t>
            </a:r>
            <a:r>
              <a:rPr lang="zh-CN" altLang="en-US" sz="1200" kern="1200" dirty="0" smtClean="0">
                <a:solidFill>
                  <a:schemeClr val="tx1"/>
                </a:solidFill>
                <a:effectLst/>
                <a:latin typeface="+mn-lt"/>
                <a:ea typeface="+mn-ea"/>
                <a:cs typeface="+mn-cs"/>
              </a:rPr>
              <a:t>年</a:t>
            </a:r>
            <a:r>
              <a:rPr lang="en-US" sz="1200" kern="1200" dirty="0" smtClean="0">
                <a:solidFill>
                  <a:schemeClr val="tx1"/>
                </a:solidFill>
                <a:effectLst/>
                <a:latin typeface="+mn-lt"/>
                <a:ea typeface="+mn-ea"/>
                <a:cs typeface="+mn-cs"/>
              </a:rPr>
              <a:t>10</a:t>
            </a:r>
            <a:r>
              <a:rPr lang="zh-CN" altLang="en-US" sz="1200" kern="1200" dirty="0" smtClean="0">
                <a:solidFill>
                  <a:schemeClr val="tx1"/>
                </a:solidFill>
                <a:effectLst/>
                <a:latin typeface="+mn-lt"/>
                <a:ea typeface="+mn-ea"/>
                <a:cs typeface="+mn-cs"/>
              </a:rPr>
              <a:t>月</a:t>
            </a:r>
            <a:r>
              <a:rPr lang="en-US" sz="1200" kern="1200" dirty="0" smtClean="0">
                <a:solidFill>
                  <a:schemeClr val="tx1"/>
                </a:solidFill>
                <a:effectLst/>
                <a:latin typeface="+mn-lt"/>
                <a:ea typeface="+mn-ea"/>
                <a:cs typeface="+mn-cs"/>
              </a:rPr>
              <a:t>27</a:t>
            </a:r>
            <a:r>
              <a:rPr lang="zh-CN" altLang="en-US" sz="1200" kern="1200" dirty="0" smtClean="0">
                <a:solidFill>
                  <a:schemeClr val="tx1"/>
                </a:solidFill>
                <a:effectLst/>
                <a:latin typeface="+mn-lt"/>
                <a:ea typeface="+mn-ea"/>
                <a:cs typeface="+mn-cs"/>
              </a:rPr>
              <a:t>日享年</a:t>
            </a:r>
            <a:r>
              <a:rPr lang="en-US" sz="1200" kern="1200" dirty="0" smtClean="0">
                <a:solidFill>
                  <a:schemeClr val="tx1"/>
                </a:solidFill>
                <a:effectLst/>
                <a:latin typeface="+mn-lt"/>
                <a:ea typeface="+mn-ea"/>
                <a:cs typeface="+mn-cs"/>
              </a:rPr>
              <a:t>90</a:t>
            </a:r>
            <a:r>
              <a:rPr lang="zh-CN" altLang="en-US" sz="1200" kern="1200" dirty="0" smtClean="0">
                <a:solidFill>
                  <a:schemeClr val="tx1"/>
                </a:solidFill>
                <a:effectLst/>
                <a:latin typeface="+mn-lt"/>
                <a:ea typeface="+mn-ea"/>
                <a:cs typeface="+mn-cs"/>
              </a:rPr>
              <a:t>岁，夫妻育有</a:t>
            </a:r>
            <a:r>
              <a:rPr lang="en-US"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名儿女。</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21</a:t>
            </a:fld>
            <a:endParaRPr lang="en-US"/>
          </a:p>
        </p:txBody>
      </p:sp>
    </p:spTree>
    <p:extLst>
      <p:ext uri="{BB962C8B-B14F-4D97-AF65-F5344CB8AC3E}">
        <p14:creationId xmlns:p14="http://schemas.microsoft.com/office/powerpoint/2010/main" val="1472830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zh-CN" altLang="en-US" dirty="0" smtClean="0"/>
              <a:t>属灵品格上的果子，</a:t>
            </a:r>
            <a:r>
              <a:rPr lang="zh-CN" altLang="en-US" dirty="0" smtClean="0">
                <a:latin typeface="KaiTi" panose="02010609060101010101" pitchFamily="49" charset="-122"/>
                <a:ea typeface="KaiTi" panose="02010609060101010101" pitchFamily="49" charset="-122"/>
              </a:rPr>
              <a:t>圣灵的果子（太</a:t>
            </a:r>
            <a:r>
              <a:rPr lang="en-US" altLang="zh-CN" dirty="0" smtClean="0">
                <a:latin typeface="KaiTi" panose="02010609060101010101" pitchFamily="49" charset="-122"/>
                <a:ea typeface="KaiTi" panose="02010609060101010101" pitchFamily="49" charset="-122"/>
              </a:rPr>
              <a:t>5:22-23</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pPr lvl="1"/>
            <a:r>
              <a:rPr lang="zh-CN" altLang="en-US" dirty="0" smtClean="0"/>
              <a:t>福音的果子，</a:t>
            </a:r>
            <a:r>
              <a:rPr lang="zh-CN" altLang="en-US" dirty="0" smtClean="0">
                <a:latin typeface="KaiTi" panose="02010609060101010101" pitchFamily="49" charset="-122"/>
                <a:ea typeface="KaiTi" panose="02010609060101010101" pitchFamily="49" charset="-122"/>
              </a:rPr>
              <a:t>在你们中间得些果子（罗</a:t>
            </a:r>
            <a:r>
              <a:rPr lang="en-US" altLang="zh-CN" dirty="0" smtClean="0">
                <a:latin typeface="KaiTi" panose="02010609060101010101" pitchFamily="49" charset="-122"/>
                <a:ea typeface="KaiTi" panose="02010609060101010101" pitchFamily="49" charset="-122"/>
              </a:rPr>
              <a:t>1:13</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pPr lvl="1"/>
            <a:r>
              <a:rPr lang="zh-CN" altLang="en-US" dirty="0" smtClean="0"/>
              <a:t>永生的果子，</a:t>
            </a:r>
            <a:r>
              <a:rPr lang="zh-CN" altLang="en-US" dirty="0" smtClean="0">
                <a:latin typeface="KaiTi" panose="02010609060101010101" pitchFamily="49" charset="-122"/>
                <a:ea typeface="KaiTi" panose="02010609060101010101" pitchFamily="49" charset="-122"/>
              </a:rPr>
              <a:t>有成圣的果子（罗</a:t>
            </a:r>
            <a:r>
              <a:rPr lang="en-US" altLang="zh-CN" dirty="0" smtClean="0">
                <a:latin typeface="KaiTi" panose="02010609060101010101" pitchFamily="49" charset="-122"/>
                <a:ea typeface="KaiTi" panose="02010609060101010101" pitchFamily="49" charset="-122"/>
              </a:rPr>
              <a:t>6:22</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pPr lvl="1"/>
            <a:r>
              <a:rPr lang="zh-CN" altLang="en-US" dirty="0" smtClean="0"/>
              <a:t>蒙主喜悦的果子，</a:t>
            </a:r>
            <a:r>
              <a:rPr lang="zh-CN" altLang="en-US" dirty="0" smtClean="0">
                <a:latin typeface="KaiTi" panose="02010609060101010101" pitchFamily="49" charset="-122"/>
                <a:ea typeface="KaiTi" panose="02010609060101010101" pitchFamily="49" charset="-122"/>
              </a:rPr>
              <a:t>在一切善事上结果子（歌</a:t>
            </a:r>
            <a:r>
              <a:rPr lang="en-US" altLang="zh-CN" dirty="0" smtClean="0">
                <a:latin typeface="KaiTi" panose="02010609060101010101" pitchFamily="49" charset="-122"/>
                <a:ea typeface="KaiTi" panose="02010609060101010101" pitchFamily="49" charset="-122"/>
              </a:rPr>
              <a:t>1:10)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Gal </a:t>
            </a:r>
            <a:r>
              <a:rPr lang="en-US" sz="1200" kern="1200" dirty="0" smtClean="0">
                <a:solidFill>
                  <a:schemeClr val="tx1"/>
                </a:solidFill>
                <a:latin typeface="+mn-lt"/>
                <a:ea typeface="+mn-ea"/>
                <a:cs typeface="+mn-cs"/>
              </a:rPr>
              <a:t>5:22  </a:t>
            </a:r>
            <a:r>
              <a:rPr lang="zh-CN" altLang="en-US" sz="1200" kern="1200" dirty="0" smtClean="0">
                <a:solidFill>
                  <a:schemeClr val="tx1"/>
                </a:solidFill>
                <a:latin typeface="+mn-lt"/>
                <a:ea typeface="+mn-ea"/>
                <a:cs typeface="+mn-cs"/>
              </a:rPr>
              <a:t>圣灵所结的果子，就是仁爱、喜乐、和平、忍耐、恩慈、良善、信实、</a:t>
            </a:r>
            <a:r>
              <a:rPr lang="en-US" altLang="zh-CN"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Gal 5:23  </a:t>
            </a:r>
            <a:r>
              <a:rPr lang="zh-CN" altLang="en-US" sz="1200" kern="1200" dirty="0" smtClean="0">
                <a:solidFill>
                  <a:schemeClr val="tx1"/>
                </a:solidFill>
                <a:latin typeface="+mn-lt"/>
                <a:ea typeface="+mn-ea"/>
                <a:cs typeface="+mn-cs"/>
              </a:rPr>
              <a:t>温柔、节制。这样的事没有律法禁止。</a:t>
            </a:r>
            <a:r>
              <a:rPr lang="en-US" altLang="zh-CN"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Rom 1:13  </a:t>
            </a:r>
            <a:r>
              <a:rPr lang="zh-CN" altLang="en-US" sz="1200" kern="1200" dirty="0" smtClean="0">
                <a:solidFill>
                  <a:schemeClr val="tx1"/>
                </a:solidFill>
                <a:latin typeface="+mn-lt"/>
                <a:ea typeface="+mn-ea"/>
                <a:cs typeface="+mn-cs"/>
              </a:rPr>
              <a:t>弟兄们，我不愿意你们不知道，我屡次定意往你们那里去，要在你们中间得些果子，如同在其余的外邦人中一样；只是到如今仍有阻隔。</a:t>
            </a:r>
            <a:r>
              <a:rPr lang="en-US" altLang="zh-CN"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Rom 6:22</a:t>
            </a:r>
            <a:r>
              <a:rPr lang="zh-CN" altLang="en-US" sz="1200" kern="1200" dirty="0" smtClean="0">
                <a:solidFill>
                  <a:schemeClr val="tx1"/>
                </a:solidFill>
                <a:latin typeface="+mn-lt"/>
                <a:ea typeface="+mn-ea"/>
                <a:cs typeface="+mn-cs"/>
              </a:rPr>
              <a:t> 但现今，你们既从罪里得了释放，作了神的奴仆，就有成圣的果子，那结局就是永生。</a:t>
            </a:r>
            <a:r>
              <a:rPr lang="en-US" altLang="zh-CN"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Col 1:10  </a:t>
            </a:r>
            <a:r>
              <a:rPr lang="zh-CN" altLang="en-US" sz="1200" kern="1200" dirty="0" smtClean="0">
                <a:solidFill>
                  <a:schemeClr val="tx1"/>
                </a:solidFill>
                <a:latin typeface="+mn-lt"/>
                <a:ea typeface="+mn-ea"/>
                <a:cs typeface="+mn-cs"/>
              </a:rPr>
              <a:t>好叫你们行事为人对得起主，凡事蒙他喜悦，在一切善事上结果子，渐渐的多知道神；</a:t>
            </a:r>
            <a:r>
              <a:rPr lang="en-US" altLang="zh-CN"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22</a:t>
            </a:fld>
            <a:endParaRPr lang="en-US"/>
          </a:p>
        </p:txBody>
      </p:sp>
    </p:spTree>
    <p:extLst>
      <p:ext uri="{BB962C8B-B14F-4D97-AF65-F5344CB8AC3E}">
        <p14:creationId xmlns:p14="http://schemas.microsoft.com/office/powerpoint/2010/main" val="404181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5</a:t>
            </a:fld>
            <a:endParaRPr lang="en-US"/>
          </a:p>
        </p:txBody>
      </p:sp>
    </p:spTree>
    <p:extLst>
      <p:ext uri="{BB962C8B-B14F-4D97-AF65-F5344CB8AC3E}">
        <p14:creationId xmlns:p14="http://schemas.microsoft.com/office/powerpoint/2010/main" val="149394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latin typeface="+mn-lt"/>
                <a:ea typeface="+mn-ea"/>
                <a:cs typeface="+mn-cs"/>
              </a:rPr>
              <a:t>喜玲，</a:t>
            </a:r>
            <a:r>
              <a:rPr lang="en-US" altLang="zh-CN" sz="1200" kern="1200" dirty="0" err="1" smtClean="0">
                <a:solidFill>
                  <a:schemeClr val="tx1"/>
                </a:solidFill>
                <a:latin typeface="+mn-lt"/>
                <a:ea typeface="+mn-ea"/>
                <a:cs typeface="+mn-cs"/>
              </a:rPr>
              <a:t>rita</a:t>
            </a:r>
            <a:r>
              <a:rPr lang="zh-CN" altLang="en-US"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isac</a:t>
            </a:r>
            <a:r>
              <a:rPr lang="zh-CN" altLang="en-US" sz="1200" kern="1200" dirty="0" smtClean="0">
                <a:solidFill>
                  <a:schemeClr val="tx1"/>
                </a:solidFill>
                <a:latin typeface="+mn-lt"/>
                <a:ea typeface="+mn-ea"/>
                <a:cs typeface="+mn-cs"/>
              </a:rPr>
              <a:t>，黄教授，祷告会</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李斌、晓易、运华，</a:t>
            </a:r>
            <a:r>
              <a:rPr lang="en-US" altLang="zh-CN" sz="1200" kern="1200" dirty="0" smtClean="0">
                <a:solidFill>
                  <a:schemeClr val="tx1"/>
                </a:solidFill>
                <a:latin typeface="+mn-lt"/>
                <a:ea typeface="+mn-ea"/>
                <a:cs typeface="+mn-cs"/>
              </a:rPr>
              <a:t>Playground</a:t>
            </a:r>
          </a:p>
          <a:p>
            <a:r>
              <a:rPr lang="zh-CN" altLang="en-US" sz="1200" kern="1200" dirty="0" smtClean="0">
                <a:solidFill>
                  <a:schemeClr val="tx1"/>
                </a:solidFill>
                <a:latin typeface="+mn-lt"/>
                <a:ea typeface="+mn-ea"/>
                <a:cs typeface="+mn-cs"/>
              </a:rPr>
              <a:t>茶水</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很多很多</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Mat 25:34-40</a:t>
            </a:r>
          </a:p>
          <a:p>
            <a:r>
              <a:rPr lang="en-US" sz="1200" kern="1200" dirty="0" smtClean="0">
                <a:solidFill>
                  <a:schemeClr val="tx1"/>
                </a:solidFill>
                <a:latin typeface="+mn-lt"/>
                <a:ea typeface="+mn-ea"/>
                <a:cs typeface="+mn-cs"/>
              </a:rPr>
              <a:t>34  </a:t>
            </a:r>
            <a:r>
              <a:rPr lang="zh-CN" altLang="en-US" sz="1200" kern="1200" dirty="0" smtClean="0">
                <a:solidFill>
                  <a:schemeClr val="tx1"/>
                </a:solidFill>
                <a:latin typeface="+mn-lt"/>
                <a:ea typeface="+mn-ea"/>
                <a:cs typeface="+mn-cs"/>
              </a:rPr>
              <a:t>於是王要向那右边的说：</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你们这蒙我父赐福的，可来承受那创世以来为你们所预备的国；</a:t>
            </a:r>
            <a:endParaRPr lang="en-US" altLang="zh-CN"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35  </a:t>
            </a:r>
            <a:r>
              <a:rPr lang="zh-CN" altLang="en-US" sz="1200" kern="1200" dirty="0" smtClean="0">
                <a:solidFill>
                  <a:schemeClr val="tx1"/>
                </a:solidFill>
                <a:latin typeface="+mn-lt"/>
                <a:ea typeface="+mn-ea"/>
                <a:cs typeface="+mn-cs"/>
              </a:rPr>
              <a:t>因为我饿了，你们给我吃，渴了，你们给我喝；我作客旅，你们留我住；</a:t>
            </a:r>
            <a:endParaRPr lang="en-US" altLang="zh-CN"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36  </a:t>
            </a:r>
            <a:r>
              <a:rPr lang="zh-CN" altLang="en-US" sz="1200" kern="1200" dirty="0" smtClean="0">
                <a:solidFill>
                  <a:schemeClr val="tx1"/>
                </a:solidFill>
                <a:latin typeface="+mn-lt"/>
                <a:ea typeface="+mn-ea"/>
                <a:cs typeface="+mn-cs"/>
              </a:rPr>
              <a:t>我赤身露体，你们给我穿；我病了、你们看顾我；我在监里，你们来看我。</a:t>
            </a:r>
            <a:r>
              <a:rPr lang="en-US" altLang="zh-CN"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37  </a:t>
            </a:r>
            <a:r>
              <a:rPr lang="zh-CN" altLang="en-US" sz="1200" kern="1200" dirty="0" smtClean="0">
                <a:solidFill>
                  <a:schemeClr val="tx1"/>
                </a:solidFill>
                <a:latin typeface="+mn-lt"/>
                <a:ea typeface="+mn-ea"/>
                <a:cs typeface="+mn-cs"/>
              </a:rPr>
              <a:t>义人就回答说：</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主啊，我们什麽时候见你饿了，给你吃，渴了，给你喝？</a:t>
            </a:r>
            <a:endParaRPr lang="en-US" altLang="zh-CN"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38  </a:t>
            </a:r>
            <a:r>
              <a:rPr lang="zh-CN" altLang="en-US" sz="1200" kern="1200" dirty="0" smtClean="0">
                <a:solidFill>
                  <a:schemeClr val="tx1"/>
                </a:solidFill>
                <a:latin typeface="+mn-lt"/>
                <a:ea typeface="+mn-ea"/>
                <a:cs typeface="+mn-cs"/>
              </a:rPr>
              <a:t>什麽时候见你作客旅，留你住，或是赤身露体，给你穿？</a:t>
            </a:r>
            <a:endParaRPr lang="en-US" altLang="zh-CN"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39  </a:t>
            </a:r>
            <a:r>
              <a:rPr lang="zh-CN" altLang="en-US" sz="1200" kern="1200" dirty="0" smtClean="0">
                <a:solidFill>
                  <a:schemeClr val="tx1"/>
                </a:solidFill>
                <a:latin typeface="+mn-lt"/>
                <a:ea typeface="+mn-ea"/>
                <a:cs typeface="+mn-cs"/>
              </a:rPr>
              <a:t>又什麽时候见你病了，或是在监里，来看你呢？</a:t>
            </a:r>
            <a:r>
              <a:rPr lang="en-US" altLang="zh-CN" sz="1200" kern="1200" dirty="0" smtClean="0">
                <a:solidFill>
                  <a:schemeClr val="tx1"/>
                </a:solidFill>
                <a:latin typeface="+mn-lt"/>
                <a:ea typeface="+mn-ea"/>
                <a:cs typeface="+mn-cs"/>
              </a:rPr>
              <a:t>』</a:t>
            </a:r>
          </a:p>
          <a:p>
            <a:pPr marL="228600" indent="-228600">
              <a:buAutoNum type="arabicPlain" startAt="40"/>
            </a:pPr>
            <a:r>
              <a:rPr lang="zh-CN" altLang="en-US" sz="1200" kern="1200" dirty="0" smtClean="0">
                <a:solidFill>
                  <a:schemeClr val="tx1"/>
                </a:solidFill>
                <a:latin typeface="+mn-lt"/>
                <a:ea typeface="+mn-ea"/>
                <a:cs typeface="+mn-cs"/>
              </a:rPr>
              <a:t>王要回答说：</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我实在告诉你们，这些事你们既做在我这弟兄中一个最小的身上，就是做在我身上了。</a:t>
            </a:r>
            <a:r>
              <a:rPr lang="en-US" altLang="zh-CN" sz="1200" kern="1200" dirty="0" smtClean="0">
                <a:solidFill>
                  <a:schemeClr val="tx1"/>
                </a:solidFill>
                <a:latin typeface="+mn-lt"/>
                <a:ea typeface="+mn-ea"/>
                <a:cs typeface="+mn-cs"/>
              </a:rPr>
              <a:t>』</a:t>
            </a:r>
          </a:p>
          <a:p>
            <a:pPr marL="228600" indent="-228600">
              <a:buAutoNum type="arabicPlain" startAt="40"/>
            </a:pPr>
            <a:endParaRPr lang="en-US" altLang="zh-CN" sz="1200" kern="1200" dirty="0" smtClean="0">
              <a:solidFill>
                <a:schemeClr val="tx1"/>
              </a:solidFill>
              <a:latin typeface="+mn-lt"/>
              <a:ea typeface="+mn-ea"/>
              <a:cs typeface="+mn-cs"/>
            </a:endParaRPr>
          </a:p>
          <a:p>
            <a:pPr marL="228600" indent="-228600">
              <a:buAutoNum type="arabicPlain" startAt="40"/>
            </a:pPr>
            <a:endParaRPr lang="en-US" altLang="zh-CN"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FE6848-44E5-4786-AA80-60BBD53B411B}" type="slidenum">
              <a:rPr lang="en-US" smtClean="0"/>
              <a:t>23</a:t>
            </a:fld>
            <a:endParaRPr lang="en-US"/>
          </a:p>
        </p:txBody>
      </p:sp>
    </p:spTree>
    <p:extLst>
      <p:ext uri="{BB962C8B-B14F-4D97-AF65-F5344CB8AC3E}">
        <p14:creationId xmlns:p14="http://schemas.microsoft.com/office/powerpoint/2010/main" val="176652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有一个美国海军士兵服务在一艘军舰上。日本偷袭珍珠港的时候，他的军舰正好停在珍珠港</a:t>
            </a:r>
            <a:r>
              <a:rPr lang="en-US" sz="1200" kern="1200" dirty="0" smtClean="0">
                <a:solidFill>
                  <a:schemeClr val="tx1"/>
                </a:solidFill>
                <a:effectLst/>
                <a:latin typeface="+mn-lt"/>
                <a:ea typeface="+mn-ea"/>
                <a:cs typeface="+mn-cs"/>
              </a:rPr>
              <a:t>。</a:t>
            </a:r>
            <a:endParaRPr lang="en-US" sz="20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他从小就生长在基督化家庭里。可是却从来没有好好的成为基督徒。日本偷袭珍珠港的前一天，有人邀请他参加查经。聚会里带领查经的弟兄请每一位参加查经的朋友背诵自己最喜欢的圣经章节。这位士兵想来想去，只记得约翰福音三章十六节。所以当别人在选择圣经章节的时候，他就决定用约翰福音三章十六节。没想到还没有轮到他，别人已经把约翰福音三章十六节说出来了。他只好临时随便找一节圣经，任意凑了几句话。聚会结束后，他心中有很强的自责，他觉得自己好像一个空壳子。什么事都要假装。正在心里难过的时候，他们回到军舰上。日本飞机来偷袭，所有的水兵都跑到高射炮边。然而放在炮台上的弹药，都是练习用的空爆弹。然而为了让日本飞机觉得他们在打仗，他们仍然忠实的把每一发空爆弹都打出去。日本飞机也来轰炸，射击。日本飞机却是打真枪实弹。他们把停在珍珠港里的美国军舰，大部份都炸沉了</a:t>
            </a:r>
            <a:r>
              <a:rPr lang="en-US" sz="1200" kern="1200" dirty="0" smtClean="0">
                <a:solidFill>
                  <a:schemeClr val="tx1"/>
                </a:solidFill>
                <a:effectLst/>
                <a:latin typeface="+mn-lt"/>
                <a:ea typeface="+mn-ea"/>
                <a:cs typeface="+mn-cs"/>
              </a:rPr>
              <a:t>。</a:t>
            </a:r>
            <a:endParaRPr lang="en-US" sz="20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这位水兵看着美国的军舰一艘一艘被炸沉，他心中非常难过。因为他过去受了那么多战斗训练，却只有空爆弹在手中。完全不能发挥攻击敌人的目的。仇敌魔鬼打的是真枪实弹，基督徒却只打空爆弹</a:t>
            </a:r>
            <a:r>
              <a:rPr lang="en-US" sz="1200" kern="1200" dirty="0" smtClean="0">
                <a:solidFill>
                  <a:schemeClr val="tx1"/>
                </a:solidFill>
                <a:effectLst/>
                <a:latin typeface="+mn-lt"/>
                <a:ea typeface="+mn-ea"/>
                <a:cs typeface="+mn-cs"/>
              </a:rPr>
              <a:t>。</a:t>
            </a:r>
            <a:endParaRPr lang="en-US" sz="20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所以他一面打一面说：「我就是这个样子，一辈子打空爆弹。作基督徒也没有好好作，作水兵也没有好好作。如果这次我逃得生命，我一定要认真跟从耶稣。」这位水兵名叫</a:t>
            </a:r>
            <a:r>
              <a:rPr lang="en-US" sz="1200" kern="1200" dirty="0" smtClean="0">
                <a:solidFill>
                  <a:schemeClr val="tx1"/>
                </a:solidFill>
                <a:effectLst/>
                <a:latin typeface="+mn-lt"/>
                <a:ea typeface="+mn-ea"/>
                <a:cs typeface="+mn-cs"/>
              </a:rPr>
              <a:t>Roy Robertson</a:t>
            </a:r>
            <a:r>
              <a:rPr lang="zh-CN" altLang="en-US" sz="1200" kern="1200" dirty="0" smtClean="0">
                <a:solidFill>
                  <a:schemeClr val="tx1"/>
                </a:solidFill>
                <a:effectLst/>
                <a:latin typeface="+mn-lt"/>
                <a:ea typeface="+mn-ea"/>
                <a:cs typeface="+mn-cs"/>
              </a:rPr>
              <a:t>。他后来跟从了</a:t>
            </a:r>
            <a:r>
              <a:rPr lang="en-US" sz="1200" kern="1200" dirty="0" smtClean="0">
                <a:solidFill>
                  <a:schemeClr val="tx1"/>
                </a:solidFill>
                <a:effectLst/>
                <a:latin typeface="+mn-lt"/>
                <a:ea typeface="+mn-ea"/>
                <a:cs typeface="+mn-cs"/>
              </a:rPr>
              <a:t>Dawson Trotman</a:t>
            </a:r>
            <a:r>
              <a:rPr lang="zh-CN" altLang="en-US" sz="1200" kern="1200" dirty="0" smtClean="0">
                <a:solidFill>
                  <a:schemeClr val="tx1"/>
                </a:solidFill>
                <a:effectLst/>
                <a:latin typeface="+mn-lt"/>
                <a:ea typeface="+mn-ea"/>
                <a:cs typeface="+mn-cs"/>
              </a:rPr>
              <a:t>，两个人一同创设了导航会（</a:t>
            </a:r>
            <a:r>
              <a:rPr lang="en-US" sz="1200" kern="1200" dirty="0" smtClean="0">
                <a:solidFill>
                  <a:schemeClr val="tx1"/>
                </a:solidFill>
                <a:effectLst/>
                <a:latin typeface="+mn-lt"/>
                <a:ea typeface="+mn-ea"/>
                <a:cs typeface="+mn-cs"/>
              </a:rPr>
              <a:t>Navigators)</a:t>
            </a:r>
            <a:r>
              <a:rPr lang="zh-CN" altLang="en-US" sz="1200" kern="1200" dirty="0" smtClean="0">
                <a:solidFill>
                  <a:schemeClr val="tx1"/>
                </a:solidFill>
                <a:effectLst/>
                <a:latin typeface="+mn-lt"/>
                <a:ea typeface="+mn-ea"/>
                <a:cs typeface="+mn-cs"/>
              </a:rPr>
              <a:t>带领许多基督徒在信仰上站稳脚步。他们的门徒训练课程中，有一项特色，就是要每一位基督徒背诵一百节圣经章节</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altLang="zh-CN" sz="2000" kern="1200" dirty="0" smtClean="0">
                <a:solidFill>
                  <a:schemeClr val="tx1"/>
                </a:solidFill>
                <a:effectLst/>
                <a:latin typeface="+mn-lt"/>
                <a:ea typeface="+mn-ea"/>
                <a:cs typeface="+mn-cs"/>
              </a:rPr>
              <a:t>Roy Robertson </a:t>
            </a:r>
            <a:r>
              <a:rPr lang="zh-CN" altLang="en-US" sz="2000" kern="1200" dirty="0" smtClean="0">
                <a:solidFill>
                  <a:schemeClr val="tx1"/>
                </a:solidFill>
                <a:effectLst/>
                <a:latin typeface="+mn-lt"/>
                <a:ea typeface="+mn-ea"/>
                <a:cs typeface="+mn-cs"/>
              </a:rPr>
              <a:t>是 </a:t>
            </a:r>
            <a:r>
              <a:rPr lang="en-US" altLang="zh-CN" sz="2000" kern="1200" dirty="0" smtClean="0">
                <a:solidFill>
                  <a:schemeClr val="tx1"/>
                </a:solidFill>
                <a:effectLst/>
                <a:latin typeface="+mn-lt"/>
                <a:ea typeface="+mn-ea"/>
                <a:cs typeface="+mn-cs"/>
              </a:rPr>
              <a:t>TEL </a:t>
            </a:r>
            <a:r>
              <a:rPr lang="zh-CN" altLang="en-US" sz="2000" kern="1200" dirty="0" smtClean="0">
                <a:solidFill>
                  <a:schemeClr val="tx1"/>
                </a:solidFill>
                <a:effectLst/>
                <a:latin typeface="+mn-lt"/>
                <a:ea typeface="+mn-ea"/>
                <a:cs typeface="+mn-cs"/>
              </a:rPr>
              <a:t>的奠基人和领导人，</a:t>
            </a:r>
            <a:r>
              <a:rPr lang="zh-CN" altLang="en-US" sz="2000" kern="1200" dirty="0" smtClean="0">
                <a:solidFill>
                  <a:srgbClr val="FF0000"/>
                </a:solidFill>
                <a:effectLst/>
                <a:latin typeface="+mn-lt"/>
                <a:ea typeface="+mn-ea"/>
                <a:cs typeface="+mn-cs"/>
              </a:rPr>
              <a:t>他曾在</a:t>
            </a:r>
            <a:r>
              <a:rPr lang="en-US" altLang="zh-CN" sz="2000" kern="1200" dirty="0" smtClean="0">
                <a:solidFill>
                  <a:srgbClr val="FF0000"/>
                </a:solidFill>
                <a:effectLst/>
                <a:latin typeface="+mn-lt"/>
                <a:ea typeface="+mn-ea"/>
                <a:cs typeface="+mn-cs"/>
              </a:rPr>
              <a:t>1948</a:t>
            </a:r>
            <a:r>
              <a:rPr lang="zh-CN" altLang="en-US" sz="2000" kern="1200" dirty="0" smtClean="0">
                <a:solidFill>
                  <a:srgbClr val="FF0000"/>
                </a:solidFill>
                <a:effectLst/>
                <a:latin typeface="+mn-lt"/>
                <a:ea typeface="+mn-ea"/>
                <a:cs typeface="+mn-cs"/>
              </a:rPr>
              <a:t>年作为导航会的第一名传教士来到中国</a:t>
            </a:r>
            <a:r>
              <a:rPr lang="zh-CN" altLang="en-US" sz="2000" kern="1200" dirty="0" smtClean="0">
                <a:solidFill>
                  <a:schemeClr val="tx1"/>
                </a:solidFill>
                <a:effectLst/>
                <a:latin typeface="+mn-lt"/>
                <a:ea typeface="+mn-ea"/>
                <a:cs typeface="+mn-cs"/>
              </a:rPr>
              <a:t>。他培训门徒，负责圣经背诵跟进课程，工作达到</a:t>
            </a:r>
            <a:r>
              <a:rPr lang="en-US" altLang="zh-CN" sz="2000" kern="1200" dirty="0" smtClean="0">
                <a:solidFill>
                  <a:schemeClr val="tx1"/>
                </a:solidFill>
                <a:effectLst/>
                <a:latin typeface="+mn-lt"/>
                <a:ea typeface="+mn-ea"/>
                <a:cs typeface="+mn-cs"/>
              </a:rPr>
              <a:t>46</a:t>
            </a:r>
            <a:r>
              <a:rPr lang="zh-CN" altLang="en-US" sz="2000" kern="1200" dirty="0" smtClean="0">
                <a:solidFill>
                  <a:schemeClr val="tx1"/>
                </a:solidFill>
                <a:effectLst/>
                <a:latin typeface="+mn-lt"/>
                <a:ea typeface="+mn-ea"/>
                <a:cs typeface="+mn-cs"/>
              </a:rPr>
              <a:t>个城市，并组织了两场合作性公开布道大会。</a:t>
            </a:r>
          </a:p>
          <a:p>
            <a:endParaRPr lang="zh-CN" altLang="en-US" sz="2000" kern="1200" dirty="0" smtClean="0">
              <a:solidFill>
                <a:schemeClr val="tx1"/>
              </a:solidFill>
              <a:effectLst/>
              <a:latin typeface="+mn-lt"/>
              <a:ea typeface="+mn-ea"/>
              <a:cs typeface="+mn-cs"/>
            </a:endParaRPr>
          </a:p>
          <a:p>
            <a:r>
              <a:rPr lang="zh-CN" altLang="en-US" sz="2000" kern="1200" dirty="0" smtClean="0">
                <a:solidFill>
                  <a:schemeClr val="tx1"/>
                </a:solidFill>
                <a:effectLst/>
                <a:latin typeface="+mn-lt"/>
                <a:ea typeface="+mn-ea"/>
                <a:cs typeface="+mn-cs"/>
              </a:rPr>
              <a:t>他担任 </a:t>
            </a:r>
            <a:r>
              <a:rPr lang="en-US" altLang="zh-CN" sz="2000" kern="1200" dirty="0" smtClean="0">
                <a:solidFill>
                  <a:schemeClr val="tx1"/>
                </a:solidFill>
                <a:effectLst/>
                <a:latin typeface="+mn-lt"/>
                <a:ea typeface="+mn-ea"/>
                <a:cs typeface="+mn-cs"/>
              </a:rPr>
              <a:t>The Navigators </a:t>
            </a:r>
            <a:r>
              <a:rPr lang="zh-CN" altLang="en-US" sz="2000" kern="1200" dirty="0" smtClean="0">
                <a:solidFill>
                  <a:schemeClr val="tx1"/>
                </a:solidFill>
                <a:effectLst/>
                <a:latin typeface="+mn-lt"/>
                <a:ea typeface="+mn-ea"/>
                <a:cs typeface="+mn-cs"/>
              </a:rPr>
              <a:t>的亚洲领导</a:t>
            </a:r>
            <a:r>
              <a:rPr lang="en-US" altLang="zh-CN" sz="2000" kern="1200" dirty="0" smtClean="0">
                <a:solidFill>
                  <a:schemeClr val="tx1"/>
                </a:solidFill>
                <a:effectLst/>
                <a:latin typeface="+mn-lt"/>
                <a:ea typeface="+mn-ea"/>
                <a:cs typeface="+mn-cs"/>
              </a:rPr>
              <a:t>15</a:t>
            </a:r>
            <a:r>
              <a:rPr lang="zh-CN" altLang="en-US" sz="2000" kern="1200" dirty="0" smtClean="0">
                <a:solidFill>
                  <a:schemeClr val="tx1"/>
                </a:solidFill>
                <a:effectLst/>
                <a:latin typeface="+mn-lt"/>
                <a:ea typeface="+mn-ea"/>
                <a:cs typeface="+mn-cs"/>
              </a:rPr>
              <a:t>年，在上世纪</a:t>
            </a:r>
            <a:r>
              <a:rPr lang="en-US" altLang="zh-CN" sz="2000" kern="1200" dirty="0" smtClean="0">
                <a:solidFill>
                  <a:schemeClr val="tx1"/>
                </a:solidFill>
                <a:effectLst/>
                <a:latin typeface="+mn-lt"/>
                <a:ea typeface="+mn-ea"/>
                <a:cs typeface="+mn-cs"/>
              </a:rPr>
              <a:t>50</a:t>
            </a:r>
            <a:r>
              <a:rPr lang="zh-CN" altLang="en-US" sz="2000" kern="1200" dirty="0" smtClean="0">
                <a:solidFill>
                  <a:schemeClr val="tx1"/>
                </a:solidFill>
                <a:effectLst/>
                <a:latin typeface="+mn-lt"/>
                <a:ea typeface="+mn-ea"/>
                <a:cs typeface="+mn-cs"/>
              </a:rPr>
              <a:t>年代， 通过 </a:t>
            </a:r>
            <a:r>
              <a:rPr lang="en-US" altLang="zh-CN" sz="2000" kern="1200" dirty="0" smtClean="0">
                <a:solidFill>
                  <a:schemeClr val="tx1"/>
                </a:solidFill>
                <a:effectLst/>
                <a:latin typeface="+mn-lt"/>
                <a:ea typeface="+mn-ea"/>
                <a:cs typeface="+mn-cs"/>
              </a:rPr>
              <a:t>Orient Crusades </a:t>
            </a:r>
            <a:r>
              <a:rPr lang="zh-CN" altLang="en-US" sz="2000" kern="1200" dirty="0" smtClean="0">
                <a:solidFill>
                  <a:schemeClr val="tx1"/>
                </a:solidFill>
                <a:effectLst/>
                <a:latin typeface="+mn-lt"/>
                <a:ea typeface="+mn-ea"/>
                <a:cs typeface="+mn-cs"/>
              </a:rPr>
              <a:t>在台湾和通过 </a:t>
            </a:r>
            <a:r>
              <a:rPr lang="en-US" altLang="zh-CN" sz="2000" kern="1200" dirty="0" smtClean="0">
                <a:solidFill>
                  <a:schemeClr val="tx1"/>
                </a:solidFill>
                <a:effectLst/>
                <a:latin typeface="+mn-lt"/>
                <a:ea typeface="+mn-ea"/>
                <a:cs typeface="+mn-cs"/>
              </a:rPr>
              <a:t>Youth for Christ </a:t>
            </a:r>
            <a:r>
              <a:rPr lang="zh-CN" altLang="en-US" sz="2000" kern="1200" dirty="0" smtClean="0">
                <a:solidFill>
                  <a:schemeClr val="tx1"/>
                </a:solidFill>
                <a:effectLst/>
                <a:latin typeface="+mn-lt"/>
                <a:ea typeface="+mn-ea"/>
                <a:cs typeface="+mn-cs"/>
              </a:rPr>
              <a:t>在日本为</a:t>
            </a:r>
            <a:r>
              <a:rPr lang="en-US" altLang="zh-CN" sz="2000" kern="1200" dirty="0" smtClean="0">
                <a:solidFill>
                  <a:schemeClr val="tx1"/>
                </a:solidFill>
                <a:effectLst/>
                <a:latin typeface="+mn-lt"/>
                <a:ea typeface="+mn-ea"/>
                <a:cs typeface="+mn-cs"/>
              </a:rPr>
              <a:t>18</a:t>
            </a:r>
            <a:r>
              <a:rPr lang="zh-CN" altLang="en-US" sz="2000" kern="1200" dirty="0" smtClean="0">
                <a:solidFill>
                  <a:schemeClr val="tx1"/>
                </a:solidFill>
                <a:effectLst/>
                <a:latin typeface="+mn-lt"/>
                <a:ea typeface="+mn-ea"/>
                <a:cs typeface="+mn-cs"/>
              </a:rPr>
              <a:t>万人举行了大规模的跟进工作。</a:t>
            </a:r>
            <a:r>
              <a:rPr lang="en-US" altLang="zh-CN" sz="2000" kern="1200" dirty="0" smtClean="0">
                <a:solidFill>
                  <a:schemeClr val="tx1"/>
                </a:solidFill>
                <a:effectLst/>
                <a:latin typeface="+mn-lt"/>
                <a:ea typeface="+mn-ea"/>
                <a:cs typeface="+mn-cs"/>
              </a:rPr>
              <a:t>1962</a:t>
            </a:r>
            <a:r>
              <a:rPr lang="zh-CN" altLang="en-US" sz="2000" kern="1200" dirty="0" smtClean="0">
                <a:solidFill>
                  <a:schemeClr val="tx1"/>
                </a:solidFill>
                <a:effectLst/>
                <a:latin typeface="+mn-lt"/>
                <a:ea typeface="+mn-ea"/>
                <a:cs typeface="+mn-cs"/>
              </a:rPr>
              <a:t>年在新加坡开端了导航会的工作，并在那里住了九年。 在</a:t>
            </a:r>
            <a:r>
              <a:rPr lang="en-US" altLang="zh-CN" sz="2000" kern="1200" dirty="0" smtClean="0">
                <a:solidFill>
                  <a:schemeClr val="tx1"/>
                </a:solidFill>
                <a:effectLst/>
                <a:latin typeface="+mn-lt"/>
                <a:ea typeface="+mn-ea"/>
                <a:cs typeface="+mn-cs"/>
              </a:rPr>
              <a:t>60</a:t>
            </a:r>
            <a:r>
              <a:rPr lang="zh-CN" altLang="en-US" sz="2000" kern="1200" dirty="0" smtClean="0">
                <a:solidFill>
                  <a:schemeClr val="tx1"/>
                </a:solidFill>
                <a:effectLst/>
                <a:latin typeface="+mn-lt"/>
                <a:ea typeface="+mn-ea"/>
                <a:cs typeface="+mn-cs"/>
              </a:rPr>
              <a:t>年代，他也为一些亚洲的杰出布道家在马来西亚、越南、印尼、新加坡和斯里兰卡组织了布道团。</a:t>
            </a:r>
          </a:p>
          <a:p>
            <a:endParaRPr lang="zh-CN" altLang="en-US" sz="2000" kern="1200" dirty="0" smtClean="0">
              <a:solidFill>
                <a:schemeClr val="tx1"/>
              </a:solidFill>
              <a:effectLst/>
              <a:latin typeface="+mn-lt"/>
              <a:ea typeface="+mn-ea"/>
              <a:cs typeface="+mn-cs"/>
            </a:endParaRPr>
          </a:p>
          <a:p>
            <a:r>
              <a:rPr lang="zh-CN" altLang="en-US" sz="2000" kern="1200" dirty="0" smtClean="0">
                <a:solidFill>
                  <a:schemeClr val="tx1"/>
                </a:solidFill>
                <a:effectLst/>
                <a:latin typeface="+mn-lt"/>
                <a:ea typeface="+mn-ea"/>
                <a:cs typeface="+mn-cs"/>
              </a:rPr>
              <a:t>后来他在新加坡、日本和印尼通过 </a:t>
            </a:r>
            <a:r>
              <a:rPr lang="en-US" altLang="zh-CN" sz="2000" kern="1200" dirty="0" smtClean="0">
                <a:solidFill>
                  <a:schemeClr val="tx1"/>
                </a:solidFill>
                <a:effectLst/>
                <a:latin typeface="+mn-lt"/>
                <a:ea typeface="+mn-ea"/>
                <a:cs typeface="+mn-cs"/>
              </a:rPr>
              <a:t>TEL </a:t>
            </a:r>
            <a:r>
              <a:rPr lang="zh-CN" altLang="en-US" sz="2000" kern="1200" dirty="0" smtClean="0">
                <a:solidFill>
                  <a:schemeClr val="tx1"/>
                </a:solidFill>
                <a:effectLst/>
                <a:latin typeface="+mn-lt"/>
                <a:ea typeface="+mn-ea"/>
                <a:cs typeface="+mn-cs"/>
              </a:rPr>
              <a:t>开始兴起年轻的亚洲布道员。他在家里进行培训，带福音小组出外宣讲。 从</a:t>
            </a:r>
            <a:r>
              <a:rPr lang="en-US" altLang="zh-CN" sz="2000" kern="1200" dirty="0" smtClean="0">
                <a:solidFill>
                  <a:schemeClr val="tx1"/>
                </a:solidFill>
                <a:effectLst/>
                <a:latin typeface="+mn-lt"/>
                <a:ea typeface="+mn-ea"/>
                <a:cs typeface="+mn-cs"/>
              </a:rPr>
              <a:t>1977</a:t>
            </a:r>
            <a:r>
              <a:rPr lang="zh-CN" altLang="en-US" sz="2000" kern="1200" dirty="0" smtClean="0">
                <a:solidFill>
                  <a:schemeClr val="tx1"/>
                </a:solidFill>
                <a:effectLst/>
                <a:latin typeface="+mn-lt"/>
                <a:ea typeface="+mn-ea"/>
                <a:cs typeface="+mn-cs"/>
              </a:rPr>
              <a:t>到</a:t>
            </a:r>
            <a:r>
              <a:rPr lang="en-US" altLang="zh-CN" sz="2000" kern="1200" dirty="0" smtClean="0">
                <a:solidFill>
                  <a:schemeClr val="tx1"/>
                </a:solidFill>
                <a:effectLst/>
                <a:latin typeface="+mn-lt"/>
                <a:ea typeface="+mn-ea"/>
                <a:cs typeface="+mn-cs"/>
              </a:rPr>
              <a:t>1983</a:t>
            </a:r>
            <a:r>
              <a:rPr lang="zh-CN" altLang="en-US" sz="2000" kern="1200" dirty="0" smtClean="0">
                <a:solidFill>
                  <a:schemeClr val="tx1"/>
                </a:solidFill>
                <a:effectLst/>
                <a:latin typeface="+mn-lt"/>
                <a:ea typeface="+mn-ea"/>
                <a:cs typeface="+mn-cs"/>
              </a:rPr>
              <a:t>年， 他住在菲律宾， 期间发端了</a:t>
            </a:r>
            <a:r>
              <a:rPr lang="en-US" altLang="zh-CN" sz="2000" kern="1200" dirty="0" smtClean="0">
                <a:solidFill>
                  <a:schemeClr val="tx1"/>
                </a:solidFill>
                <a:effectLst/>
                <a:latin typeface="+mn-lt"/>
                <a:ea typeface="+mn-ea"/>
                <a:cs typeface="+mn-cs"/>
              </a:rPr>
              <a:t>TEL</a:t>
            </a:r>
            <a:r>
              <a:rPr lang="zh-CN" altLang="en-US" sz="2000" kern="1200" dirty="0" smtClean="0">
                <a:solidFill>
                  <a:schemeClr val="tx1"/>
                </a:solidFill>
                <a:effectLst/>
                <a:latin typeface="+mn-lt"/>
                <a:ea typeface="+mn-ea"/>
                <a:cs typeface="+mn-cs"/>
              </a:rPr>
              <a:t>在菲律宾的工作。 </a:t>
            </a:r>
            <a:r>
              <a:rPr lang="en-US" altLang="zh-CN" sz="2000" kern="1200" dirty="0" smtClean="0">
                <a:solidFill>
                  <a:schemeClr val="tx1"/>
                </a:solidFill>
                <a:effectLst/>
                <a:latin typeface="+mn-lt"/>
                <a:ea typeface="+mn-ea"/>
                <a:cs typeface="+mn-cs"/>
              </a:rPr>
              <a:t>1985</a:t>
            </a:r>
            <a:r>
              <a:rPr lang="zh-CN" altLang="en-US" sz="2000" kern="1200" dirty="0" smtClean="0">
                <a:solidFill>
                  <a:schemeClr val="tx1"/>
                </a:solidFill>
                <a:effectLst/>
                <a:latin typeface="+mn-lt"/>
                <a:ea typeface="+mn-ea"/>
                <a:cs typeface="+mn-cs"/>
              </a:rPr>
              <a:t>到</a:t>
            </a:r>
            <a:r>
              <a:rPr lang="en-US" altLang="zh-CN" sz="2000" kern="1200" dirty="0" smtClean="0">
                <a:solidFill>
                  <a:schemeClr val="tx1"/>
                </a:solidFill>
                <a:effectLst/>
                <a:latin typeface="+mn-lt"/>
                <a:ea typeface="+mn-ea"/>
                <a:cs typeface="+mn-cs"/>
              </a:rPr>
              <a:t>1986</a:t>
            </a:r>
            <a:r>
              <a:rPr lang="zh-CN" altLang="en-US" sz="2000" kern="1200" dirty="0" smtClean="0">
                <a:solidFill>
                  <a:schemeClr val="tx1"/>
                </a:solidFill>
                <a:effectLst/>
                <a:latin typeface="+mn-lt"/>
                <a:ea typeface="+mn-ea"/>
                <a:cs typeface="+mn-cs"/>
              </a:rPr>
              <a:t>年间，他带暑期福音组来到中国。</a:t>
            </a:r>
          </a:p>
          <a:p>
            <a:endParaRPr lang="zh-CN" altLang="en-US" sz="2000" kern="1200" dirty="0" smtClean="0">
              <a:solidFill>
                <a:schemeClr val="tx1"/>
              </a:solidFill>
              <a:effectLst/>
              <a:latin typeface="+mn-lt"/>
              <a:ea typeface="+mn-ea"/>
              <a:cs typeface="+mn-cs"/>
            </a:endParaRPr>
          </a:p>
          <a:p>
            <a:r>
              <a:rPr lang="zh-CN" altLang="en-US" sz="2000" kern="1200" dirty="0" smtClean="0">
                <a:solidFill>
                  <a:schemeClr val="tx1"/>
                </a:solidFill>
                <a:effectLst/>
                <a:latin typeface="+mn-lt"/>
                <a:ea typeface="+mn-ea"/>
                <a:cs typeface="+mn-cs"/>
              </a:rPr>
              <a:t>此后，他把亚洲的总部搬到了香港。除了在那里和其他地方教授 </a:t>
            </a:r>
            <a:r>
              <a:rPr lang="en-US" altLang="zh-CN" sz="2000" kern="1200" dirty="0" smtClean="0">
                <a:solidFill>
                  <a:schemeClr val="tx1"/>
                </a:solidFill>
                <a:effectLst/>
                <a:latin typeface="+mn-lt"/>
                <a:ea typeface="+mn-ea"/>
                <a:cs typeface="+mn-cs"/>
              </a:rPr>
              <a:t>TEL </a:t>
            </a:r>
            <a:r>
              <a:rPr lang="zh-CN" altLang="en-US" sz="2000" kern="1200" dirty="0" smtClean="0">
                <a:solidFill>
                  <a:schemeClr val="tx1"/>
                </a:solidFill>
                <a:effectLst/>
                <a:latin typeface="+mn-lt"/>
                <a:ea typeface="+mn-ea"/>
                <a:cs typeface="+mn-cs"/>
              </a:rPr>
              <a:t>的培训课程，他还为葛培理布道团在马尼拉、香港和东京的布道大会作咨询和跟进的工作。</a:t>
            </a:r>
          </a:p>
          <a:p>
            <a:endParaRPr lang="zh-CN" altLang="en-US" sz="2000" kern="1200" dirty="0" smtClean="0">
              <a:solidFill>
                <a:schemeClr val="tx1"/>
              </a:solidFill>
              <a:effectLst/>
              <a:latin typeface="+mn-lt"/>
              <a:ea typeface="+mn-ea"/>
              <a:cs typeface="+mn-cs"/>
            </a:endParaRPr>
          </a:p>
          <a:p>
            <a:r>
              <a:rPr lang="en-US" altLang="zh-CN" sz="2000" kern="1200" dirty="0" smtClean="0">
                <a:solidFill>
                  <a:schemeClr val="tx1"/>
                </a:solidFill>
                <a:effectLst/>
                <a:latin typeface="+mn-lt"/>
                <a:ea typeface="+mn-ea"/>
                <a:cs typeface="+mn-cs"/>
              </a:rPr>
              <a:t>Robertson </a:t>
            </a:r>
            <a:r>
              <a:rPr lang="zh-CN" altLang="en-US" sz="2000" kern="1200" dirty="0" smtClean="0">
                <a:solidFill>
                  <a:schemeClr val="tx1"/>
                </a:solidFill>
                <a:effectLst/>
                <a:latin typeface="+mn-lt"/>
                <a:ea typeface="+mn-ea"/>
                <a:cs typeface="+mn-cs"/>
              </a:rPr>
              <a:t>目前带领一百多个全职同工在印度、印尼、新加坡、菲律宾、中国香港、中国大陆和亚洲不同的少数民族那里服侍。他和妻子 </a:t>
            </a:r>
            <a:r>
              <a:rPr lang="en-US" altLang="zh-CN" sz="2000" kern="1200" dirty="0" smtClean="0">
                <a:solidFill>
                  <a:schemeClr val="tx1"/>
                </a:solidFill>
                <a:effectLst/>
                <a:latin typeface="+mn-lt"/>
                <a:ea typeface="+mn-ea"/>
                <a:cs typeface="+mn-cs"/>
              </a:rPr>
              <a:t>Phyllis </a:t>
            </a:r>
            <a:r>
              <a:rPr lang="zh-CN" altLang="en-US" sz="2000" kern="1200" dirty="0" smtClean="0">
                <a:solidFill>
                  <a:schemeClr val="tx1"/>
                </a:solidFill>
                <a:effectLst/>
                <a:latin typeface="+mn-lt"/>
                <a:ea typeface="+mn-ea"/>
                <a:cs typeface="+mn-cs"/>
              </a:rPr>
              <a:t>现居香港。他们的六个孩子中有四个是传教士，另两个正在培育学生。</a:t>
            </a:r>
            <a:r>
              <a:rPr lang="zh-CN" altLang="en-US" sz="1200" kern="1200" dirty="0" smtClean="0">
                <a:solidFill>
                  <a:schemeClr val="tx1"/>
                </a:solidFill>
                <a:effectLst/>
                <a:latin typeface="+mn-lt"/>
                <a:ea typeface="+mn-ea"/>
                <a:cs typeface="+mn-cs"/>
              </a:rPr>
              <a:t>，自己却要得救；虽然得救，乃像从火里经过的一样。仅仅得救不是神的心意。</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FE6848-44E5-4786-AA80-60BBD53B411B}" type="slidenum">
              <a:rPr lang="en-US" smtClean="0"/>
              <a:t>24</a:t>
            </a:fld>
            <a:endParaRPr lang="en-US"/>
          </a:p>
        </p:txBody>
      </p:sp>
    </p:spTree>
    <p:extLst>
      <p:ext uri="{BB962C8B-B14F-4D97-AF65-F5344CB8AC3E}">
        <p14:creationId xmlns:p14="http://schemas.microsoft.com/office/powerpoint/2010/main" val="17307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25</a:t>
            </a:fld>
            <a:endParaRPr lang="en-US"/>
          </a:p>
        </p:txBody>
      </p:sp>
    </p:spTree>
    <p:extLst>
      <p:ext uri="{BB962C8B-B14F-4D97-AF65-F5344CB8AC3E}">
        <p14:creationId xmlns:p14="http://schemas.microsoft.com/office/powerpoint/2010/main" val="355988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tx1"/>
                </a:solidFill>
                <a:effectLst/>
                <a:latin typeface="+mn-lt"/>
                <a:ea typeface="+mn-ea"/>
                <a:cs typeface="+mn-cs"/>
              </a:rPr>
              <a:t>以色列是神的选民，是被神呼召出来传扬神的恩典，将福音传给世人的。但以色列人违背了神的心意，悖逆神，离开真神，拜偶像，不行神公义的事，反而去行神眼中看为罪恶的事，遭到神的弃绝，和神的管教。本因结好果子，却结了野葡萄。</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FE6848-44E5-4786-AA80-60BBD53B411B}" type="slidenum">
              <a:rPr lang="en-US" smtClean="0"/>
              <a:t>6</a:t>
            </a:fld>
            <a:endParaRPr lang="en-US"/>
          </a:p>
        </p:txBody>
      </p:sp>
    </p:spTree>
    <p:extLst>
      <p:ext uri="{BB962C8B-B14F-4D97-AF65-F5344CB8AC3E}">
        <p14:creationId xmlns:p14="http://schemas.microsoft.com/office/powerpoint/2010/main" val="11534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FE6848-44E5-4786-AA80-60BBD53B411B}" type="slidenum">
              <a:rPr lang="en-US" smtClean="0"/>
              <a:t>7</a:t>
            </a:fld>
            <a:endParaRPr lang="en-US"/>
          </a:p>
        </p:txBody>
      </p:sp>
    </p:spTree>
    <p:extLst>
      <p:ext uri="{BB962C8B-B14F-4D97-AF65-F5344CB8AC3E}">
        <p14:creationId xmlns:p14="http://schemas.microsoft.com/office/powerpoint/2010/main" val="19015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FE6848-44E5-4786-AA80-60BBD53B411B}" type="slidenum">
              <a:rPr lang="en-US" smtClean="0"/>
              <a:t>8</a:t>
            </a:fld>
            <a:endParaRPr lang="en-US"/>
          </a:p>
        </p:txBody>
      </p:sp>
    </p:spTree>
    <p:extLst>
      <p:ext uri="{BB962C8B-B14F-4D97-AF65-F5344CB8AC3E}">
        <p14:creationId xmlns:p14="http://schemas.microsoft.com/office/powerpoint/2010/main" val="17107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所以耶稣来了，说：我是真葡萄树。在这里我们看，耶稣之所以是真的葡萄树，因为他是天父栽种的，是从神来的，是神怀里的独生子，是道成肉身，住在我们中间，充充满满有恩典有真理，他是神自己，约翰福音</a:t>
            </a:r>
            <a:r>
              <a:rPr lang="en-US" altLang="zh-CN" sz="1200" kern="1200" dirty="0" smtClean="0">
                <a:solidFill>
                  <a:schemeClr val="tx1"/>
                </a:solidFill>
                <a:effectLst/>
                <a:latin typeface="+mn-lt"/>
                <a:ea typeface="+mn-ea"/>
                <a:cs typeface="+mn-cs"/>
              </a:rPr>
              <a:t>10</a:t>
            </a:r>
            <a:r>
              <a:rPr lang="zh-CN" altLang="en-US" sz="1200" kern="1200" dirty="0" smtClean="0">
                <a:solidFill>
                  <a:schemeClr val="tx1"/>
                </a:solidFill>
                <a:effectLst/>
                <a:latin typeface="+mn-lt"/>
                <a:ea typeface="+mn-ea"/>
                <a:cs typeface="+mn-cs"/>
              </a:rPr>
              <a:t>章</a:t>
            </a:r>
            <a:r>
              <a:rPr lang="en-US" altLang="zh-CN" sz="1200" kern="1200" dirty="0" smtClean="0">
                <a:solidFill>
                  <a:schemeClr val="tx1"/>
                </a:solidFill>
                <a:effectLst/>
                <a:latin typeface="+mn-lt"/>
                <a:ea typeface="+mn-ea"/>
                <a:cs typeface="+mn-cs"/>
              </a:rPr>
              <a:t>30</a:t>
            </a:r>
            <a:r>
              <a:rPr lang="zh-CN" altLang="en-US" sz="1200" kern="1200" dirty="0" smtClean="0">
                <a:solidFill>
                  <a:schemeClr val="tx1"/>
                </a:solidFill>
                <a:effectLst/>
                <a:latin typeface="+mn-lt"/>
                <a:ea typeface="+mn-ea"/>
                <a:cs typeface="+mn-cs"/>
              </a:rPr>
              <a:t>节说：我与父原为一。是真的，是有生命的。是将神的恩典和救恩带给世人的真葡萄树。让我们这些野的，原本不好的枝子可以被嫁接到耶稣的真葡萄树上，与神可以和好。当我们与神的生命接上的时候，我们就有了葡萄树的生命，结出葡萄来。可见耶稣说：因为离了我，你们就不能做什麽。我们的生命来自于和耶稣的连接，</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FE6848-44E5-4786-AA80-60BBD53B411B}" type="slidenum">
              <a:rPr lang="en-US" smtClean="0"/>
              <a:t>9</a:t>
            </a:fld>
            <a:endParaRPr lang="en-US"/>
          </a:p>
        </p:txBody>
      </p:sp>
    </p:spTree>
    <p:extLst>
      <p:ext uri="{BB962C8B-B14F-4D97-AF65-F5344CB8AC3E}">
        <p14:creationId xmlns:p14="http://schemas.microsoft.com/office/powerpoint/2010/main" val="204693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10</a:t>
            </a:fld>
            <a:endParaRPr lang="en-US"/>
          </a:p>
        </p:txBody>
      </p:sp>
    </p:spTree>
    <p:extLst>
      <p:ext uri="{BB962C8B-B14F-4D97-AF65-F5344CB8AC3E}">
        <p14:creationId xmlns:p14="http://schemas.microsoft.com/office/powerpoint/2010/main" val="102117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zh-CN" altLang="en-US" dirty="0" smtClean="0"/>
              <a:t>消费性的基督徒（婴孩基督徒，老长不大）</a:t>
            </a:r>
            <a:endParaRPr lang="en-US" altLang="zh-CN" dirty="0" smtClean="0"/>
          </a:p>
          <a:p>
            <a:pPr lvl="2"/>
            <a:r>
              <a:rPr lang="zh-CN" altLang="en-US" dirty="0" smtClean="0"/>
              <a:t>评头论足的基督徒（骄傲自夸的基督徒，自以为义）</a:t>
            </a:r>
            <a:endParaRPr lang="en-US" altLang="zh-CN" dirty="0" smtClean="0"/>
          </a:p>
          <a:p>
            <a:pPr lvl="2"/>
            <a:r>
              <a:rPr lang="zh-CN" altLang="en-US" dirty="0" smtClean="0"/>
              <a:t>星期天基督徒（职业基督徒，回家后就不是了，信仰和生活脱节）</a:t>
            </a:r>
            <a:endParaRPr lang="en-US" altLang="zh-CN" dirty="0" smtClean="0"/>
          </a:p>
          <a:p>
            <a:pPr lvl="2"/>
            <a:r>
              <a:rPr lang="zh-CN" altLang="en-US" dirty="0" smtClean="0"/>
              <a:t>文化基督徒（头脑上，知识上的基督徒，有知识却行不出来），</a:t>
            </a:r>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11</a:t>
            </a:fld>
            <a:endParaRPr lang="en-US"/>
          </a:p>
        </p:txBody>
      </p:sp>
    </p:spTree>
    <p:extLst>
      <p:ext uri="{BB962C8B-B14F-4D97-AF65-F5344CB8AC3E}">
        <p14:creationId xmlns:p14="http://schemas.microsoft.com/office/powerpoint/2010/main" val="207242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E6848-44E5-4786-AA80-60BBD53B411B}" type="slidenum">
              <a:rPr lang="en-US" smtClean="0"/>
              <a:t>12</a:t>
            </a:fld>
            <a:endParaRPr lang="en-US"/>
          </a:p>
        </p:txBody>
      </p:sp>
    </p:spTree>
    <p:extLst>
      <p:ext uri="{BB962C8B-B14F-4D97-AF65-F5344CB8AC3E}">
        <p14:creationId xmlns:p14="http://schemas.microsoft.com/office/powerpoint/2010/main" val="107248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405D14-1057-476E-9B44-7D3A723891FE}"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299889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05D14-1057-476E-9B44-7D3A723891FE}"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107503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05D14-1057-476E-9B44-7D3A723891FE}"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23629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05D14-1057-476E-9B44-7D3A723891FE}"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114392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405D14-1057-476E-9B44-7D3A723891FE}"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237908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405D14-1057-476E-9B44-7D3A723891FE}"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91992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405D14-1057-476E-9B44-7D3A723891FE}" type="datetimeFigureOut">
              <a:rPr lang="en-US" smtClean="0"/>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105773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405D14-1057-476E-9B44-7D3A723891FE}" type="datetimeFigureOut">
              <a:rPr lang="en-US" smtClean="0"/>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10373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05D14-1057-476E-9B44-7D3A723891FE}" type="datetimeFigureOut">
              <a:rPr lang="en-US" smtClean="0"/>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122351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05D14-1057-476E-9B44-7D3A723891FE}"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220140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05D14-1057-476E-9B44-7D3A723891FE}"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7E212-D8C0-465E-AC59-4767220329FD}" type="slidenum">
              <a:rPr lang="en-US" smtClean="0"/>
              <a:t>‹#›</a:t>
            </a:fld>
            <a:endParaRPr lang="en-US"/>
          </a:p>
        </p:txBody>
      </p:sp>
    </p:spTree>
    <p:extLst>
      <p:ext uri="{BB962C8B-B14F-4D97-AF65-F5344CB8AC3E}">
        <p14:creationId xmlns:p14="http://schemas.microsoft.com/office/powerpoint/2010/main" val="29239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05D14-1057-476E-9B44-7D3A723891FE}" type="datetimeFigureOut">
              <a:rPr lang="en-US" smtClean="0"/>
              <a:t>7/24/2014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7E212-D8C0-465E-AC59-4767220329FD}" type="slidenum">
              <a:rPr lang="en-US" smtClean="0"/>
              <a:t>‹#›</a:t>
            </a:fld>
            <a:endParaRPr lang="en-US"/>
          </a:p>
        </p:txBody>
      </p:sp>
    </p:spTree>
    <p:extLst>
      <p:ext uri="{BB962C8B-B14F-4D97-AF65-F5344CB8AC3E}">
        <p14:creationId xmlns:p14="http://schemas.microsoft.com/office/powerpoint/2010/main" val="90024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dirty="0" smtClean="0"/>
              <a:t>葡萄树和枝子</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7517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latin typeface="KaiTi" panose="02010609060101010101" pitchFamily="49" charset="-122"/>
                <a:ea typeface="KaiTi" panose="02010609060101010101" pitchFamily="49" charset="-122"/>
              </a:rPr>
              <a:t>两种枝子</a:t>
            </a:r>
            <a:endParaRPr lang="en-US" dirty="0"/>
          </a:p>
        </p:txBody>
      </p:sp>
      <p:sp>
        <p:nvSpPr>
          <p:cNvPr id="3" name="Content Placeholder 2"/>
          <p:cNvSpPr>
            <a:spLocks noGrp="1"/>
          </p:cNvSpPr>
          <p:nvPr>
            <p:ph idx="1"/>
          </p:nvPr>
        </p:nvSpPr>
        <p:spPr/>
        <p:txBody>
          <a:bodyPr>
            <a:normAutofit/>
          </a:bodyPr>
          <a:lstStyle/>
          <a:p>
            <a:r>
              <a:rPr lang="en-US" altLang="zh-CN" dirty="0" smtClean="0">
                <a:latin typeface="KaiTi" panose="02010609060101010101" pitchFamily="49" charset="-122"/>
                <a:ea typeface="KaiTi" panose="02010609060101010101" pitchFamily="49" charset="-122"/>
              </a:rPr>
              <a:t>v2</a:t>
            </a:r>
            <a:r>
              <a:rPr lang="zh-CN" altLang="en-US" dirty="0" smtClean="0">
                <a:latin typeface="KaiTi" panose="02010609060101010101" pitchFamily="49" charset="-122"/>
                <a:ea typeface="KaiTi" panose="02010609060101010101" pitchFamily="49" charset="-122"/>
              </a:rPr>
              <a:t> 凡</a:t>
            </a:r>
            <a:r>
              <a:rPr lang="zh-CN" altLang="en-US" dirty="0">
                <a:latin typeface="KaiTi" panose="02010609060101010101" pitchFamily="49" charset="-122"/>
                <a:ea typeface="KaiTi" panose="02010609060101010101" pitchFamily="49" charset="-122"/>
              </a:rPr>
              <a:t>属我不结果子的枝子</a:t>
            </a:r>
            <a:r>
              <a:rPr lang="zh-CN" altLang="en-US" dirty="0" smtClean="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他就剪去</a:t>
            </a:r>
            <a:r>
              <a:rPr lang="zh-CN" altLang="en-US" dirty="0" smtClean="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凡结果子的，他就修理乾净，</a:t>
            </a:r>
            <a:r>
              <a:rPr lang="zh-CN" altLang="en-US" dirty="0">
                <a:latin typeface="KaiTi" panose="02010609060101010101" pitchFamily="49" charset="-122"/>
                <a:ea typeface="KaiTi" panose="02010609060101010101" pitchFamily="49" charset="-122"/>
              </a:rPr>
              <a:t>使枝子结果子更多。</a:t>
            </a:r>
            <a:endParaRPr lang="en-US" altLang="zh-CN" dirty="0">
              <a:latin typeface="KaiTi" panose="02010609060101010101" pitchFamily="49" charset="-122"/>
              <a:ea typeface="KaiTi" panose="02010609060101010101" pitchFamily="49" charset="-122"/>
            </a:endParaRPr>
          </a:p>
          <a:p>
            <a:pPr lvl="1"/>
            <a:r>
              <a:rPr lang="zh-CN" altLang="en-US" dirty="0" smtClean="0">
                <a:latin typeface="+mn-ea"/>
              </a:rPr>
              <a:t>结</a:t>
            </a:r>
            <a:r>
              <a:rPr lang="zh-CN" altLang="en-US" dirty="0">
                <a:latin typeface="+mn-ea"/>
              </a:rPr>
              <a:t>果</a:t>
            </a:r>
            <a:r>
              <a:rPr lang="zh-CN" altLang="en-US" dirty="0" smtClean="0">
                <a:latin typeface="+mn-ea"/>
              </a:rPr>
              <a:t>子的</a:t>
            </a:r>
            <a:r>
              <a:rPr lang="zh-CN" altLang="en-US" dirty="0">
                <a:latin typeface="+mn-ea"/>
              </a:rPr>
              <a:t>枝</a:t>
            </a:r>
            <a:r>
              <a:rPr lang="zh-CN" altLang="en-US" dirty="0" smtClean="0">
                <a:latin typeface="+mn-ea"/>
              </a:rPr>
              <a:t>子</a:t>
            </a:r>
            <a:endParaRPr lang="en-US" altLang="zh-CN" dirty="0" smtClean="0">
              <a:latin typeface="+mn-ea"/>
            </a:endParaRPr>
          </a:p>
          <a:p>
            <a:pPr lvl="1"/>
            <a:r>
              <a:rPr lang="zh-CN" altLang="en-US" dirty="0" smtClean="0">
                <a:latin typeface="+mn-ea"/>
              </a:rPr>
              <a:t>不结</a:t>
            </a:r>
            <a:r>
              <a:rPr lang="zh-CN" altLang="en-US" dirty="0">
                <a:latin typeface="+mn-ea"/>
              </a:rPr>
              <a:t>果</a:t>
            </a:r>
            <a:r>
              <a:rPr lang="zh-CN" altLang="en-US" dirty="0" smtClean="0">
                <a:latin typeface="+mn-ea"/>
              </a:rPr>
              <a:t>子的</a:t>
            </a:r>
            <a:r>
              <a:rPr lang="zh-CN" altLang="en-US" dirty="0">
                <a:latin typeface="+mn-ea"/>
              </a:rPr>
              <a:t>枝</a:t>
            </a:r>
            <a:r>
              <a:rPr lang="zh-CN" altLang="en-US" dirty="0" smtClean="0">
                <a:latin typeface="+mn-ea"/>
              </a:rPr>
              <a:t>子</a:t>
            </a:r>
            <a:endParaRPr lang="en-US" altLang="zh-CN" dirty="0" smtClean="0">
              <a:latin typeface="+mn-ea"/>
            </a:endParaRPr>
          </a:p>
          <a:p>
            <a:pPr lvl="1"/>
            <a:r>
              <a:rPr lang="zh-CN" altLang="en-US" dirty="0" smtClean="0">
                <a:latin typeface="+mn-ea"/>
              </a:rPr>
              <a:t>都要被园丁修剪</a:t>
            </a:r>
            <a:endParaRPr lang="en-US" altLang="zh-CN" dirty="0" smtClean="0">
              <a:latin typeface="+mn-ea"/>
            </a:endParaRPr>
          </a:p>
          <a:p>
            <a:pPr lvl="1"/>
            <a:r>
              <a:rPr lang="zh-CN" altLang="en-US" dirty="0">
                <a:latin typeface="+mn-ea"/>
              </a:rPr>
              <a:t>为</a:t>
            </a:r>
            <a:r>
              <a:rPr lang="zh-CN" altLang="en-US" dirty="0" smtClean="0">
                <a:latin typeface="+mn-ea"/>
              </a:rPr>
              <a:t>了</a:t>
            </a:r>
            <a:r>
              <a:rPr lang="zh-CN" altLang="en-US" dirty="0">
                <a:latin typeface="+mn-ea"/>
              </a:rPr>
              <a:t>多结果子</a:t>
            </a:r>
            <a:endParaRPr lang="en-US" altLang="zh-CN" dirty="0">
              <a:latin typeface="+mn-ea"/>
            </a:endParaRPr>
          </a:p>
        </p:txBody>
      </p:sp>
    </p:spTree>
    <p:extLst>
      <p:ext uri="{BB962C8B-B14F-4D97-AF65-F5344CB8AC3E}">
        <p14:creationId xmlns:p14="http://schemas.microsoft.com/office/powerpoint/2010/main" val="41686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zh-CN" altLang="en-US" dirty="0">
                <a:latin typeface="+mn-ea"/>
              </a:rPr>
              <a:t>凡属我不结果子的枝</a:t>
            </a:r>
            <a:r>
              <a:rPr lang="zh-CN" altLang="en-US" dirty="0" smtClean="0">
                <a:latin typeface="+mn-ea"/>
              </a:rPr>
              <a:t>子</a:t>
            </a:r>
            <a:endParaRPr lang="en-US" altLang="zh-CN" dirty="0" smtClean="0">
              <a:latin typeface="+mn-ea"/>
            </a:endParaRPr>
          </a:p>
          <a:p>
            <a:pPr lvl="1"/>
            <a:r>
              <a:rPr lang="zh-CN" altLang="en-US" dirty="0" smtClean="0">
                <a:latin typeface="+mn-ea"/>
              </a:rPr>
              <a:t>属我：属耶稣基督</a:t>
            </a:r>
            <a:endParaRPr lang="en-US" altLang="zh-CN" dirty="0" smtClean="0">
              <a:latin typeface="+mn-ea"/>
            </a:endParaRPr>
          </a:p>
          <a:p>
            <a:pPr lvl="1"/>
            <a:r>
              <a:rPr lang="zh-CN" altLang="en-US" dirty="0">
                <a:latin typeface="+mn-ea"/>
              </a:rPr>
              <a:t>不结果</a:t>
            </a:r>
            <a:r>
              <a:rPr lang="zh-CN" altLang="en-US" dirty="0" smtClean="0">
                <a:latin typeface="+mn-ea"/>
              </a:rPr>
              <a:t>子的</a:t>
            </a:r>
            <a:r>
              <a:rPr lang="zh-CN" altLang="en-US" dirty="0">
                <a:latin typeface="+mn-ea"/>
              </a:rPr>
              <a:t>枝</a:t>
            </a:r>
            <a:r>
              <a:rPr lang="zh-CN" altLang="en-US" dirty="0" smtClean="0">
                <a:latin typeface="+mn-ea"/>
              </a:rPr>
              <a:t>子：</a:t>
            </a:r>
            <a:r>
              <a:rPr lang="zh-CN" altLang="en-US" dirty="0"/>
              <a:t>挂名的基督徒</a:t>
            </a:r>
            <a:endParaRPr lang="en-US" altLang="zh-CN" dirty="0" smtClean="0">
              <a:latin typeface="+mn-ea"/>
            </a:endParaRPr>
          </a:p>
          <a:p>
            <a:pPr lvl="2"/>
            <a:r>
              <a:rPr lang="zh-CN" altLang="en-US" dirty="0"/>
              <a:t>消费性的基督</a:t>
            </a:r>
            <a:r>
              <a:rPr lang="zh-CN" altLang="en-US" dirty="0" smtClean="0"/>
              <a:t>徒</a:t>
            </a:r>
            <a:endParaRPr lang="en-US" altLang="zh-CN" dirty="0" smtClean="0"/>
          </a:p>
          <a:p>
            <a:pPr lvl="2"/>
            <a:r>
              <a:rPr lang="zh-CN" altLang="en-US" dirty="0" smtClean="0"/>
              <a:t>评</a:t>
            </a:r>
            <a:r>
              <a:rPr lang="zh-CN" altLang="en-US" dirty="0"/>
              <a:t>头论足的基督</a:t>
            </a:r>
            <a:r>
              <a:rPr lang="zh-CN" altLang="en-US" dirty="0" smtClean="0"/>
              <a:t>徒</a:t>
            </a:r>
            <a:endParaRPr lang="en-US" altLang="zh-CN" dirty="0" smtClean="0"/>
          </a:p>
          <a:p>
            <a:pPr lvl="2"/>
            <a:r>
              <a:rPr lang="zh-CN" altLang="en-US" dirty="0" smtClean="0"/>
              <a:t>星</a:t>
            </a:r>
            <a:r>
              <a:rPr lang="zh-CN" altLang="en-US" dirty="0"/>
              <a:t>期天基督</a:t>
            </a:r>
            <a:r>
              <a:rPr lang="zh-CN" altLang="en-US" dirty="0" smtClean="0"/>
              <a:t>徒</a:t>
            </a:r>
            <a:endParaRPr lang="en-US" altLang="zh-CN" dirty="0" smtClean="0"/>
          </a:p>
          <a:p>
            <a:pPr lvl="2"/>
            <a:r>
              <a:rPr lang="zh-CN" altLang="en-US" dirty="0" smtClean="0"/>
              <a:t>文</a:t>
            </a:r>
            <a:r>
              <a:rPr lang="zh-CN" altLang="en-US" dirty="0"/>
              <a:t>化基督</a:t>
            </a:r>
            <a:r>
              <a:rPr lang="zh-CN" altLang="en-US" dirty="0" smtClean="0"/>
              <a:t>徒</a:t>
            </a:r>
            <a:endParaRPr lang="en-US" altLang="zh-CN" dirty="0" smtClean="0">
              <a:latin typeface="+mn-ea"/>
            </a:endParaRPr>
          </a:p>
          <a:p>
            <a:pPr lvl="1"/>
            <a:r>
              <a:rPr lang="zh-CN" altLang="en-US" dirty="0" smtClean="0">
                <a:latin typeface="+mn-ea"/>
              </a:rPr>
              <a:t>没有生命的基督徒</a:t>
            </a:r>
            <a:endParaRPr lang="en-US" altLang="zh-CN" dirty="0" smtClean="0">
              <a:latin typeface="+mn-ea"/>
            </a:endParaRPr>
          </a:p>
          <a:p>
            <a:pPr lvl="1"/>
            <a:r>
              <a:rPr lang="zh-CN" altLang="en-US" dirty="0">
                <a:latin typeface="+mn-ea"/>
              </a:rPr>
              <a:t>枝子</a:t>
            </a:r>
            <a:r>
              <a:rPr lang="zh-CN" altLang="en-US" dirty="0" smtClean="0">
                <a:latin typeface="+mn-ea"/>
              </a:rPr>
              <a:t>，要被天父剪去</a:t>
            </a:r>
            <a:endParaRPr lang="en-US" altLang="zh-CN" dirty="0">
              <a:latin typeface="+mn-ea"/>
            </a:endParaRPr>
          </a:p>
          <a:p>
            <a:pPr lvl="2"/>
            <a:endParaRPr lang="en-US" altLang="zh-CN" dirty="0">
              <a:latin typeface="+mn-ea"/>
            </a:endParaRPr>
          </a:p>
        </p:txBody>
      </p:sp>
    </p:spTree>
    <p:extLst>
      <p:ext uri="{BB962C8B-B14F-4D97-AF65-F5344CB8AC3E}">
        <p14:creationId xmlns:p14="http://schemas.microsoft.com/office/powerpoint/2010/main" val="152186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zh-CN" altLang="en-US" dirty="0" smtClean="0">
                <a:latin typeface="+mn-ea"/>
              </a:rPr>
              <a:t>凡</a:t>
            </a:r>
            <a:r>
              <a:rPr lang="zh-CN" altLang="en-US" dirty="0">
                <a:latin typeface="+mn-ea"/>
              </a:rPr>
              <a:t>结果子</a:t>
            </a:r>
            <a:r>
              <a:rPr lang="zh-CN" altLang="en-US" dirty="0" smtClean="0">
                <a:latin typeface="+mn-ea"/>
              </a:rPr>
              <a:t>的</a:t>
            </a:r>
            <a:endParaRPr lang="en-US" altLang="zh-CN" dirty="0" smtClean="0">
              <a:latin typeface="+mn-ea"/>
            </a:endParaRPr>
          </a:p>
          <a:p>
            <a:pPr lvl="1"/>
            <a:r>
              <a:rPr lang="zh-CN" altLang="en-US" dirty="0" smtClean="0">
                <a:latin typeface="+mn-ea"/>
              </a:rPr>
              <a:t>有生命的基督徒</a:t>
            </a:r>
            <a:endParaRPr lang="en-US" altLang="zh-CN" dirty="0" smtClean="0">
              <a:latin typeface="+mn-ea"/>
            </a:endParaRPr>
          </a:p>
          <a:p>
            <a:pPr lvl="1"/>
            <a:r>
              <a:rPr lang="zh-CN" altLang="en-US" dirty="0" smtClean="0">
                <a:latin typeface="+mn-ea"/>
              </a:rPr>
              <a:t>也要被父修剪，修理干净</a:t>
            </a:r>
            <a:endParaRPr lang="en-US" altLang="zh-CN" dirty="0" smtClean="0">
              <a:latin typeface="+mn-ea"/>
            </a:endParaRPr>
          </a:p>
          <a:p>
            <a:pPr lvl="1"/>
            <a:r>
              <a:rPr lang="zh-CN" altLang="en-US" dirty="0" smtClean="0">
                <a:latin typeface="+mn-ea"/>
              </a:rPr>
              <a:t>是神的管教</a:t>
            </a:r>
            <a:endParaRPr lang="en-US" altLang="zh-CN" dirty="0" smtClean="0">
              <a:latin typeface="+mn-ea"/>
            </a:endParaRPr>
          </a:p>
          <a:p>
            <a:pPr lvl="1"/>
            <a:r>
              <a:rPr lang="zh-CN" altLang="en-US" dirty="0"/>
              <a:t>是必须经过的过</a:t>
            </a:r>
            <a:r>
              <a:rPr lang="zh-CN" altLang="en-US" dirty="0" smtClean="0"/>
              <a:t>程</a:t>
            </a:r>
            <a:endParaRPr lang="en-US" altLang="zh-CN" dirty="0" smtClean="0"/>
          </a:p>
          <a:p>
            <a:pPr lvl="2"/>
            <a:r>
              <a:rPr lang="zh-CN" altLang="en-US" dirty="0" smtClean="0">
                <a:latin typeface="KaiTi" panose="02010609060101010101" pitchFamily="49" charset="-122"/>
                <a:ea typeface="KaiTi" panose="02010609060101010101" pitchFamily="49" charset="-122"/>
              </a:rPr>
              <a:t>因</a:t>
            </a:r>
            <a:r>
              <a:rPr lang="zh-CN" altLang="en-US" dirty="0">
                <a:latin typeface="KaiTi" panose="02010609060101010101" pitchFamily="49" charset="-122"/>
                <a:ea typeface="KaiTi" panose="02010609060101010101" pitchFamily="49" charset="-122"/>
              </a:rPr>
              <a:t>为主所爱的，他必管教，又鞭打凡所收纳的儿子</a:t>
            </a:r>
            <a:r>
              <a:rPr lang="zh-CN" altLang="en-US" dirty="0" smtClean="0">
                <a:latin typeface="KaiTi" panose="02010609060101010101" pitchFamily="49" charset="-122"/>
                <a:ea typeface="KaiTi" panose="02010609060101010101" pitchFamily="49" charset="-122"/>
              </a:rPr>
              <a:t>。（希</a:t>
            </a:r>
            <a:r>
              <a:rPr lang="en-US" altLang="zh-CN" dirty="0" smtClean="0">
                <a:latin typeface="KaiTi" panose="02010609060101010101" pitchFamily="49" charset="-122"/>
                <a:ea typeface="KaiTi" panose="02010609060101010101" pitchFamily="49" charset="-122"/>
              </a:rPr>
              <a:t>12:6</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pPr lvl="1"/>
            <a:endParaRPr lang="en-US" altLang="zh-CN" dirty="0" smtClean="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06410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zh-CN" altLang="en-US" dirty="0"/>
              <a:t>是痛苦的，却是好的，于我们有益的</a:t>
            </a:r>
            <a:endParaRPr lang="en-US" altLang="zh-CN" dirty="0"/>
          </a:p>
          <a:p>
            <a:pPr lvl="1"/>
            <a:r>
              <a:rPr lang="zh-CN" altLang="en-US" dirty="0">
                <a:latin typeface="KaiTi" panose="02010609060101010101" pitchFamily="49" charset="-122"/>
                <a:ea typeface="KaiTi" panose="02010609060101010101" pitchFamily="49" charset="-122"/>
              </a:rPr>
              <a:t>惟有万灵的父管教我们，是要我们得益处，使我们在他的圣洁上有分。（希</a:t>
            </a:r>
            <a:r>
              <a:rPr lang="en-US" altLang="zh-CN" dirty="0">
                <a:latin typeface="KaiTi" panose="02010609060101010101" pitchFamily="49" charset="-122"/>
                <a:ea typeface="KaiTi" panose="02010609060101010101" pitchFamily="49" charset="-122"/>
              </a:rPr>
              <a:t>12:10</a:t>
            </a:r>
            <a:r>
              <a:rPr lang="zh-CN" altLang="en-US" dirty="0">
                <a:latin typeface="KaiTi" panose="02010609060101010101" pitchFamily="49" charset="-122"/>
                <a:ea typeface="KaiTi" panose="02010609060101010101" pitchFamily="49" charset="-122"/>
              </a:rPr>
              <a:t>）</a:t>
            </a:r>
            <a:r>
              <a:rPr lang="en-US" altLang="zh-CN" dirty="0">
                <a:latin typeface="KaiTi" panose="02010609060101010101" pitchFamily="49" charset="-122"/>
                <a:ea typeface="KaiTi" panose="02010609060101010101" pitchFamily="49" charset="-122"/>
              </a:rPr>
              <a:t> </a:t>
            </a:r>
            <a:endParaRPr lang="en-US" altLang="zh-CN" dirty="0" smtClean="0">
              <a:latin typeface="KaiTi" panose="02010609060101010101" pitchFamily="49" charset="-122"/>
              <a:ea typeface="KaiTi" panose="02010609060101010101" pitchFamily="49" charset="-122"/>
            </a:endParaRPr>
          </a:p>
          <a:p>
            <a:pPr lvl="1"/>
            <a:r>
              <a:rPr lang="zh-CN" altLang="en-US" dirty="0" smtClean="0">
                <a:latin typeface="KaiTi" panose="02010609060101010101" pitchFamily="49" charset="-122"/>
                <a:ea typeface="KaiTi" panose="02010609060101010101" pitchFamily="49" charset="-122"/>
              </a:rPr>
              <a:t>凡</a:t>
            </a:r>
            <a:r>
              <a:rPr lang="zh-CN" altLang="en-US" dirty="0">
                <a:latin typeface="KaiTi" panose="02010609060101010101" pitchFamily="49" charset="-122"/>
                <a:ea typeface="KaiTi" panose="02010609060101010101" pitchFamily="49" charset="-122"/>
              </a:rPr>
              <a:t>管教的事，当时不觉得快乐，反觉得愁苦；後来却为那经练过的人结出平安的果子，就是义。（希</a:t>
            </a:r>
            <a:r>
              <a:rPr lang="en-US" altLang="zh-CN" dirty="0">
                <a:latin typeface="KaiTi" panose="02010609060101010101" pitchFamily="49" charset="-122"/>
                <a:ea typeface="KaiTi" panose="02010609060101010101" pitchFamily="49" charset="-122"/>
              </a:rPr>
              <a:t>12:11</a:t>
            </a:r>
            <a:r>
              <a:rPr lang="zh-CN" altLang="en-US" dirty="0">
                <a:latin typeface="KaiTi" panose="02010609060101010101" pitchFamily="49" charset="-122"/>
                <a:ea typeface="KaiTi" panose="02010609060101010101" pitchFamily="49" charset="-122"/>
              </a:rPr>
              <a:t>）</a:t>
            </a:r>
            <a:r>
              <a:rPr lang="en-US" altLang="zh-CN" dirty="0">
                <a:latin typeface="KaiTi" panose="02010609060101010101" pitchFamily="49" charset="-122"/>
                <a:ea typeface="KaiTi" panose="02010609060101010101" pitchFamily="49" charset="-122"/>
              </a:rPr>
              <a:t> </a:t>
            </a:r>
            <a:endParaRPr lang="en-US" altLang="zh-CN" dirty="0">
              <a:latin typeface="+mn-ea"/>
            </a:endParaRPr>
          </a:p>
          <a:p>
            <a:r>
              <a:rPr lang="zh-CN" altLang="en-US" dirty="0" smtClean="0">
                <a:latin typeface="+mn-ea"/>
              </a:rPr>
              <a:t>结果子</a:t>
            </a:r>
            <a:endParaRPr lang="en-US" altLang="zh-CN" dirty="0" smtClean="0">
              <a:latin typeface="+mn-ea"/>
            </a:endParaRPr>
          </a:p>
        </p:txBody>
      </p:sp>
    </p:spTree>
    <p:extLst>
      <p:ext uri="{BB962C8B-B14F-4D97-AF65-F5344CB8AC3E}">
        <p14:creationId xmlns:p14="http://schemas.microsoft.com/office/powerpoint/2010/main" val="196626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lnSpcReduction="10000"/>
          </a:bodyPr>
          <a:lstStyle/>
          <a:p>
            <a:r>
              <a:rPr lang="en-US" altLang="zh-CN" dirty="0" smtClean="0">
                <a:latin typeface="KaiTi" panose="02010609060101010101" pitchFamily="49" charset="-122"/>
                <a:ea typeface="KaiTi" panose="02010609060101010101" pitchFamily="49" charset="-122"/>
              </a:rPr>
              <a:t>v3 </a:t>
            </a:r>
            <a:r>
              <a:rPr lang="zh-CN" altLang="en-US" dirty="0" smtClean="0">
                <a:latin typeface="KaiTi" panose="02010609060101010101" pitchFamily="49" charset="-122"/>
                <a:ea typeface="KaiTi" panose="02010609060101010101" pitchFamily="49" charset="-122"/>
              </a:rPr>
              <a:t>现</a:t>
            </a:r>
            <a:r>
              <a:rPr lang="zh-CN" altLang="en-US" dirty="0">
                <a:latin typeface="KaiTi" panose="02010609060101010101" pitchFamily="49" charset="-122"/>
                <a:ea typeface="KaiTi" panose="02010609060101010101" pitchFamily="49" charset="-122"/>
              </a:rPr>
              <a:t>在你们因我讲给你们的道</a:t>
            </a:r>
            <a:r>
              <a:rPr lang="zh-CN" altLang="en-US" dirty="0" smtClean="0">
                <a:latin typeface="KaiTi" panose="02010609060101010101" pitchFamily="49" charset="-122"/>
                <a:ea typeface="KaiTi" panose="02010609060101010101" pitchFamily="49" charset="-122"/>
              </a:rPr>
              <a:t>，已</a:t>
            </a:r>
            <a:r>
              <a:rPr lang="zh-CN" altLang="en-US" dirty="0">
                <a:latin typeface="KaiTi" panose="02010609060101010101" pitchFamily="49" charset="-122"/>
                <a:ea typeface="KaiTi" panose="02010609060101010101" pitchFamily="49" charset="-122"/>
              </a:rPr>
              <a:t>经乾净了</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r>
              <a:rPr lang="zh-CN" altLang="en-US" dirty="0" smtClean="0"/>
              <a:t>道，神，耶稣基督</a:t>
            </a:r>
            <a:endParaRPr lang="en-US" altLang="zh-CN" dirty="0" smtClean="0"/>
          </a:p>
          <a:p>
            <a:pPr lvl="1"/>
            <a:r>
              <a:rPr lang="zh-CN" altLang="en-US" dirty="0">
                <a:latin typeface="KaiTi" panose="02010609060101010101" pitchFamily="49" charset="-122"/>
                <a:ea typeface="KaiTi" panose="02010609060101010101" pitchFamily="49" charset="-122"/>
              </a:rPr>
              <a:t>太初有道，道与神同在，道就是神</a:t>
            </a:r>
            <a:r>
              <a:rPr lang="zh-CN" altLang="en-US" dirty="0" smtClean="0">
                <a:latin typeface="KaiTi" panose="02010609060101010101" pitchFamily="49" charset="-122"/>
                <a:ea typeface="KaiTi" panose="02010609060101010101" pitchFamily="49" charset="-122"/>
              </a:rPr>
              <a:t>。</a:t>
            </a:r>
            <a:r>
              <a:rPr lang="zh-CN" altLang="en-US" dirty="0"/>
              <a:t>（约</a:t>
            </a:r>
            <a:r>
              <a:rPr lang="en-US" altLang="zh-CN" dirty="0">
                <a:latin typeface="KaiTi" panose="02010609060101010101" pitchFamily="49" charset="-122"/>
                <a:ea typeface="KaiTi" panose="02010609060101010101" pitchFamily="49" charset="-122"/>
              </a:rPr>
              <a:t>1:1</a:t>
            </a:r>
            <a:r>
              <a:rPr lang="zh-CN" altLang="en-US" dirty="0"/>
              <a:t>）</a:t>
            </a:r>
            <a:endParaRPr lang="en-US" altLang="zh-CN" dirty="0"/>
          </a:p>
          <a:p>
            <a:pPr lvl="1"/>
            <a:r>
              <a:rPr lang="zh-CN" altLang="en-US" dirty="0" smtClean="0">
                <a:latin typeface="KaiTi" panose="02010609060101010101" pitchFamily="49" charset="-122"/>
                <a:ea typeface="KaiTi" panose="02010609060101010101" pitchFamily="49" charset="-122"/>
              </a:rPr>
              <a:t>道成了肉身，住在我们中间，充充满满的有恩典有真理。</a:t>
            </a:r>
            <a:r>
              <a:rPr lang="zh-CN" altLang="en-US" dirty="0" smtClean="0"/>
              <a:t>（约</a:t>
            </a:r>
            <a:r>
              <a:rPr lang="en-US" altLang="zh-CN" dirty="0" smtClean="0">
                <a:latin typeface="KaiTi" panose="02010609060101010101" pitchFamily="49" charset="-122"/>
                <a:ea typeface="KaiTi" panose="02010609060101010101" pitchFamily="49" charset="-122"/>
              </a:rPr>
              <a:t>1:14</a:t>
            </a:r>
            <a:r>
              <a:rPr lang="zh-CN" altLang="en-US" dirty="0" smtClean="0"/>
              <a:t>）</a:t>
            </a:r>
            <a:endParaRPr lang="en-US" altLang="zh-CN" dirty="0" smtClean="0"/>
          </a:p>
          <a:p>
            <a:r>
              <a:rPr lang="zh-CN" altLang="en-US" dirty="0" smtClean="0"/>
              <a:t>干</a:t>
            </a:r>
            <a:r>
              <a:rPr lang="zh-CN" altLang="en-US" dirty="0"/>
              <a:t>净：洁</a:t>
            </a:r>
            <a:r>
              <a:rPr lang="zh-CN" altLang="en-US" dirty="0" smtClean="0"/>
              <a:t>净，修剪，管教</a:t>
            </a:r>
            <a:endParaRPr lang="en-US" altLang="zh-CN" dirty="0"/>
          </a:p>
          <a:p>
            <a:pPr lvl="1"/>
            <a:r>
              <a:rPr lang="zh-CN" altLang="en-US" dirty="0">
                <a:latin typeface="KaiTi" panose="02010609060101010101" pitchFamily="49" charset="-122"/>
                <a:ea typeface="KaiTi" panose="02010609060101010101" pitchFamily="49" charset="-122"/>
              </a:rPr>
              <a:t>要用水藉著道把教会洗净，成为圣洁，（弗</a:t>
            </a:r>
            <a:r>
              <a:rPr lang="en-US" altLang="zh-CN" dirty="0" smtClean="0">
                <a:latin typeface="KaiTi" panose="02010609060101010101" pitchFamily="49" charset="-122"/>
                <a:ea typeface="KaiTi" panose="02010609060101010101" pitchFamily="49" charset="-122"/>
              </a:rPr>
              <a:t>5:26</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88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zh-CN" altLang="en-US" dirty="0">
                <a:latin typeface="+mn-ea"/>
              </a:rPr>
              <a:t>神的管教是藉着神的</a:t>
            </a:r>
            <a:r>
              <a:rPr lang="zh-CN" altLang="en-US" dirty="0" smtClean="0">
                <a:latin typeface="+mn-ea"/>
              </a:rPr>
              <a:t>道</a:t>
            </a:r>
            <a:endParaRPr lang="en-US" altLang="zh-CN" dirty="0" smtClean="0">
              <a:latin typeface="+mn-ea"/>
            </a:endParaRPr>
          </a:p>
          <a:p>
            <a:r>
              <a:rPr lang="zh-CN" altLang="en-US" dirty="0" smtClean="0">
                <a:latin typeface="+mn-ea"/>
              </a:rPr>
              <a:t>修剪是神的工作</a:t>
            </a:r>
            <a:endParaRPr lang="en-US" altLang="zh-CN" dirty="0" smtClean="0">
              <a:latin typeface="+mn-ea"/>
            </a:endParaRPr>
          </a:p>
          <a:p>
            <a:r>
              <a:rPr lang="zh-CN" altLang="en-US" dirty="0" smtClean="0">
                <a:latin typeface="+mn-ea"/>
              </a:rPr>
              <a:t>结果子是我们基督徒的使命</a:t>
            </a:r>
            <a:endParaRPr lang="en-US" altLang="zh-CN" dirty="0">
              <a:latin typeface="+mn-ea"/>
            </a:endParaRPr>
          </a:p>
          <a:p>
            <a:r>
              <a:rPr lang="zh-CN" altLang="en-US" dirty="0"/>
              <a:t>见证</a:t>
            </a:r>
            <a:endParaRPr lang="en-US" altLang="zh-CN"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2139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 CENA" panose="02000000000000000000" pitchFamily="2" charset="0"/>
              </a:rPr>
              <a:t>Lottie Moon</a:t>
            </a:r>
            <a:r>
              <a:rPr lang="zh-CN" altLang="en-US" b="1" dirty="0" smtClean="0">
                <a:latin typeface="AR CENA" panose="02000000000000000000" pitchFamily="2" charset="0"/>
              </a:rPr>
              <a:t> 慕</a:t>
            </a:r>
            <a:r>
              <a:rPr lang="zh-CN" altLang="en-US" b="1" dirty="0">
                <a:latin typeface="AR CENA" panose="02000000000000000000" pitchFamily="2" charset="0"/>
              </a:rPr>
              <a:t>拉第</a:t>
            </a:r>
            <a:r>
              <a:rPr lang="en-US" b="1" dirty="0">
                <a:latin typeface="AR CENA" panose="02000000000000000000" pitchFamily="2" charset="0"/>
              </a:rPr>
              <a:t/>
            </a:r>
            <a:br>
              <a:rPr lang="en-US" b="1" dirty="0">
                <a:latin typeface="AR CENA" panose="02000000000000000000" pitchFamily="2" charset="0"/>
              </a:rPr>
            </a:br>
            <a:r>
              <a:rPr lang="zh-CN" altLang="en-US" b="1" dirty="0" smtClean="0">
                <a:latin typeface="AR CENA" panose="02000000000000000000" pitchFamily="2" charset="0"/>
              </a:rPr>
              <a:t>（</a:t>
            </a:r>
            <a:r>
              <a:rPr lang="en-US" altLang="zh-CN" b="1" dirty="0" smtClean="0">
                <a:latin typeface="AR CENA" panose="02000000000000000000" pitchFamily="2" charset="0"/>
              </a:rPr>
              <a:t>1840-1912</a:t>
            </a:r>
            <a:r>
              <a:rPr lang="zh-CN" altLang="en-US" b="1" dirty="0" smtClean="0">
                <a:latin typeface="AR CENA" panose="02000000000000000000" pitchFamily="2" charset="0"/>
              </a:rPr>
              <a:t>）</a:t>
            </a:r>
            <a:endParaRPr lang="en-US" dirty="0">
              <a:latin typeface="AR CENA" panose="02000000000000000000" pitchFamily="2" charset="0"/>
            </a:endParaRPr>
          </a:p>
        </p:txBody>
      </p:sp>
      <p:sp>
        <p:nvSpPr>
          <p:cNvPr id="3" name="Content Placeholder 2"/>
          <p:cNvSpPr>
            <a:spLocks noGrp="1"/>
          </p:cNvSpPr>
          <p:nvPr>
            <p:ph idx="1"/>
          </p:nvPr>
        </p:nvSpPr>
        <p:spPr>
          <a:xfrm>
            <a:off x="457200" y="1600200"/>
            <a:ext cx="4800600" cy="4525963"/>
          </a:xfrm>
        </p:spPr>
        <p:txBody>
          <a:bodyPr>
            <a:normAutofit/>
          </a:bodyPr>
          <a:lstStyle/>
          <a:p>
            <a:r>
              <a:rPr lang="zh-CN" altLang="en-US" dirty="0" smtClean="0"/>
              <a:t>美</a:t>
            </a:r>
            <a:r>
              <a:rPr lang="zh-CN" altLang="en-US" dirty="0"/>
              <a:t>南浸信会</a:t>
            </a:r>
            <a:r>
              <a:rPr lang="zh-CN" altLang="en-US" dirty="0" smtClean="0"/>
              <a:t>传教士</a:t>
            </a:r>
            <a:endParaRPr lang="en-US" altLang="zh-CN" dirty="0" smtClean="0"/>
          </a:p>
          <a:p>
            <a:r>
              <a:rPr lang="zh-CN" altLang="en-US" dirty="0" smtClean="0"/>
              <a:t>在</a:t>
            </a:r>
            <a:r>
              <a:rPr lang="zh-CN" altLang="en-US" dirty="0"/>
              <a:t>华传教近</a:t>
            </a:r>
            <a:r>
              <a:rPr lang="en-US" altLang="zh-CN" dirty="0"/>
              <a:t>40</a:t>
            </a:r>
            <a:r>
              <a:rPr lang="zh-CN" altLang="en-US" dirty="0" smtClean="0"/>
              <a:t>年</a:t>
            </a:r>
            <a:endParaRPr lang="en-US" altLang="zh-CN" dirty="0" smtClean="0"/>
          </a:p>
          <a:p>
            <a:r>
              <a:rPr lang="zh-CN" altLang="en-US" dirty="0" smtClean="0"/>
              <a:t>生于一</a:t>
            </a:r>
            <a:r>
              <a:rPr lang="zh-CN" altLang="en-US" dirty="0"/>
              <a:t>个富裕的浸信会</a:t>
            </a:r>
            <a:r>
              <a:rPr lang="zh-CN" altLang="en-US" dirty="0" smtClean="0"/>
              <a:t>家庭</a:t>
            </a:r>
            <a:endParaRPr lang="en-US" altLang="zh-CN" dirty="0" smtClean="0"/>
          </a:p>
          <a:p>
            <a:r>
              <a:rPr lang="zh-CN" altLang="en-US" dirty="0" smtClean="0"/>
              <a:t>殉道于回</a:t>
            </a:r>
            <a:r>
              <a:rPr lang="zh-CN" altLang="en-US" dirty="0"/>
              <a:t>美国</a:t>
            </a:r>
            <a:r>
              <a:rPr lang="zh-CN" altLang="en-US" dirty="0" smtClean="0"/>
              <a:t>的船上</a:t>
            </a:r>
            <a:endParaRPr lang="en-US" altLang="zh-CN" dirty="0" smtClean="0"/>
          </a:p>
          <a:p>
            <a:r>
              <a:rPr lang="zh-CN" altLang="en-US" dirty="0" smtClean="0"/>
              <a:t>美南</a:t>
            </a:r>
            <a:r>
              <a:rPr lang="zh-CN" altLang="en-US" dirty="0"/>
              <a:t>浸信</a:t>
            </a:r>
            <a:r>
              <a:rPr lang="zh-CN" altLang="en-US" dirty="0" smtClean="0"/>
              <a:t>会宣教的标志人物</a:t>
            </a:r>
            <a:endParaRPr lang="en-US" dirty="0"/>
          </a:p>
        </p:txBody>
      </p:sp>
      <p:pic>
        <p:nvPicPr>
          <p:cNvPr id="6" name="Picture 1" descr="Lottie M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41582"/>
            <a:ext cx="2819400" cy="42431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Lottie M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891" y="3413168"/>
            <a:ext cx="1704109" cy="2564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562600" y="1741582"/>
            <a:ext cx="1895475" cy="2057400"/>
          </a:xfrm>
          <a:prstGeom prst="rect">
            <a:avLst/>
          </a:prstGeom>
        </p:spPr>
      </p:pic>
    </p:spTree>
    <p:extLst>
      <p:ext uri="{BB962C8B-B14F-4D97-AF65-F5344CB8AC3E}">
        <p14:creationId xmlns:p14="http://schemas.microsoft.com/office/powerpoint/2010/main" val="13490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0"/>
                            </p:stCondLst>
                            <p:childTnLst>
                              <p:par>
                                <p:cTn id="35" presetID="21" presetClass="entr" presetSubtype="1"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我们如何结果子</a:t>
            </a:r>
            <a:endParaRPr lang="en-US" dirty="0"/>
          </a:p>
        </p:txBody>
      </p:sp>
      <p:sp>
        <p:nvSpPr>
          <p:cNvPr id="3" name="Content Placeholder 2"/>
          <p:cNvSpPr>
            <a:spLocks noGrp="1"/>
          </p:cNvSpPr>
          <p:nvPr>
            <p:ph idx="1"/>
          </p:nvPr>
        </p:nvSpPr>
        <p:spPr/>
        <p:txBody>
          <a:bodyPr>
            <a:normAutofit/>
          </a:bodyPr>
          <a:lstStyle/>
          <a:p>
            <a:r>
              <a:rPr lang="zh-CN" altLang="en-US" dirty="0" smtClean="0">
                <a:latin typeface="+mn-ea"/>
              </a:rPr>
              <a:t>与主要有生命的关系</a:t>
            </a:r>
            <a:endParaRPr lang="en-US" altLang="zh-CN" dirty="0" smtClean="0">
              <a:latin typeface="+mn-ea"/>
            </a:endParaRPr>
          </a:p>
          <a:p>
            <a:r>
              <a:rPr lang="en-US" altLang="zh-CN" dirty="0" smtClean="0">
                <a:latin typeface="KaiTi" panose="02010609060101010101" pitchFamily="49" charset="-122"/>
                <a:ea typeface="KaiTi" panose="02010609060101010101" pitchFamily="49" charset="-122"/>
              </a:rPr>
              <a:t>v5</a:t>
            </a:r>
            <a:r>
              <a:rPr lang="zh-CN" altLang="en-US" dirty="0" smtClean="0">
                <a:latin typeface="KaiTi" panose="02010609060101010101" pitchFamily="49" charset="-122"/>
                <a:ea typeface="KaiTi" panose="02010609060101010101" pitchFamily="49" charset="-122"/>
              </a:rPr>
              <a:t> 我</a:t>
            </a:r>
            <a:r>
              <a:rPr lang="zh-CN" altLang="en-US" dirty="0">
                <a:latin typeface="KaiTi" panose="02010609060101010101" pitchFamily="49" charset="-122"/>
                <a:ea typeface="KaiTi" panose="02010609060101010101" pitchFamily="49" charset="-122"/>
              </a:rPr>
              <a:t>是葡萄树，你们是枝子。常在我里面的，我也常在他里面，这人就多结果子；因为离了我，你们就不能做什麽</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r>
              <a:rPr lang="zh-CN" altLang="en-US" dirty="0" smtClean="0"/>
              <a:t>枝子和葡萄树：结果子，多结果子</a:t>
            </a:r>
            <a:endParaRPr lang="en-US" altLang="zh-CN" dirty="0" smtClean="0"/>
          </a:p>
          <a:p>
            <a:r>
              <a:rPr lang="zh-CN" altLang="en-US" dirty="0" smtClean="0"/>
              <a:t>生命连接的关系</a:t>
            </a:r>
            <a:endParaRPr lang="en-US" altLang="zh-CN" dirty="0" smtClean="0"/>
          </a:p>
          <a:p>
            <a:pPr lvl="1"/>
            <a:r>
              <a:rPr lang="zh-CN" altLang="en-US" dirty="0"/>
              <a:t>枝</a:t>
            </a:r>
            <a:r>
              <a:rPr lang="zh-CN" altLang="en-US" dirty="0" smtClean="0"/>
              <a:t>子</a:t>
            </a:r>
            <a:r>
              <a:rPr lang="zh-CN" altLang="en-US" dirty="0"/>
              <a:t>必</a:t>
            </a:r>
            <a:r>
              <a:rPr lang="zh-CN" altLang="en-US" dirty="0" smtClean="0"/>
              <a:t>须在树上</a:t>
            </a:r>
            <a:r>
              <a:rPr lang="zh-CN" altLang="en-US" dirty="0"/>
              <a:t>才</a:t>
            </a:r>
            <a:r>
              <a:rPr lang="zh-CN" altLang="en-US" dirty="0" smtClean="0"/>
              <a:t>能结</a:t>
            </a:r>
            <a:r>
              <a:rPr lang="zh-CN" altLang="en-US" dirty="0"/>
              <a:t>果</a:t>
            </a:r>
            <a:r>
              <a:rPr lang="zh-CN" altLang="en-US" dirty="0" smtClean="0"/>
              <a:t>子</a:t>
            </a:r>
            <a:endParaRPr lang="en-US" altLang="zh-CN" dirty="0" smtClean="0"/>
          </a:p>
          <a:p>
            <a:pPr lvl="1"/>
            <a:r>
              <a:rPr lang="zh-CN" altLang="en-US" dirty="0" smtClean="0"/>
              <a:t>树</a:t>
            </a:r>
            <a:r>
              <a:rPr lang="zh-CN" altLang="en-US" dirty="0"/>
              <a:t>必</a:t>
            </a:r>
            <a:r>
              <a:rPr lang="zh-CN" altLang="en-US" dirty="0" smtClean="0"/>
              <a:t>须</a:t>
            </a:r>
            <a:r>
              <a:rPr lang="zh-CN" altLang="en-US" dirty="0"/>
              <a:t>借</a:t>
            </a:r>
            <a:r>
              <a:rPr lang="zh-CN" altLang="en-US" dirty="0" smtClean="0"/>
              <a:t>着</a:t>
            </a:r>
            <a:r>
              <a:rPr lang="zh-CN" altLang="en-US" dirty="0"/>
              <a:t>枝</a:t>
            </a:r>
            <a:r>
              <a:rPr lang="zh-CN" altLang="en-US" dirty="0" smtClean="0"/>
              <a:t>子</a:t>
            </a:r>
            <a:r>
              <a:rPr lang="zh-CN" altLang="en-US" dirty="0"/>
              <a:t>才</a:t>
            </a:r>
            <a:r>
              <a:rPr lang="zh-CN" altLang="en-US" dirty="0" smtClean="0"/>
              <a:t>能</a:t>
            </a:r>
            <a:r>
              <a:rPr lang="zh-CN" altLang="en-US" dirty="0"/>
              <a:t>结</a:t>
            </a:r>
            <a:r>
              <a:rPr lang="zh-CN" altLang="en-US" dirty="0" smtClean="0"/>
              <a:t>果子</a:t>
            </a:r>
            <a:endParaRPr lang="en-US" altLang="zh-CN" dirty="0" smtClean="0"/>
          </a:p>
        </p:txBody>
      </p:sp>
    </p:spTree>
    <p:extLst>
      <p:ext uri="{BB962C8B-B14F-4D97-AF65-F5344CB8AC3E}">
        <p14:creationId xmlns:p14="http://schemas.microsoft.com/office/powerpoint/2010/main" val="37323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zh-CN" altLang="en-US" dirty="0" smtClean="0"/>
              <a:t>生命相属的</a:t>
            </a:r>
            <a:r>
              <a:rPr lang="zh-CN" altLang="en-US" dirty="0"/>
              <a:t>关</a:t>
            </a:r>
            <a:r>
              <a:rPr lang="zh-CN" altLang="en-US" dirty="0" smtClean="0"/>
              <a:t>系</a:t>
            </a:r>
            <a:endParaRPr lang="en-US" altLang="zh-CN" dirty="0" smtClean="0"/>
          </a:p>
          <a:p>
            <a:pPr lvl="1"/>
            <a:r>
              <a:rPr lang="zh-CN" altLang="en-US" dirty="0" smtClean="0"/>
              <a:t>树和枝子是一体的</a:t>
            </a:r>
            <a:endParaRPr lang="en-US" altLang="zh-CN" dirty="0" smtClean="0"/>
          </a:p>
          <a:p>
            <a:pPr lvl="1"/>
            <a:r>
              <a:rPr lang="zh-CN" altLang="en-US" dirty="0" smtClean="0"/>
              <a:t>树不能没有枝子</a:t>
            </a:r>
            <a:endParaRPr lang="en-US" altLang="zh-CN" dirty="0" smtClean="0"/>
          </a:p>
          <a:p>
            <a:pPr lvl="1"/>
            <a:r>
              <a:rPr lang="zh-CN" altLang="en-US" dirty="0"/>
              <a:t>枝</a:t>
            </a:r>
            <a:r>
              <a:rPr lang="zh-CN" altLang="en-US" dirty="0" smtClean="0"/>
              <a:t>子</a:t>
            </a:r>
            <a:r>
              <a:rPr lang="zh-CN" altLang="en-US" dirty="0"/>
              <a:t>不</a:t>
            </a:r>
            <a:r>
              <a:rPr lang="zh-CN" altLang="en-US" dirty="0" smtClean="0"/>
              <a:t>能</a:t>
            </a:r>
            <a:r>
              <a:rPr lang="zh-CN" altLang="en-US" dirty="0"/>
              <a:t>没</a:t>
            </a:r>
            <a:r>
              <a:rPr lang="zh-CN" altLang="en-US" dirty="0" smtClean="0"/>
              <a:t>有数</a:t>
            </a:r>
            <a:endParaRPr lang="en-US" altLang="zh-CN" dirty="0" smtClean="0"/>
          </a:p>
          <a:p>
            <a:r>
              <a:rPr lang="zh-CN" altLang="en-US" dirty="0"/>
              <a:t>比喻</a:t>
            </a:r>
            <a:endParaRPr lang="en-US" altLang="zh-CN" dirty="0" smtClean="0"/>
          </a:p>
        </p:txBody>
      </p:sp>
    </p:spTree>
    <p:extLst>
      <p:ext uri="{BB962C8B-B14F-4D97-AF65-F5344CB8AC3E}">
        <p14:creationId xmlns:p14="http://schemas.microsoft.com/office/powerpoint/2010/main" val="16048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altLang="zh-CN" dirty="0" smtClean="0">
                <a:latin typeface="KaiTi" panose="02010609060101010101" pitchFamily="49" charset="-122"/>
                <a:ea typeface="KaiTi" panose="02010609060101010101" pitchFamily="49" charset="-122"/>
              </a:rPr>
              <a:t>v4</a:t>
            </a:r>
            <a:r>
              <a:rPr lang="zh-CN" altLang="en-US" dirty="0" smtClean="0">
                <a:latin typeface="KaiTi" panose="02010609060101010101" pitchFamily="49" charset="-122"/>
                <a:ea typeface="KaiTi" panose="02010609060101010101" pitchFamily="49" charset="-122"/>
              </a:rPr>
              <a:t> 你</a:t>
            </a:r>
            <a:r>
              <a:rPr lang="zh-CN" altLang="en-US" dirty="0">
                <a:latin typeface="KaiTi" panose="02010609060101010101" pitchFamily="49" charset="-122"/>
                <a:ea typeface="KaiTi" panose="02010609060101010101" pitchFamily="49" charset="-122"/>
              </a:rPr>
              <a:t>们要常在我里面，我也常在你们里面。枝子若不常在葡萄树上，自己就不能结果子；你们若不常在我里面，也是这样</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r>
              <a:rPr lang="zh-CN" altLang="en-US" dirty="0"/>
              <a:t>常在我里面，住在主里面</a:t>
            </a:r>
            <a:endParaRPr lang="en-US" altLang="zh-CN" dirty="0"/>
          </a:p>
          <a:p>
            <a:r>
              <a:rPr lang="zh-CN" altLang="en-US" dirty="0"/>
              <a:t>活在主里面</a:t>
            </a:r>
            <a:endParaRPr lang="en-US" altLang="zh-CN" dirty="0"/>
          </a:p>
          <a:p>
            <a:pPr lvl="1"/>
            <a:r>
              <a:rPr lang="zh-CN" altLang="en-US" dirty="0"/>
              <a:t>动的，有生</a:t>
            </a:r>
            <a:r>
              <a:rPr lang="zh-CN" altLang="en-US" dirty="0" smtClean="0"/>
              <a:t>命</a:t>
            </a:r>
            <a:r>
              <a:rPr lang="zh-CN" altLang="en-US" dirty="0"/>
              <a:t>力</a:t>
            </a:r>
            <a:r>
              <a:rPr lang="zh-CN" altLang="en-US" dirty="0" smtClean="0"/>
              <a:t>的</a:t>
            </a:r>
            <a:r>
              <a:rPr lang="zh-CN" altLang="en-US" dirty="0"/>
              <a:t>，不断更新</a:t>
            </a:r>
            <a:r>
              <a:rPr lang="zh-CN" altLang="en-US" dirty="0" smtClean="0"/>
              <a:t>的</a:t>
            </a:r>
            <a:endParaRPr lang="en-US" altLang="zh-CN" dirty="0" smtClean="0"/>
          </a:p>
          <a:p>
            <a:r>
              <a:rPr lang="zh-CN" altLang="en-US" dirty="0"/>
              <a:t>读</a:t>
            </a:r>
            <a:r>
              <a:rPr lang="zh-CN" altLang="en-US" dirty="0" smtClean="0"/>
              <a:t>经</a:t>
            </a:r>
            <a:r>
              <a:rPr lang="zh-CN" altLang="en-US" dirty="0"/>
              <a:t>祷告</a:t>
            </a:r>
            <a:endParaRPr lang="en-US" altLang="zh-CN" dirty="0" smtClean="0"/>
          </a:p>
          <a:p>
            <a:endParaRPr lang="en-US" altLang="zh-CN" dirty="0"/>
          </a:p>
          <a:p>
            <a:endParaRPr lang="en-US" altLang="zh-CN" dirty="0" smtClean="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390191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约翰福音</a:t>
            </a:r>
            <a:r>
              <a:rPr lang="en-US" altLang="zh-CN" dirty="0"/>
              <a:t>15</a:t>
            </a:r>
            <a:r>
              <a:rPr lang="zh-CN" altLang="en-US" dirty="0"/>
              <a:t>章</a:t>
            </a:r>
            <a:r>
              <a:rPr lang="en-US" altLang="zh-CN" dirty="0"/>
              <a:t>1-8</a:t>
            </a:r>
            <a:r>
              <a:rPr lang="zh-CN" altLang="en-US" dirty="0"/>
              <a:t>节</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KaiTi" panose="02010609060101010101" pitchFamily="49" charset="-122"/>
                <a:ea typeface="KaiTi" panose="02010609060101010101" pitchFamily="49" charset="-122"/>
              </a:rPr>
              <a:t>1  </a:t>
            </a:r>
            <a:r>
              <a:rPr lang="zh-CN" altLang="en-US" dirty="0" smtClean="0">
                <a:latin typeface="KaiTi" panose="02010609060101010101" pitchFamily="49" charset="-122"/>
                <a:ea typeface="KaiTi" panose="02010609060101010101" pitchFamily="49" charset="-122"/>
              </a:rPr>
              <a:t>我是真葡萄树，我父是栽培的人。</a:t>
            </a:r>
            <a:r>
              <a:rPr lang="en-US" dirty="0" smtClean="0">
                <a:latin typeface="KaiTi" panose="02010609060101010101" pitchFamily="49" charset="-122"/>
                <a:ea typeface="KaiTi" panose="02010609060101010101" pitchFamily="49" charset="-122"/>
              </a:rPr>
              <a:t>2  </a:t>
            </a:r>
            <a:r>
              <a:rPr lang="zh-CN" altLang="en-US" dirty="0" smtClean="0">
                <a:latin typeface="KaiTi" panose="02010609060101010101" pitchFamily="49" charset="-122"/>
                <a:ea typeface="KaiTi" panose="02010609060101010101" pitchFamily="49" charset="-122"/>
              </a:rPr>
              <a:t>凡属我不结果子的枝子，他就剪去；凡结果子的，他就修理乾净，使枝子结果子更多。</a:t>
            </a:r>
            <a:r>
              <a:rPr lang="en-US" dirty="0" smtClean="0">
                <a:latin typeface="KaiTi" panose="02010609060101010101" pitchFamily="49" charset="-122"/>
                <a:ea typeface="KaiTi" panose="02010609060101010101" pitchFamily="49" charset="-122"/>
              </a:rPr>
              <a:t>3  </a:t>
            </a:r>
            <a:r>
              <a:rPr lang="zh-CN" altLang="en-US" dirty="0" smtClean="0">
                <a:latin typeface="KaiTi" panose="02010609060101010101" pitchFamily="49" charset="-122"/>
                <a:ea typeface="KaiTi" panose="02010609060101010101" pitchFamily="49" charset="-122"/>
              </a:rPr>
              <a:t>现在你们因我讲给你们的道，已经乾净了。</a:t>
            </a:r>
            <a:r>
              <a:rPr lang="en-US" dirty="0" smtClean="0">
                <a:latin typeface="KaiTi" panose="02010609060101010101" pitchFamily="49" charset="-122"/>
                <a:ea typeface="KaiTi" panose="02010609060101010101" pitchFamily="49" charset="-122"/>
              </a:rPr>
              <a:t>4  </a:t>
            </a:r>
            <a:r>
              <a:rPr lang="zh-CN" altLang="en-US" dirty="0" smtClean="0">
                <a:latin typeface="KaiTi" panose="02010609060101010101" pitchFamily="49" charset="-122"/>
                <a:ea typeface="KaiTi" panose="02010609060101010101" pitchFamily="49" charset="-122"/>
              </a:rPr>
              <a:t>你们要常在我里面，我也常在你们里面。枝子若不常在葡萄树上，自己就不能结果子；你们若不常在我里面，也是这样。</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812186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读经祷告</a:t>
            </a:r>
            <a:endParaRPr lang="en-US" dirty="0"/>
          </a:p>
        </p:txBody>
      </p:sp>
      <p:sp>
        <p:nvSpPr>
          <p:cNvPr id="3" name="Content Placeholder 2"/>
          <p:cNvSpPr>
            <a:spLocks noGrp="1"/>
          </p:cNvSpPr>
          <p:nvPr>
            <p:ph idx="1"/>
          </p:nvPr>
        </p:nvSpPr>
        <p:spPr/>
        <p:txBody>
          <a:bodyPr>
            <a:normAutofit/>
          </a:bodyPr>
          <a:lstStyle/>
          <a:p>
            <a:r>
              <a:rPr lang="zh-CN" altLang="en-US" dirty="0" smtClean="0"/>
              <a:t>是</a:t>
            </a:r>
            <a:r>
              <a:rPr lang="zh-CN" altLang="en-US" dirty="0"/>
              <a:t>基督</a:t>
            </a:r>
            <a:r>
              <a:rPr lang="zh-CN" altLang="en-US" dirty="0" smtClean="0"/>
              <a:t>徒</a:t>
            </a:r>
            <a:r>
              <a:rPr lang="zh-CN" altLang="en-US" dirty="0"/>
              <a:t>生</a:t>
            </a:r>
            <a:r>
              <a:rPr lang="zh-CN" altLang="en-US" dirty="0" smtClean="0"/>
              <a:t>命的</a:t>
            </a:r>
            <a:r>
              <a:rPr lang="zh-CN" altLang="en-US" dirty="0"/>
              <a:t>呼</a:t>
            </a:r>
            <a:r>
              <a:rPr lang="zh-CN" altLang="en-US" dirty="0" smtClean="0"/>
              <a:t>吸</a:t>
            </a:r>
            <a:endParaRPr lang="en-US" altLang="zh-CN" dirty="0" smtClean="0"/>
          </a:p>
          <a:p>
            <a:r>
              <a:rPr lang="zh-CN" altLang="en-US" dirty="0"/>
              <a:t>读</a:t>
            </a:r>
            <a:r>
              <a:rPr lang="zh-CN" altLang="en-US" dirty="0" smtClean="0"/>
              <a:t>经</a:t>
            </a:r>
            <a:endParaRPr lang="en-US" altLang="zh-CN" dirty="0" smtClean="0"/>
          </a:p>
          <a:p>
            <a:pPr lvl="1"/>
            <a:r>
              <a:rPr lang="zh-CN" altLang="en-US" dirty="0" smtClean="0"/>
              <a:t>明白神的</a:t>
            </a:r>
            <a:r>
              <a:rPr lang="zh-CN" altLang="en-US" dirty="0"/>
              <a:t>旨</a:t>
            </a:r>
            <a:r>
              <a:rPr lang="zh-CN" altLang="en-US" dirty="0" smtClean="0"/>
              <a:t>意</a:t>
            </a:r>
            <a:endParaRPr lang="en-US" altLang="zh-CN" dirty="0" smtClean="0"/>
          </a:p>
          <a:p>
            <a:pPr lvl="1"/>
            <a:r>
              <a:rPr lang="zh-CN" altLang="en-US" dirty="0" smtClean="0"/>
              <a:t>从神的话中的</a:t>
            </a:r>
            <a:r>
              <a:rPr lang="zh-CN" altLang="en-US" dirty="0"/>
              <a:t>力</a:t>
            </a:r>
            <a:r>
              <a:rPr lang="zh-CN" altLang="en-US" dirty="0" smtClean="0"/>
              <a:t>量</a:t>
            </a:r>
            <a:endParaRPr lang="en-US" altLang="zh-CN" dirty="0" smtClean="0"/>
          </a:p>
          <a:p>
            <a:r>
              <a:rPr lang="zh-CN" altLang="en-US" dirty="0"/>
              <a:t>祷</a:t>
            </a:r>
            <a:r>
              <a:rPr lang="zh-CN" altLang="en-US" dirty="0" smtClean="0"/>
              <a:t>告</a:t>
            </a:r>
            <a:endParaRPr lang="en-US" altLang="zh-CN" dirty="0" smtClean="0"/>
          </a:p>
          <a:p>
            <a:pPr lvl="1"/>
            <a:r>
              <a:rPr lang="zh-CN" altLang="en-US" dirty="0" smtClean="0"/>
              <a:t>顺服神的旨意</a:t>
            </a:r>
            <a:endParaRPr lang="en-US" altLang="zh-CN" dirty="0" smtClean="0"/>
          </a:p>
          <a:p>
            <a:pPr lvl="1"/>
            <a:r>
              <a:rPr lang="zh-CN" altLang="en-US" dirty="0"/>
              <a:t>经</a:t>
            </a:r>
            <a:r>
              <a:rPr lang="zh-CN" altLang="en-US" dirty="0" smtClean="0"/>
              <a:t>历神</a:t>
            </a:r>
            <a:r>
              <a:rPr lang="zh-CN" altLang="en-US" dirty="0"/>
              <a:t>话</a:t>
            </a:r>
            <a:r>
              <a:rPr lang="zh-CN" altLang="en-US" dirty="0" smtClean="0"/>
              <a:t>语的</a:t>
            </a:r>
            <a:r>
              <a:rPr lang="zh-CN" altLang="en-US" dirty="0"/>
              <a:t>真</a:t>
            </a:r>
            <a:r>
              <a:rPr lang="zh-CN" altLang="en-US" dirty="0" smtClean="0"/>
              <a:t>实，坚强信心</a:t>
            </a:r>
            <a:endParaRPr lang="en-US" altLang="zh-CN" dirty="0" smtClean="0"/>
          </a:p>
          <a:p>
            <a:r>
              <a:rPr lang="zh-CN" altLang="en-US" dirty="0" smtClean="0"/>
              <a:t>自己的经历</a:t>
            </a:r>
            <a:endParaRPr lang="en-US" altLang="zh-CN" dirty="0" smtClean="0"/>
          </a:p>
        </p:txBody>
      </p:sp>
    </p:spTree>
    <p:extLst>
      <p:ext uri="{BB962C8B-B14F-4D97-AF65-F5344CB8AC3E}">
        <p14:creationId xmlns:p14="http://schemas.microsoft.com/office/powerpoint/2010/main" val="842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altLang="zh-CN" dirty="0" smtClean="0">
                <a:latin typeface="KaiTi" panose="02010609060101010101" pitchFamily="49" charset="-122"/>
                <a:ea typeface="KaiTi" panose="02010609060101010101" pitchFamily="49" charset="-122"/>
              </a:rPr>
              <a:t>v7</a:t>
            </a:r>
            <a:r>
              <a:rPr lang="zh-CN" altLang="en-US" dirty="0" smtClean="0">
                <a:latin typeface="KaiTi" panose="02010609060101010101" pitchFamily="49" charset="-122"/>
                <a:ea typeface="KaiTi" panose="02010609060101010101" pitchFamily="49" charset="-122"/>
              </a:rPr>
              <a:t> 你</a:t>
            </a:r>
            <a:r>
              <a:rPr lang="zh-CN" altLang="en-US" dirty="0">
                <a:latin typeface="KaiTi" panose="02010609060101010101" pitchFamily="49" charset="-122"/>
                <a:ea typeface="KaiTi" panose="02010609060101010101" pitchFamily="49" charset="-122"/>
              </a:rPr>
              <a:t>们若常在我里面，我的话也常在你们里面，凡你们所愿意的，祈求，就给你们成就</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r>
              <a:rPr lang="zh-CN" altLang="en-US" dirty="0" smtClean="0">
                <a:latin typeface="+mn-ea"/>
              </a:rPr>
              <a:t>活在主里：行出神的话</a:t>
            </a:r>
            <a:endParaRPr lang="en-US" altLang="zh-CN" dirty="0" smtClean="0">
              <a:latin typeface="+mn-ea"/>
            </a:endParaRPr>
          </a:p>
          <a:p>
            <a:r>
              <a:rPr lang="zh-CN" altLang="en-US" dirty="0"/>
              <a:t>戴德生</a:t>
            </a:r>
            <a:r>
              <a:rPr lang="en-US" dirty="0"/>
              <a:t>64</a:t>
            </a:r>
            <a:r>
              <a:rPr lang="zh-CN" altLang="en-US" dirty="0"/>
              <a:t>岁读经</a:t>
            </a:r>
            <a:r>
              <a:rPr lang="en-US" dirty="0"/>
              <a:t>40</a:t>
            </a:r>
            <a:r>
              <a:rPr lang="zh-CN" altLang="en-US" dirty="0" smtClean="0"/>
              <a:t>遍</a:t>
            </a:r>
            <a:endParaRPr lang="en-US" altLang="zh-CN" dirty="0" smtClean="0"/>
          </a:p>
          <a:p>
            <a:pPr lvl="1"/>
            <a:r>
              <a:rPr lang="zh-CN" altLang="en-US" dirty="0" smtClean="0"/>
              <a:t>他</a:t>
            </a:r>
            <a:r>
              <a:rPr lang="zh-CN" altLang="en-US" dirty="0"/>
              <a:t>说：“研读圣经是为遵行神的话</a:t>
            </a:r>
            <a:r>
              <a:rPr lang="zh-CN" altLang="en-US" dirty="0" smtClean="0"/>
              <a:t>”。</a:t>
            </a:r>
            <a:endParaRPr lang="en-US" altLang="zh-CN" dirty="0" smtClean="0"/>
          </a:p>
          <a:p>
            <a:r>
              <a:rPr lang="en-US" dirty="0" smtClean="0"/>
              <a:t>Bill Bright</a:t>
            </a:r>
            <a:r>
              <a:rPr lang="zh-CN" altLang="en-US" dirty="0" smtClean="0"/>
              <a:t> 白</a:t>
            </a:r>
            <a:r>
              <a:rPr lang="zh-CN" altLang="en-US" dirty="0"/>
              <a:t>立德</a:t>
            </a:r>
            <a:r>
              <a:rPr lang="zh-CN" altLang="en-US" dirty="0" smtClean="0"/>
              <a:t>，学园传到会</a:t>
            </a:r>
            <a:endParaRPr lang="en-US" altLang="zh-CN" dirty="0" smtClean="0"/>
          </a:p>
          <a:p>
            <a:r>
              <a:rPr lang="en-US" dirty="0" smtClean="0"/>
              <a:t>Dawson Trotman</a:t>
            </a:r>
            <a:r>
              <a:rPr lang="zh-CN" altLang="en-US" dirty="0" smtClean="0"/>
              <a:t> 陶</a:t>
            </a:r>
            <a:r>
              <a:rPr lang="zh-CN" altLang="en-US" dirty="0"/>
              <a:t>申</a:t>
            </a:r>
            <a:r>
              <a:rPr lang="en-US" dirty="0"/>
              <a:t>·</a:t>
            </a:r>
            <a:r>
              <a:rPr lang="zh-CN" altLang="en-US" dirty="0"/>
              <a:t>特罗</a:t>
            </a:r>
            <a:r>
              <a:rPr lang="zh-CN" altLang="en-US" dirty="0" smtClean="0"/>
              <a:t>曼，导航会</a:t>
            </a:r>
            <a:endParaRPr lang="zh-CN" altLang="en-US" dirty="0"/>
          </a:p>
          <a:p>
            <a:endParaRPr lang="en-US" altLang="zh-CN" dirty="0" smtClean="0"/>
          </a:p>
        </p:txBody>
      </p:sp>
    </p:spTree>
    <p:extLst>
      <p:ext uri="{BB962C8B-B14F-4D97-AF65-F5344CB8AC3E}">
        <p14:creationId xmlns:p14="http://schemas.microsoft.com/office/powerpoint/2010/main" val="194080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多结果子的生命</a:t>
            </a:r>
            <a:endParaRPr lang="en-US" dirty="0"/>
          </a:p>
        </p:txBody>
      </p:sp>
      <p:sp>
        <p:nvSpPr>
          <p:cNvPr id="3" name="Content Placeholder 2"/>
          <p:cNvSpPr>
            <a:spLocks noGrp="1"/>
          </p:cNvSpPr>
          <p:nvPr>
            <p:ph idx="1"/>
          </p:nvPr>
        </p:nvSpPr>
        <p:spPr/>
        <p:txBody>
          <a:bodyPr>
            <a:normAutofit lnSpcReduction="10000"/>
          </a:bodyPr>
          <a:lstStyle/>
          <a:p>
            <a:r>
              <a:rPr lang="zh-CN" altLang="en-US" dirty="0" smtClean="0">
                <a:latin typeface="+mn-ea"/>
              </a:rPr>
              <a:t>圣</a:t>
            </a:r>
            <a:r>
              <a:rPr lang="zh-CN" altLang="en-US" dirty="0">
                <a:latin typeface="+mn-ea"/>
              </a:rPr>
              <a:t>灵的果子（太</a:t>
            </a:r>
            <a:r>
              <a:rPr lang="en-US" altLang="zh-CN" dirty="0">
                <a:latin typeface="+mn-ea"/>
              </a:rPr>
              <a:t>5:22-23</a:t>
            </a:r>
            <a:r>
              <a:rPr lang="zh-CN" altLang="en-US" dirty="0" smtClean="0">
                <a:latin typeface="+mn-ea"/>
              </a:rPr>
              <a:t>）</a:t>
            </a:r>
            <a:endParaRPr lang="en-US" altLang="zh-CN" dirty="0" smtClean="0">
              <a:latin typeface="+mn-ea"/>
            </a:endParaRPr>
          </a:p>
          <a:p>
            <a:pPr lvl="1"/>
            <a:r>
              <a:rPr lang="zh-CN" altLang="en-US" dirty="0" smtClean="0">
                <a:latin typeface="KaiTi" panose="02010609060101010101" pitchFamily="49" charset="-122"/>
                <a:ea typeface="KaiTi" panose="02010609060101010101" pitchFamily="49" charset="-122"/>
              </a:rPr>
              <a:t>仁</a:t>
            </a:r>
            <a:r>
              <a:rPr lang="zh-CN" altLang="en-US" dirty="0">
                <a:latin typeface="KaiTi" panose="02010609060101010101" pitchFamily="49" charset="-122"/>
                <a:ea typeface="KaiTi" panose="02010609060101010101" pitchFamily="49" charset="-122"/>
              </a:rPr>
              <a:t>爱、喜乐、和平、忍耐、恩慈、良善、信实、</a:t>
            </a:r>
            <a:r>
              <a:rPr lang="en-US" altLang="zh-CN" dirty="0">
                <a:latin typeface="KaiTi" panose="02010609060101010101" pitchFamily="49" charset="-122"/>
                <a:ea typeface="KaiTi" panose="02010609060101010101" pitchFamily="49" charset="-122"/>
              </a:rPr>
              <a:t> </a:t>
            </a:r>
            <a:r>
              <a:rPr lang="zh-CN" altLang="en-US" dirty="0" smtClean="0">
                <a:latin typeface="KaiTi" panose="02010609060101010101" pitchFamily="49" charset="-122"/>
                <a:ea typeface="KaiTi" panose="02010609060101010101" pitchFamily="49" charset="-122"/>
              </a:rPr>
              <a:t>温</a:t>
            </a:r>
            <a:r>
              <a:rPr lang="zh-CN" altLang="en-US" dirty="0">
                <a:latin typeface="KaiTi" panose="02010609060101010101" pitchFamily="49" charset="-122"/>
                <a:ea typeface="KaiTi" panose="02010609060101010101" pitchFamily="49" charset="-122"/>
              </a:rPr>
              <a:t>柔、节制</a:t>
            </a:r>
            <a:endParaRPr lang="en-US" altLang="zh-CN" dirty="0">
              <a:latin typeface="KaiTi" panose="02010609060101010101" pitchFamily="49" charset="-122"/>
              <a:ea typeface="KaiTi" panose="02010609060101010101" pitchFamily="49" charset="-122"/>
            </a:endParaRPr>
          </a:p>
          <a:p>
            <a:r>
              <a:rPr lang="zh-CN" altLang="en-US" dirty="0" smtClean="0">
                <a:latin typeface="+mn-ea"/>
              </a:rPr>
              <a:t>有</a:t>
            </a:r>
            <a:r>
              <a:rPr lang="zh-CN" altLang="en-US" dirty="0">
                <a:latin typeface="+mn-ea"/>
              </a:rPr>
              <a:t>成圣的果子（罗</a:t>
            </a:r>
            <a:r>
              <a:rPr lang="en-US" altLang="zh-CN" dirty="0">
                <a:latin typeface="+mn-ea"/>
              </a:rPr>
              <a:t>6:22</a:t>
            </a:r>
            <a:r>
              <a:rPr lang="zh-CN" altLang="en-US" dirty="0" smtClean="0">
                <a:latin typeface="+mn-ea"/>
              </a:rPr>
              <a:t>）</a:t>
            </a:r>
            <a:endParaRPr lang="en-US" altLang="zh-CN" dirty="0">
              <a:latin typeface="+mn-ea"/>
            </a:endParaRPr>
          </a:p>
          <a:p>
            <a:pPr lvl="1"/>
            <a:r>
              <a:rPr lang="zh-CN" altLang="en-US" dirty="0" smtClean="0">
                <a:latin typeface="KaiTi" panose="02010609060101010101" pitchFamily="49" charset="-122"/>
                <a:ea typeface="KaiTi" panose="02010609060101010101" pitchFamily="49" charset="-122"/>
              </a:rPr>
              <a:t>但</a:t>
            </a:r>
            <a:r>
              <a:rPr lang="zh-CN" altLang="en-US" dirty="0">
                <a:latin typeface="KaiTi" panose="02010609060101010101" pitchFamily="49" charset="-122"/>
                <a:ea typeface="KaiTi" panose="02010609060101010101" pitchFamily="49" charset="-122"/>
              </a:rPr>
              <a:t>现今，你们既从罪里得了释放，作了神的奴仆，就有成圣的果子，那结局就是永生。</a:t>
            </a:r>
            <a:r>
              <a:rPr lang="en-US" altLang="zh-CN" dirty="0">
                <a:latin typeface="KaiTi" panose="02010609060101010101" pitchFamily="49" charset="-122"/>
                <a:ea typeface="KaiTi" panose="02010609060101010101" pitchFamily="49" charset="-122"/>
              </a:rPr>
              <a:t> </a:t>
            </a:r>
            <a:endParaRPr lang="en-US" altLang="zh-CN" dirty="0">
              <a:latin typeface="KaiTi" panose="02010609060101010101" pitchFamily="49" charset="-122"/>
              <a:ea typeface="KaiTi" panose="02010609060101010101" pitchFamily="49" charset="-122"/>
            </a:endParaRPr>
          </a:p>
          <a:p>
            <a:r>
              <a:rPr lang="zh-CN" altLang="en-US" dirty="0" smtClean="0">
                <a:latin typeface="+mn-ea"/>
              </a:rPr>
              <a:t>在</a:t>
            </a:r>
            <a:r>
              <a:rPr lang="zh-CN" altLang="en-US" dirty="0">
                <a:latin typeface="+mn-ea"/>
              </a:rPr>
              <a:t>一切善事上结果子（歌</a:t>
            </a:r>
            <a:r>
              <a:rPr lang="en-US" altLang="zh-CN" dirty="0">
                <a:latin typeface="+mn-ea"/>
              </a:rPr>
              <a:t>1:10</a:t>
            </a:r>
            <a:r>
              <a:rPr lang="en-US" altLang="zh-CN" dirty="0" smtClean="0">
                <a:latin typeface="+mn-ea"/>
              </a:rPr>
              <a:t>)</a:t>
            </a:r>
          </a:p>
          <a:p>
            <a:pPr lvl="1"/>
            <a:r>
              <a:rPr lang="zh-CN" altLang="en-US" sz="3000" dirty="0">
                <a:latin typeface="KaiTi" panose="02010609060101010101" pitchFamily="49" charset="-122"/>
                <a:ea typeface="KaiTi" panose="02010609060101010101" pitchFamily="49" charset="-122"/>
              </a:rPr>
              <a:t>好叫你们行事为人对得起主，凡事蒙他喜悦，在一切善事上结果子，渐渐的多知道神</a:t>
            </a:r>
            <a:r>
              <a:rPr lang="zh-CN" altLang="en-US" sz="3000" dirty="0" smtClean="0">
                <a:latin typeface="KaiTi" panose="02010609060101010101" pitchFamily="49" charset="-122"/>
                <a:ea typeface="KaiTi" panose="02010609060101010101" pitchFamily="49" charset="-122"/>
              </a:rPr>
              <a:t>；</a:t>
            </a:r>
            <a:endParaRPr lang="en-US" altLang="zh-CN" sz="3000" dirty="0" smtClean="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6037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zh-CN" altLang="en-US" dirty="0" smtClean="0"/>
              <a:t>行出神的话</a:t>
            </a:r>
            <a:endParaRPr lang="en-US" altLang="zh-CN" dirty="0" smtClean="0"/>
          </a:p>
          <a:p>
            <a:r>
              <a:rPr lang="zh-CN" altLang="en-US" dirty="0" smtClean="0"/>
              <a:t>真实活出自己的信仰</a:t>
            </a:r>
            <a:endParaRPr lang="en-US" altLang="zh-CN" dirty="0"/>
          </a:p>
          <a:p>
            <a:pPr lvl="1"/>
            <a:r>
              <a:rPr lang="zh-CN" altLang="en-US" dirty="0" smtClean="0">
                <a:latin typeface="+mn-ea"/>
              </a:rPr>
              <a:t>为主作见证，事奉，自己生命的改变</a:t>
            </a:r>
            <a:endParaRPr lang="en-US" altLang="zh-CN" dirty="0" smtClean="0">
              <a:latin typeface="+mn-ea"/>
            </a:endParaRPr>
          </a:p>
          <a:p>
            <a:r>
              <a:rPr lang="en-US" altLang="zh-CN" dirty="0" smtClean="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我实在告诉你们，这些事你们既做在我这弟兄中一个最小的身上，就是做在我身上了。</a:t>
            </a:r>
            <a:r>
              <a:rPr lang="en-US" altLang="zh-CN" dirty="0" smtClean="0">
                <a:latin typeface="KaiTi" panose="02010609060101010101" pitchFamily="49" charset="-122"/>
                <a:ea typeface="KaiTi" panose="02010609060101010101" pitchFamily="49" charset="-122"/>
              </a:rPr>
              <a:t>』</a:t>
            </a:r>
            <a:r>
              <a:rPr lang="zh-CN" altLang="en-US" dirty="0" smtClean="0">
                <a:latin typeface="KaiTi" panose="02010609060101010101" pitchFamily="49" charset="-122"/>
                <a:ea typeface="KaiTi" panose="02010609060101010101" pitchFamily="49" charset="-122"/>
              </a:rPr>
              <a:t>（太</a:t>
            </a:r>
            <a:r>
              <a:rPr lang="en-US" altLang="zh-CN" dirty="0" smtClean="0">
                <a:latin typeface="KaiTi" panose="02010609060101010101" pitchFamily="49" charset="-122"/>
                <a:ea typeface="KaiTi" panose="02010609060101010101" pitchFamily="49" charset="-122"/>
              </a:rPr>
              <a:t>25:40</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r>
              <a:rPr lang="zh-CN" altLang="en-US" smtClean="0">
                <a:latin typeface="+mn-ea"/>
              </a:rPr>
              <a:t>生命的果</a:t>
            </a:r>
            <a:r>
              <a:rPr lang="zh-CN" altLang="en-US" dirty="0">
                <a:latin typeface="+mn-ea"/>
              </a:rPr>
              <a:t>子</a:t>
            </a:r>
            <a:endParaRPr lang="en-US" altLang="zh-CN" dirty="0">
              <a:latin typeface="+mn-ea"/>
            </a:endParaRPr>
          </a:p>
          <a:p>
            <a:r>
              <a:rPr lang="zh-CN" altLang="en-US" dirty="0" smtClean="0">
                <a:latin typeface="+mn-ea"/>
              </a:rPr>
              <a:t>例</a:t>
            </a:r>
            <a:r>
              <a:rPr lang="zh-CN" altLang="en-US" dirty="0">
                <a:latin typeface="+mn-ea"/>
              </a:rPr>
              <a:t>子</a:t>
            </a:r>
            <a:endParaRPr lang="en-US" altLang="zh-CN" dirty="0">
              <a:latin typeface="+mn-ea"/>
            </a:endParaRPr>
          </a:p>
        </p:txBody>
      </p:sp>
    </p:spTree>
    <p:extLst>
      <p:ext uri="{BB962C8B-B14F-4D97-AF65-F5344CB8AC3E}">
        <p14:creationId xmlns:p14="http://schemas.microsoft.com/office/powerpoint/2010/main" val="14370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altLang="zh-CN" dirty="0" smtClean="0">
                <a:latin typeface="KaiTi" panose="02010609060101010101" pitchFamily="49" charset="-122"/>
                <a:ea typeface="KaiTi" panose="02010609060101010101" pitchFamily="49" charset="-122"/>
              </a:rPr>
              <a:t>v6</a:t>
            </a:r>
            <a:r>
              <a:rPr lang="zh-CN" altLang="en-US" dirty="0" smtClean="0">
                <a:latin typeface="KaiTi" panose="02010609060101010101" pitchFamily="49" charset="-122"/>
                <a:ea typeface="KaiTi" panose="02010609060101010101" pitchFamily="49" charset="-122"/>
              </a:rPr>
              <a:t> 人</a:t>
            </a:r>
            <a:r>
              <a:rPr lang="zh-CN" altLang="en-US" dirty="0">
                <a:latin typeface="KaiTi" panose="02010609060101010101" pitchFamily="49" charset="-122"/>
                <a:ea typeface="KaiTi" panose="02010609060101010101" pitchFamily="49" charset="-122"/>
              </a:rPr>
              <a:t>若不常在我里面，就像枝子丢在外面枯乾，人拾起来，扔在火里烧了。</a:t>
            </a:r>
            <a:r>
              <a:rPr lang="en-US" altLang="zh-CN" dirty="0">
                <a:latin typeface="KaiTi" panose="02010609060101010101" pitchFamily="49" charset="-122"/>
                <a:ea typeface="KaiTi" panose="02010609060101010101" pitchFamily="49" charset="-122"/>
              </a:rPr>
              <a:t> </a:t>
            </a:r>
          </a:p>
          <a:p>
            <a:r>
              <a:rPr lang="zh-CN" altLang="en-US" dirty="0" smtClean="0"/>
              <a:t>枯干的，没有能力</a:t>
            </a:r>
            <a:endParaRPr lang="en-US" altLang="zh-CN" dirty="0" smtClean="0"/>
          </a:p>
          <a:p>
            <a:r>
              <a:rPr lang="zh-CN" altLang="en-US" dirty="0" smtClean="0"/>
              <a:t>没有生命，不可能</a:t>
            </a:r>
            <a:r>
              <a:rPr lang="zh-CN" altLang="en-US" dirty="0"/>
              <a:t>结</a:t>
            </a:r>
            <a:r>
              <a:rPr lang="zh-CN" altLang="en-US" dirty="0" smtClean="0"/>
              <a:t>果子</a:t>
            </a:r>
            <a:endParaRPr lang="en-US" altLang="zh-CN" dirty="0" smtClean="0"/>
          </a:p>
          <a:p>
            <a:r>
              <a:rPr lang="zh-CN" altLang="en-US" dirty="0" smtClean="0"/>
              <a:t>是很</a:t>
            </a:r>
            <a:r>
              <a:rPr lang="zh-CN" altLang="en-US" dirty="0"/>
              <a:t>可</a:t>
            </a:r>
            <a:r>
              <a:rPr lang="zh-CN" altLang="en-US" dirty="0" smtClean="0"/>
              <a:t>怜的</a:t>
            </a:r>
            <a:endParaRPr lang="en-US" altLang="zh-CN" dirty="0" smtClean="0"/>
          </a:p>
          <a:p>
            <a:pPr lvl="1"/>
            <a:r>
              <a:rPr lang="zh-CN" altLang="en-US" dirty="0">
                <a:latin typeface="KaiTi" panose="02010609060101010101" pitchFamily="49" charset="-122"/>
                <a:ea typeface="KaiTi" panose="02010609060101010101" pitchFamily="49" charset="-122"/>
              </a:rPr>
              <a:t>人的工程若被烧了，他就要受亏损，自己却要得救；虽然得救，乃像从火里经过的一</a:t>
            </a:r>
            <a:r>
              <a:rPr lang="zh-CN" altLang="en-US" dirty="0" smtClean="0">
                <a:latin typeface="KaiTi" panose="02010609060101010101" pitchFamily="49" charset="-122"/>
                <a:ea typeface="KaiTi" panose="02010609060101010101" pitchFamily="49" charset="-122"/>
              </a:rPr>
              <a:t>样（林前</a:t>
            </a:r>
            <a:r>
              <a:rPr lang="en-US" altLang="zh-CN" dirty="0" smtClean="0">
                <a:latin typeface="KaiTi" panose="02010609060101010101" pitchFamily="49" charset="-122"/>
                <a:ea typeface="KaiTi" panose="02010609060101010101" pitchFamily="49" charset="-122"/>
              </a:rPr>
              <a:t>3:15</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pPr marL="342900" lvl="1" indent="-342900">
              <a:buFont typeface="Arial" panose="020B0604020202020204" pitchFamily="34" charset="0"/>
              <a:buChar char="•"/>
            </a:pPr>
            <a:r>
              <a:rPr lang="en-US" dirty="0" smtClean="0"/>
              <a:t>Roy Robertson</a:t>
            </a:r>
            <a:r>
              <a:rPr lang="zh-CN" altLang="en-US" dirty="0" smtClean="0"/>
              <a:t> 罗</a:t>
            </a:r>
            <a:r>
              <a:rPr lang="zh-CN" altLang="en-US" dirty="0"/>
              <a:t>得圣 牧师</a:t>
            </a:r>
            <a:r>
              <a:rPr lang="zh-CN" altLang="en-US" dirty="0" smtClean="0"/>
              <a:t>，</a:t>
            </a:r>
            <a:r>
              <a:rPr lang="zh-CN" altLang="en-US" dirty="0"/>
              <a:t>导航</a:t>
            </a:r>
            <a:r>
              <a:rPr lang="zh-CN" altLang="en-US" dirty="0" smtClean="0"/>
              <a:t>会</a:t>
            </a:r>
            <a:endParaRPr lang="en-US" altLang="zh-CN" dirty="0" smtClean="0"/>
          </a:p>
          <a:p>
            <a:endParaRPr lang="en-US" altLang="zh-CN" dirty="0" smtClean="0"/>
          </a:p>
        </p:txBody>
      </p:sp>
    </p:spTree>
    <p:extLst>
      <p:ext uri="{BB962C8B-B14F-4D97-AF65-F5344CB8AC3E}">
        <p14:creationId xmlns:p14="http://schemas.microsoft.com/office/powerpoint/2010/main" val="26295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latin typeface="KaiTi" panose="02010609060101010101" pitchFamily="49" charset="-122"/>
              <a:ea typeface="KaiTi" panose="02010609060101010101" pitchFamily="49" charset="-122"/>
            </a:endParaRPr>
          </a:p>
        </p:txBody>
      </p:sp>
      <p:pic>
        <p:nvPicPr>
          <p:cNvPr id="4" name="Picture 3"/>
          <p:cNvPicPr>
            <a:picLocks noChangeAspect="1"/>
          </p:cNvPicPr>
          <p:nvPr/>
        </p:nvPicPr>
        <p:blipFill>
          <a:blip r:embed="rId3"/>
          <a:stretch>
            <a:fillRect/>
          </a:stretch>
        </p:blipFill>
        <p:spPr>
          <a:xfrm>
            <a:off x="1005112" y="1295400"/>
            <a:ext cx="7133776" cy="3862186"/>
          </a:xfrm>
          <a:prstGeom prst="rect">
            <a:avLst/>
          </a:prstGeom>
        </p:spPr>
      </p:pic>
      <p:sp>
        <p:nvSpPr>
          <p:cNvPr id="2" name="Title 1"/>
          <p:cNvSpPr>
            <a:spLocks noGrp="1"/>
          </p:cNvSpPr>
          <p:nvPr>
            <p:ph type="title"/>
          </p:nvPr>
        </p:nvSpPr>
        <p:spPr/>
        <p:txBody>
          <a:bodyPr>
            <a:normAutofit fontScale="90000"/>
          </a:bodyPr>
          <a:lstStyle/>
          <a:p>
            <a:r>
              <a:rPr lang="en-US" altLang="zh-CN" dirty="0" smtClean="0">
                <a:latin typeface="KaiTi" panose="02010609060101010101" pitchFamily="49" charset="-122"/>
                <a:ea typeface="KaiTi" panose="02010609060101010101" pitchFamily="49" charset="-122"/>
              </a:rPr>
              <a:t/>
            </a:r>
            <a:br>
              <a:rPr lang="en-US" altLang="zh-CN" dirty="0" smtClean="0">
                <a:latin typeface="KaiTi" panose="02010609060101010101" pitchFamily="49" charset="-122"/>
                <a:ea typeface="KaiTi" panose="02010609060101010101" pitchFamily="49" charset="-122"/>
              </a:rPr>
            </a:br>
            <a:endParaRPr lang="en-US" dirty="0"/>
          </a:p>
        </p:txBody>
      </p:sp>
    </p:spTree>
    <p:extLst>
      <p:ext uri="{BB962C8B-B14F-4D97-AF65-F5344CB8AC3E}">
        <p14:creationId xmlns:p14="http://schemas.microsoft.com/office/powerpoint/2010/main" val="3383211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KaiTi" panose="02010609060101010101" pitchFamily="49" charset="-122"/>
                <a:ea typeface="KaiTi" panose="02010609060101010101" pitchFamily="49" charset="-122"/>
              </a:rPr>
              <a:t/>
            </a:r>
            <a:br>
              <a:rPr lang="en-US" altLang="zh-CN" dirty="0" smtClean="0">
                <a:latin typeface="KaiTi" panose="02010609060101010101" pitchFamily="49" charset="-122"/>
                <a:ea typeface="KaiTi" panose="02010609060101010101" pitchFamily="49" charset="-122"/>
              </a:rPr>
            </a:b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23312" y="1295400"/>
            <a:ext cx="7097375" cy="4525963"/>
          </a:xfrm>
          <a:prstGeom prst="rect">
            <a:avLst/>
          </a:prstGeom>
        </p:spPr>
      </p:pic>
    </p:spTree>
    <p:extLst>
      <p:ext uri="{BB962C8B-B14F-4D97-AF65-F5344CB8AC3E}">
        <p14:creationId xmlns:p14="http://schemas.microsoft.com/office/powerpoint/2010/main" val="369440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结语</a:t>
            </a:r>
            <a:endParaRPr lang="en-US" dirty="0"/>
          </a:p>
        </p:txBody>
      </p:sp>
      <p:sp>
        <p:nvSpPr>
          <p:cNvPr id="3" name="Content Placeholder 2"/>
          <p:cNvSpPr>
            <a:spLocks noGrp="1"/>
          </p:cNvSpPr>
          <p:nvPr>
            <p:ph idx="1"/>
          </p:nvPr>
        </p:nvSpPr>
        <p:spPr/>
        <p:txBody>
          <a:bodyPr/>
          <a:lstStyle/>
          <a:p>
            <a:r>
              <a:rPr lang="en-US" altLang="zh-CN" dirty="0" smtClean="0">
                <a:latin typeface="KaiTi" panose="02010609060101010101" pitchFamily="49" charset="-122"/>
                <a:ea typeface="KaiTi" panose="02010609060101010101" pitchFamily="49" charset="-122"/>
              </a:rPr>
              <a:t>v8</a:t>
            </a:r>
            <a:r>
              <a:rPr lang="zh-CN" altLang="en-US" dirty="0" smtClean="0">
                <a:latin typeface="KaiTi" panose="02010609060101010101" pitchFamily="49" charset="-122"/>
                <a:ea typeface="KaiTi" panose="02010609060101010101" pitchFamily="49" charset="-122"/>
              </a:rPr>
              <a:t> 你</a:t>
            </a:r>
            <a:r>
              <a:rPr lang="zh-CN" altLang="en-US" dirty="0">
                <a:latin typeface="KaiTi" panose="02010609060101010101" pitchFamily="49" charset="-122"/>
                <a:ea typeface="KaiTi" panose="02010609060101010101" pitchFamily="49" charset="-122"/>
              </a:rPr>
              <a:t>们多结果子，我父就因此得荣耀，你们</a:t>
            </a:r>
            <a:r>
              <a:rPr lang="zh-CN" altLang="en-US" dirty="0" smtClean="0">
                <a:latin typeface="KaiTi" panose="02010609060101010101" pitchFamily="49" charset="-122"/>
                <a:ea typeface="KaiTi" panose="02010609060101010101" pitchFamily="49" charset="-122"/>
              </a:rPr>
              <a:t>也就</a:t>
            </a:r>
            <a:r>
              <a:rPr lang="zh-CN" altLang="en-US" dirty="0">
                <a:latin typeface="KaiTi" panose="02010609060101010101" pitchFamily="49" charset="-122"/>
                <a:ea typeface="KaiTi" panose="02010609060101010101" pitchFamily="49" charset="-122"/>
              </a:rPr>
              <a:t>是我的门徒了</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endParaRPr lang="en-US" dirty="0"/>
          </a:p>
        </p:txBody>
      </p:sp>
    </p:spTree>
    <p:extLst>
      <p:ext uri="{BB962C8B-B14F-4D97-AF65-F5344CB8AC3E}">
        <p14:creationId xmlns:p14="http://schemas.microsoft.com/office/powerpoint/2010/main" val="2533186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回应</a:t>
            </a:r>
            <a:endParaRPr lang="en-US"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43583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KaiTi" panose="02010609060101010101" pitchFamily="49" charset="-122"/>
                <a:ea typeface="KaiTi" panose="02010609060101010101" pitchFamily="49" charset="-122"/>
              </a:rPr>
              <a:t>5  </a:t>
            </a:r>
            <a:r>
              <a:rPr lang="zh-CN" altLang="en-US" dirty="0">
                <a:latin typeface="KaiTi" panose="02010609060101010101" pitchFamily="49" charset="-122"/>
                <a:ea typeface="KaiTi" panose="02010609060101010101" pitchFamily="49" charset="-122"/>
              </a:rPr>
              <a:t>我是葡萄树，你们是枝子。常在我里面的，我也常在他里面，这人就多结果子；因为离了我，你们就不能做什麽</a:t>
            </a:r>
            <a:r>
              <a:rPr lang="zh-CN" altLang="en-US" dirty="0" smtClean="0">
                <a:latin typeface="KaiTi" panose="02010609060101010101" pitchFamily="49" charset="-122"/>
                <a:ea typeface="KaiTi" panose="02010609060101010101" pitchFamily="49" charset="-122"/>
              </a:rPr>
              <a:t>。</a:t>
            </a:r>
            <a:r>
              <a:rPr lang="en-US" dirty="0" smtClean="0">
                <a:latin typeface="KaiTi" panose="02010609060101010101" pitchFamily="49" charset="-122"/>
                <a:ea typeface="KaiTi" panose="02010609060101010101" pitchFamily="49" charset="-122"/>
              </a:rPr>
              <a:t>6  </a:t>
            </a:r>
            <a:r>
              <a:rPr lang="zh-CN" altLang="en-US" dirty="0">
                <a:latin typeface="KaiTi" panose="02010609060101010101" pitchFamily="49" charset="-122"/>
                <a:ea typeface="KaiTi" panose="02010609060101010101" pitchFamily="49" charset="-122"/>
              </a:rPr>
              <a:t>人若不常在我里面，就像枝子丢在外面枯乾，人拾起来，扔在火里烧了</a:t>
            </a:r>
            <a:r>
              <a:rPr lang="zh-CN" altLang="en-US" dirty="0" smtClean="0">
                <a:latin typeface="KaiTi" panose="02010609060101010101" pitchFamily="49" charset="-122"/>
                <a:ea typeface="KaiTi" panose="02010609060101010101" pitchFamily="49" charset="-122"/>
              </a:rPr>
              <a:t>。</a:t>
            </a:r>
            <a:r>
              <a:rPr lang="en-US" dirty="0" smtClean="0">
                <a:latin typeface="KaiTi" panose="02010609060101010101" pitchFamily="49" charset="-122"/>
                <a:ea typeface="KaiTi" panose="02010609060101010101" pitchFamily="49" charset="-122"/>
              </a:rPr>
              <a:t>7  </a:t>
            </a:r>
            <a:r>
              <a:rPr lang="zh-CN" altLang="en-US" dirty="0">
                <a:latin typeface="KaiTi" panose="02010609060101010101" pitchFamily="49" charset="-122"/>
                <a:ea typeface="KaiTi" panose="02010609060101010101" pitchFamily="49" charset="-122"/>
              </a:rPr>
              <a:t>你们若常在我里面，我的话也常在你们里面，凡你们所愿意的，祈求，就给你们成就。</a:t>
            </a:r>
            <a:r>
              <a:rPr lang="en-US" altLang="zh-CN" dirty="0">
                <a:latin typeface="KaiTi" panose="02010609060101010101" pitchFamily="49" charset="-122"/>
                <a:ea typeface="KaiTi" panose="02010609060101010101" pitchFamily="49" charset="-122"/>
              </a:rPr>
              <a:t> </a:t>
            </a:r>
            <a:r>
              <a:rPr lang="en-US" dirty="0" smtClean="0">
                <a:latin typeface="KaiTi" panose="02010609060101010101" pitchFamily="49" charset="-122"/>
                <a:ea typeface="KaiTi" panose="02010609060101010101" pitchFamily="49" charset="-122"/>
              </a:rPr>
              <a:t>8  </a:t>
            </a:r>
            <a:r>
              <a:rPr lang="zh-CN" altLang="en-US" dirty="0">
                <a:latin typeface="KaiTi" panose="02010609060101010101" pitchFamily="49" charset="-122"/>
                <a:ea typeface="KaiTi" panose="02010609060101010101" pitchFamily="49" charset="-122"/>
              </a:rPr>
              <a:t>你们多结果子，我父就因此得荣耀，你们也就是我的门徒了。</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7112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914400" y="1611313"/>
            <a:ext cx="7315200" cy="4519263"/>
          </a:xfrm>
          <a:prstGeom prst="rect">
            <a:avLst/>
          </a:prstGeom>
        </p:spPr>
      </p:pic>
    </p:spTree>
    <p:extLst>
      <p:ext uri="{BB962C8B-B14F-4D97-AF65-F5344CB8AC3E}">
        <p14:creationId xmlns:p14="http://schemas.microsoft.com/office/powerpoint/2010/main" val="2818760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大纲</a:t>
            </a:r>
            <a:endParaRPr lang="en-US" dirty="0"/>
          </a:p>
        </p:txBody>
      </p:sp>
      <p:sp>
        <p:nvSpPr>
          <p:cNvPr id="3" name="Content Placeholder 2"/>
          <p:cNvSpPr>
            <a:spLocks noGrp="1"/>
          </p:cNvSpPr>
          <p:nvPr>
            <p:ph idx="1"/>
          </p:nvPr>
        </p:nvSpPr>
        <p:spPr/>
        <p:txBody>
          <a:bodyPr/>
          <a:lstStyle/>
          <a:p>
            <a:r>
              <a:rPr lang="zh-CN" altLang="en-US" dirty="0" smtClean="0"/>
              <a:t>真葡萄树</a:t>
            </a:r>
            <a:endParaRPr lang="en-US" altLang="zh-CN" dirty="0" smtClean="0"/>
          </a:p>
          <a:p>
            <a:r>
              <a:rPr lang="zh-CN" altLang="en-US" dirty="0" smtClean="0"/>
              <a:t>两种枝子</a:t>
            </a:r>
            <a:endParaRPr lang="en-US" altLang="zh-CN" dirty="0" smtClean="0"/>
          </a:p>
          <a:p>
            <a:r>
              <a:rPr lang="zh-CN" altLang="en-US" dirty="0"/>
              <a:t>如</a:t>
            </a:r>
            <a:r>
              <a:rPr lang="zh-CN" altLang="en-US" dirty="0" smtClean="0"/>
              <a:t>何</a:t>
            </a:r>
            <a:r>
              <a:rPr lang="zh-CN" altLang="en-US" dirty="0"/>
              <a:t>多</a:t>
            </a:r>
            <a:r>
              <a:rPr lang="zh-CN" altLang="en-US" dirty="0" smtClean="0"/>
              <a:t>结</a:t>
            </a:r>
            <a:r>
              <a:rPr lang="zh-CN" altLang="en-US" dirty="0" smtClean="0"/>
              <a:t>果</a:t>
            </a:r>
            <a:r>
              <a:rPr lang="zh-CN" altLang="en-US" dirty="0" smtClean="0"/>
              <a:t>子</a:t>
            </a:r>
            <a:endParaRPr lang="en-US" altLang="zh-CN" dirty="0" smtClean="0"/>
          </a:p>
          <a:p>
            <a:r>
              <a:rPr lang="zh-CN" altLang="en-US" dirty="0" smtClean="0"/>
              <a:t>结语</a:t>
            </a:r>
            <a:endParaRPr lang="en-US" altLang="zh-CN" dirty="0" smtClean="0"/>
          </a:p>
        </p:txBody>
      </p:sp>
    </p:spTree>
    <p:extLst>
      <p:ext uri="{BB962C8B-B14F-4D97-AF65-F5344CB8AC3E}">
        <p14:creationId xmlns:p14="http://schemas.microsoft.com/office/powerpoint/2010/main" val="1805385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anose="02010609060101010101" pitchFamily="49" charset="-122"/>
                <a:ea typeface="KaiTi" panose="02010609060101010101" pitchFamily="49" charset="-122"/>
              </a:rPr>
              <a:t>真</a:t>
            </a:r>
            <a:r>
              <a:rPr lang="zh-CN" altLang="en-US" dirty="0">
                <a:latin typeface="KaiTi" panose="02010609060101010101" pitchFamily="49" charset="-122"/>
                <a:ea typeface="KaiTi" panose="02010609060101010101" pitchFamily="49" charset="-122"/>
              </a:rPr>
              <a:t>葡萄</a:t>
            </a:r>
            <a:r>
              <a:rPr lang="zh-CN" altLang="en-US" dirty="0" smtClean="0">
                <a:latin typeface="KaiTi" panose="02010609060101010101" pitchFamily="49" charset="-122"/>
                <a:ea typeface="KaiTi" panose="02010609060101010101" pitchFamily="49" charset="-122"/>
              </a:rPr>
              <a:t>树</a:t>
            </a:r>
            <a:endParaRPr lang="en-US" dirty="0"/>
          </a:p>
        </p:txBody>
      </p:sp>
      <p:sp>
        <p:nvSpPr>
          <p:cNvPr id="3" name="Content Placeholder 2"/>
          <p:cNvSpPr>
            <a:spLocks noGrp="1"/>
          </p:cNvSpPr>
          <p:nvPr>
            <p:ph idx="1"/>
          </p:nvPr>
        </p:nvSpPr>
        <p:spPr/>
        <p:txBody>
          <a:bodyPr>
            <a:normAutofit/>
          </a:bodyPr>
          <a:lstStyle/>
          <a:p>
            <a:r>
              <a:rPr lang="en-US" altLang="zh-CN" dirty="0" smtClean="0">
                <a:latin typeface="KaiTi" panose="02010609060101010101" pitchFamily="49" charset="-122"/>
                <a:ea typeface="KaiTi" panose="02010609060101010101" pitchFamily="49" charset="-122"/>
              </a:rPr>
              <a:t>v1</a:t>
            </a:r>
            <a:r>
              <a:rPr lang="zh-CN" altLang="en-US" dirty="0" smtClean="0">
                <a:latin typeface="KaiTi" panose="02010609060101010101" pitchFamily="49" charset="-122"/>
                <a:ea typeface="KaiTi" panose="02010609060101010101" pitchFamily="49" charset="-122"/>
              </a:rPr>
              <a:t> 我</a:t>
            </a:r>
            <a:r>
              <a:rPr lang="zh-CN" altLang="en-US" dirty="0">
                <a:latin typeface="KaiTi" panose="02010609060101010101" pitchFamily="49" charset="-122"/>
                <a:ea typeface="KaiTi" panose="02010609060101010101" pitchFamily="49" charset="-122"/>
              </a:rPr>
              <a:t>是真葡萄</a:t>
            </a:r>
            <a:r>
              <a:rPr lang="zh-CN" altLang="en-US" dirty="0" smtClean="0">
                <a:latin typeface="KaiTi" panose="02010609060101010101" pitchFamily="49" charset="-122"/>
                <a:ea typeface="KaiTi" panose="02010609060101010101" pitchFamily="49" charset="-122"/>
              </a:rPr>
              <a:t>树，我父是栽培的人。</a:t>
            </a:r>
            <a:endParaRPr lang="en-US" altLang="zh-CN" dirty="0" smtClean="0"/>
          </a:p>
          <a:p>
            <a:r>
              <a:rPr lang="zh-CN" altLang="en-US" dirty="0" smtClean="0"/>
              <a:t>葡</a:t>
            </a:r>
            <a:r>
              <a:rPr lang="zh-CN" altLang="en-US" dirty="0" smtClean="0"/>
              <a:t>萄树，是以色列地常见的果树</a:t>
            </a:r>
            <a:endParaRPr lang="en-US" altLang="zh-CN" dirty="0" smtClean="0"/>
          </a:p>
          <a:p>
            <a:r>
              <a:rPr lang="zh-CN" altLang="en-US" dirty="0" smtClean="0"/>
              <a:t>旧约，以色列</a:t>
            </a:r>
            <a:r>
              <a:rPr lang="zh-CN" altLang="en-US" dirty="0"/>
              <a:t>人</a:t>
            </a:r>
            <a:endParaRPr lang="en-US" altLang="zh-CN" dirty="0" smtClean="0"/>
          </a:p>
          <a:p>
            <a:pPr lvl="1"/>
            <a:r>
              <a:rPr lang="zh-CN" altLang="en-US" dirty="0" smtClean="0">
                <a:latin typeface="KaiTi" panose="02010609060101010101" pitchFamily="49" charset="-122"/>
                <a:ea typeface="KaiTi" panose="02010609060101010101" pitchFamily="49" charset="-122"/>
              </a:rPr>
              <a:t>你</a:t>
            </a:r>
            <a:r>
              <a:rPr lang="zh-CN" altLang="en-US" dirty="0">
                <a:latin typeface="KaiTi" panose="02010609060101010101" pitchFamily="49" charset="-122"/>
                <a:ea typeface="KaiTi" panose="02010609060101010101" pitchFamily="49" charset="-122"/>
              </a:rPr>
              <a:t>从埃及挪出一棵葡萄树，赶出外邦人，把这树栽上</a:t>
            </a:r>
            <a:r>
              <a:rPr lang="zh-CN" altLang="en-US" dirty="0" smtClean="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诗</a:t>
            </a:r>
            <a:r>
              <a:rPr lang="en-US" altLang="zh-CN" dirty="0">
                <a:latin typeface="KaiTi" panose="02010609060101010101" pitchFamily="49" charset="-122"/>
                <a:ea typeface="KaiTi" panose="02010609060101010101" pitchFamily="49" charset="-122"/>
              </a:rPr>
              <a:t>80:8</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8180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zh-CN" altLang="en-US" dirty="0" smtClean="0"/>
              <a:t>失</a:t>
            </a:r>
            <a:r>
              <a:rPr lang="zh-CN" altLang="en-US" dirty="0" smtClean="0"/>
              <a:t>败的，有欠缺的</a:t>
            </a:r>
            <a:endParaRPr lang="en-US" altLang="zh-CN" dirty="0" smtClean="0"/>
          </a:p>
          <a:p>
            <a:pPr lvl="1"/>
            <a:r>
              <a:rPr lang="zh-CN" altLang="en-US" dirty="0">
                <a:latin typeface="KaiTi" panose="02010609060101010101" pitchFamily="49" charset="-122"/>
                <a:ea typeface="KaiTi" panose="02010609060101010101" pitchFamily="49" charset="-122"/>
              </a:rPr>
              <a:t>以色列是茂盛的葡萄树，结果繁多。果子越多，就越增添祭坛；地土越肥美，就越造美丽的柱像。 （何</a:t>
            </a:r>
            <a:r>
              <a:rPr lang="en-US" altLang="zh-CN" dirty="0">
                <a:latin typeface="KaiTi" panose="02010609060101010101" pitchFamily="49" charset="-122"/>
                <a:ea typeface="KaiTi" panose="02010609060101010101" pitchFamily="49" charset="-122"/>
              </a:rPr>
              <a:t>10:1</a:t>
            </a:r>
            <a:r>
              <a:rPr lang="zh-CN" altLang="en-US" dirty="0">
                <a:latin typeface="KaiTi" panose="02010609060101010101" pitchFamily="49" charset="-122"/>
                <a:ea typeface="KaiTi" panose="02010609060101010101" pitchFamily="49" charset="-122"/>
              </a:rPr>
              <a:t>）</a:t>
            </a:r>
            <a:endParaRPr lang="en-US" altLang="zh-CN" dirty="0">
              <a:latin typeface="KaiTi" panose="02010609060101010101" pitchFamily="49" charset="-122"/>
              <a:ea typeface="KaiTi" panose="02010609060101010101" pitchFamily="49" charset="-122"/>
            </a:endParaRPr>
          </a:p>
          <a:p>
            <a:pPr lvl="1"/>
            <a:r>
              <a:rPr lang="zh-CN" altLang="en-US" dirty="0">
                <a:latin typeface="KaiTi" panose="02010609060101010101" pitchFamily="49" charset="-122"/>
                <a:ea typeface="KaiTi" panose="02010609060101010101" pitchFamily="49" charset="-122"/>
              </a:rPr>
              <a:t>万军之耶和华的葡萄园就是以色列家；他所喜爱的树就是犹大人</a:t>
            </a:r>
            <a:r>
              <a:rPr lang="zh-CN" altLang="en-US" dirty="0" smtClean="0">
                <a:latin typeface="KaiTi" panose="02010609060101010101" pitchFamily="49" charset="-122"/>
                <a:ea typeface="KaiTi" panose="02010609060101010101" pitchFamily="49" charset="-122"/>
              </a:rPr>
              <a:t>。</a:t>
            </a:r>
            <a:r>
              <a:rPr lang="zh-CN" altLang="en-US" dirty="0" smtClean="0">
                <a:latin typeface="KaiTi" panose="02010609060101010101" pitchFamily="49" charset="-122"/>
                <a:ea typeface="KaiTi" panose="02010609060101010101" pitchFamily="49" charset="-122"/>
              </a:rPr>
              <a:t>他指望的是公平，谁知倒有暴虐；指望的是公义，谁知倒有冤声。</a:t>
            </a:r>
            <a:r>
              <a:rPr lang="zh-CN" altLang="en-US" dirty="0" smtClean="0"/>
              <a:t>（赛</a:t>
            </a:r>
            <a:r>
              <a:rPr lang="en-US" altLang="zh-CN" dirty="0" smtClean="0"/>
              <a:t>5:7</a:t>
            </a:r>
            <a:r>
              <a:rPr lang="zh-CN" altLang="en-US" dirty="0" smtClean="0"/>
              <a:t>）</a:t>
            </a:r>
            <a:r>
              <a:rPr lang="en-US" altLang="zh-CN" dirty="0" smtClean="0">
                <a:latin typeface="KaiTi" panose="02010609060101010101" pitchFamily="49" charset="-122"/>
                <a:ea typeface="KaiTi" panose="02010609060101010101" pitchFamily="49" charset="-122"/>
              </a:rPr>
              <a:t> </a:t>
            </a:r>
          </a:p>
          <a:p>
            <a:pPr lvl="1"/>
            <a:r>
              <a:rPr lang="zh-CN" altLang="en-US" dirty="0" smtClean="0">
                <a:latin typeface="KaiTi" panose="02010609060101010101" pitchFamily="49" charset="-122"/>
                <a:ea typeface="KaiTi" panose="02010609060101010101" pitchFamily="49" charset="-122"/>
              </a:rPr>
              <a:t>只</a:t>
            </a:r>
            <a:r>
              <a:rPr lang="zh-CN" altLang="en-US" dirty="0">
                <a:latin typeface="KaiTi" panose="02010609060101010101" pitchFamily="49" charset="-122"/>
                <a:ea typeface="KaiTi" panose="02010609060101010101" pitchFamily="49" charset="-122"/>
              </a:rPr>
              <a:t>指望结好葡萄，反倒结了野葡萄。</a:t>
            </a:r>
            <a:r>
              <a:rPr lang="en-US" altLang="zh-CN" dirty="0"/>
              <a:t> </a:t>
            </a:r>
            <a:r>
              <a:rPr lang="zh-CN" altLang="en-US" dirty="0"/>
              <a:t>（赛</a:t>
            </a:r>
            <a:r>
              <a:rPr lang="en-US" altLang="zh-CN" dirty="0" smtClean="0"/>
              <a:t>5:2</a:t>
            </a:r>
            <a:r>
              <a:rPr lang="zh-CN" altLang="en-US" dirty="0" smtClean="0"/>
              <a:t>）</a:t>
            </a:r>
            <a:endParaRPr lang="zh-CN" altLang="en-US" dirty="0"/>
          </a:p>
          <a:p>
            <a:endParaRPr lang="en-US" altLang="zh-CN"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636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KaiTi" panose="02010609060101010101" pitchFamily="49" charset="-122"/>
                <a:ea typeface="KaiTi" panose="02010609060101010101" pitchFamily="49" charset="-122"/>
              </a:rPr>
              <a:t/>
            </a:r>
            <a:br>
              <a:rPr lang="en-US" altLang="zh-CN" dirty="0" smtClean="0">
                <a:latin typeface="KaiTi" panose="02010609060101010101" pitchFamily="49" charset="-122"/>
                <a:ea typeface="KaiTi" panose="02010609060101010101" pitchFamily="49" charset="-122"/>
              </a:rPr>
            </a:br>
            <a:endParaRPr lang="en-US" dirty="0"/>
          </a:p>
        </p:txBody>
      </p:sp>
      <p:sp>
        <p:nvSpPr>
          <p:cNvPr id="3" name="Content Placeholder 2"/>
          <p:cNvSpPr>
            <a:spLocks noGrp="1"/>
          </p:cNvSpPr>
          <p:nvPr>
            <p:ph idx="1"/>
          </p:nvPr>
        </p:nvSpPr>
        <p:spPr/>
        <p:txBody>
          <a:bodyPr>
            <a:normAutofit/>
          </a:bodyPr>
          <a:lstStyle/>
          <a:p>
            <a:r>
              <a:rPr lang="zh-CN" altLang="en-US" dirty="0"/>
              <a:t>启示录，</a:t>
            </a:r>
            <a:r>
              <a:rPr lang="zh-CN" altLang="en-US" dirty="0" smtClean="0"/>
              <a:t>地上不信的人</a:t>
            </a:r>
            <a:endParaRPr lang="en-US" altLang="zh-CN" dirty="0"/>
          </a:p>
          <a:p>
            <a:pPr lvl="1"/>
            <a:r>
              <a:rPr lang="zh-CN" altLang="en-US" dirty="0" smtClean="0">
                <a:latin typeface="KaiTi" panose="02010609060101010101" pitchFamily="49" charset="-122"/>
                <a:ea typeface="KaiTi" panose="02010609060101010101" pitchFamily="49" charset="-122"/>
              </a:rPr>
              <a:t>那</a:t>
            </a:r>
            <a:r>
              <a:rPr lang="zh-CN" altLang="en-US" dirty="0">
                <a:latin typeface="KaiTi" panose="02010609060101010101" pitchFamily="49" charset="-122"/>
                <a:ea typeface="KaiTi" panose="02010609060101010101" pitchFamily="49" charset="-122"/>
              </a:rPr>
              <a:t>天使就把镰刀扔在地上，收取了地上的葡萄，丢在神忿怒的</a:t>
            </a:r>
            <a:r>
              <a:rPr lang="zh-CN" altLang="en-US" dirty="0" smtClean="0">
                <a:latin typeface="KaiTi" panose="02010609060101010101" pitchFamily="49" charset="-122"/>
                <a:ea typeface="KaiTi" panose="02010609060101010101" pitchFamily="49" charset="-122"/>
              </a:rPr>
              <a:t>大</a:t>
            </a:r>
            <a:r>
              <a:rPr lang="zh-CN" altLang="en-US" dirty="0">
                <a:latin typeface="KaiTi" panose="02010609060101010101" pitchFamily="49" charset="-122"/>
                <a:ea typeface="KaiTi" panose="02010609060101010101" pitchFamily="49" charset="-122"/>
              </a:rPr>
              <a:t>酒</a:t>
            </a:r>
            <a:r>
              <a:rPr lang="zh-CN" altLang="en-US" dirty="0">
                <a:latin typeface="KaiTi" panose="02010609060101010101" pitchFamily="49" charset="-122"/>
                <a:ea typeface="KaiTi" panose="02010609060101010101" pitchFamily="49" charset="-122"/>
              </a:rPr>
              <a:t>醡</a:t>
            </a:r>
            <a:r>
              <a:rPr lang="zh-CN" altLang="en-US" dirty="0">
                <a:latin typeface="KaiTi" panose="02010609060101010101" pitchFamily="49" charset="-122"/>
                <a:ea typeface="KaiTi" panose="02010609060101010101" pitchFamily="49" charset="-122"/>
              </a:rPr>
              <a:t>中</a:t>
            </a:r>
            <a:r>
              <a:rPr lang="zh-CN" altLang="en-US" dirty="0">
                <a:latin typeface="KaiTi" panose="02010609060101010101" pitchFamily="49" charset="-122"/>
                <a:ea typeface="KaiTi" panose="02010609060101010101" pitchFamily="49" charset="-122"/>
              </a:rPr>
              <a:t>。</a:t>
            </a:r>
            <a:r>
              <a:rPr lang="zh-CN" altLang="en-US" dirty="0"/>
              <a:t>（启</a:t>
            </a:r>
            <a:r>
              <a:rPr lang="en-US" altLang="zh-CN" dirty="0" smtClean="0"/>
              <a:t>14:19</a:t>
            </a:r>
            <a:r>
              <a:rPr lang="zh-CN" altLang="en-US" dirty="0" smtClean="0"/>
              <a:t>）</a:t>
            </a:r>
            <a:endParaRPr lang="en-US" altLang="zh-CN" dirty="0" smtClean="0"/>
          </a:p>
          <a:p>
            <a:pPr lvl="1"/>
            <a:endParaRPr lang="en-US" altLang="zh-CN" dirty="0" smtClean="0"/>
          </a:p>
          <a:p>
            <a:pPr lvl="1"/>
            <a:r>
              <a:rPr lang="zh-CN" altLang="en-US" dirty="0" smtClean="0"/>
              <a:t>要</a:t>
            </a:r>
            <a:r>
              <a:rPr lang="zh-CN" altLang="en-US" dirty="0"/>
              <a:t>面</a:t>
            </a:r>
            <a:r>
              <a:rPr lang="zh-CN" altLang="en-US" dirty="0" smtClean="0"/>
              <a:t>对末日神的审判</a:t>
            </a:r>
            <a:endParaRPr lang="en-US" altLang="zh-CN" dirty="0"/>
          </a:p>
          <a:p>
            <a:pPr lvl="1"/>
            <a:endParaRPr lang="en-US" altLang="zh-CN" dirty="0" smtClean="0"/>
          </a:p>
          <a:p>
            <a:pPr lvl="1"/>
            <a:endParaRPr lang="en-US" altLang="zh-CN" dirty="0" smtClean="0"/>
          </a:p>
        </p:txBody>
      </p:sp>
    </p:spTree>
    <p:extLst>
      <p:ext uri="{BB962C8B-B14F-4D97-AF65-F5344CB8AC3E}">
        <p14:creationId xmlns:p14="http://schemas.microsoft.com/office/powerpoint/2010/main" val="362423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KaiTi" panose="02010609060101010101" pitchFamily="49" charset="-122"/>
                <a:ea typeface="KaiTi" panose="02010609060101010101" pitchFamily="49" charset="-122"/>
              </a:rPr>
              <a:t/>
            </a:r>
            <a:br>
              <a:rPr lang="en-US" altLang="zh-CN" dirty="0" smtClean="0">
                <a:latin typeface="KaiTi" panose="02010609060101010101" pitchFamily="49" charset="-122"/>
                <a:ea typeface="KaiTi" panose="02010609060101010101" pitchFamily="49" charset="-122"/>
              </a:rPr>
            </a:br>
            <a:endParaRPr lang="en-US" dirty="0"/>
          </a:p>
        </p:txBody>
      </p:sp>
      <p:sp>
        <p:nvSpPr>
          <p:cNvPr id="3" name="Content Placeholder 2"/>
          <p:cNvSpPr>
            <a:spLocks noGrp="1"/>
          </p:cNvSpPr>
          <p:nvPr>
            <p:ph idx="1"/>
          </p:nvPr>
        </p:nvSpPr>
        <p:spPr/>
        <p:txBody>
          <a:bodyPr>
            <a:normAutofit/>
          </a:bodyPr>
          <a:lstStyle/>
          <a:p>
            <a:r>
              <a:rPr lang="zh-CN" altLang="en-US" dirty="0" smtClean="0"/>
              <a:t>新</a:t>
            </a:r>
            <a:r>
              <a:rPr lang="zh-CN" altLang="en-US" dirty="0" smtClean="0"/>
              <a:t>约</a:t>
            </a:r>
            <a:r>
              <a:rPr lang="zh-CN" altLang="en-US" dirty="0"/>
              <a:t>，耶</a:t>
            </a:r>
            <a:r>
              <a:rPr lang="zh-CN" altLang="en-US" dirty="0" smtClean="0"/>
              <a:t>稣基督</a:t>
            </a:r>
            <a:endParaRPr lang="en-US" altLang="zh-CN" dirty="0" smtClean="0"/>
          </a:p>
          <a:p>
            <a:pPr lvl="1"/>
            <a:r>
              <a:rPr lang="zh-CN" altLang="en-US" dirty="0"/>
              <a:t>耶</a:t>
            </a:r>
            <a:r>
              <a:rPr lang="zh-CN" altLang="en-US" dirty="0" smtClean="0"/>
              <a:t>稣来了，说：我是真葡萄树</a:t>
            </a:r>
            <a:endParaRPr lang="en-US" altLang="zh-CN" dirty="0"/>
          </a:p>
          <a:p>
            <a:pPr lvl="1"/>
            <a:r>
              <a:rPr lang="zh-CN" altLang="en-US" dirty="0" smtClean="0"/>
              <a:t>从天</a:t>
            </a:r>
            <a:r>
              <a:rPr lang="zh-CN" altLang="en-US" dirty="0"/>
              <a:t>上来</a:t>
            </a:r>
            <a:r>
              <a:rPr lang="zh-CN" altLang="en-US" dirty="0" smtClean="0"/>
              <a:t>的：是父所在栽培的</a:t>
            </a:r>
            <a:endParaRPr lang="en-US" altLang="zh-CN" dirty="0" smtClean="0"/>
          </a:p>
          <a:p>
            <a:pPr lvl="1"/>
            <a:r>
              <a:rPr lang="zh-CN" altLang="en-US" dirty="0">
                <a:latin typeface="KaiTi" panose="02010609060101010101" pitchFamily="49" charset="-122"/>
                <a:ea typeface="KaiTi" panose="02010609060101010101" pitchFamily="49" charset="-122"/>
              </a:rPr>
              <a:t>道成</a:t>
            </a:r>
            <a:r>
              <a:rPr lang="zh-CN" altLang="en-US" dirty="0">
                <a:latin typeface="KaiTi" panose="02010609060101010101" pitchFamily="49" charset="-122"/>
                <a:ea typeface="KaiTi" panose="02010609060101010101" pitchFamily="49" charset="-122"/>
              </a:rPr>
              <a:t>肉</a:t>
            </a:r>
            <a:r>
              <a:rPr lang="zh-CN" altLang="en-US" dirty="0">
                <a:latin typeface="KaiTi" panose="02010609060101010101" pitchFamily="49" charset="-122"/>
                <a:ea typeface="KaiTi" panose="02010609060101010101" pitchFamily="49" charset="-122"/>
              </a:rPr>
              <a:t>身，住在我们中间，</a:t>
            </a:r>
            <a:r>
              <a:rPr lang="zh-CN" altLang="en-US" dirty="0">
                <a:latin typeface="KaiTi" panose="02010609060101010101" pitchFamily="49" charset="-122"/>
                <a:ea typeface="KaiTi" panose="02010609060101010101" pitchFamily="49" charset="-122"/>
              </a:rPr>
              <a:t>充充满满有恩典有真</a:t>
            </a:r>
            <a:r>
              <a:rPr lang="zh-CN" altLang="en-US" dirty="0">
                <a:latin typeface="KaiTi" panose="02010609060101010101" pitchFamily="49" charset="-122"/>
                <a:ea typeface="KaiTi" panose="02010609060101010101" pitchFamily="49" charset="-122"/>
              </a:rPr>
              <a:t>理</a:t>
            </a:r>
            <a:r>
              <a:rPr lang="zh-CN" altLang="en-US" dirty="0">
                <a:latin typeface="KaiTi" panose="02010609060101010101" pitchFamily="49" charset="-122"/>
                <a:ea typeface="KaiTi" panose="02010609060101010101" pitchFamily="49" charset="-122"/>
              </a:rPr>
              <a:t>（</a:t>
            </a:r>
            <a:r>
              <a:rPr lang="zh-CN" altLang="en-US" dirty="0"/>
              <a:t>约</a:t>
            </a:r>
            <a:r>
              <a:rPr lang="en-US" altLang="zh-CN" dirty="0" smtClean="0">
                <a:latin typeface="KaiTi" panose="02010609060101010101" pitchFamily="49" charset="-122"/>
                <a:ea typeface="KaiTi" panose="02010609060101010101" pitchFamily="49" charset="-122"/>
              </a:rPr>
              <a:t>1:14</a:t>
            </a:r>
            <a:r>
              <a:rPr lang="zh-CN" altLang="en-US" dirty="0" smtClean="0">
                <a:latin typeface="KaiTi" panose="02010609060101010101" pitchFamily="49" charset="-122"/>
                <a:ea typeface="KaiTi" panose="02010609060101010101" pitchFamily="49" charset="-122"/>
              </a:rPr>
              <a:t>）</a:t>
            </a:r>
            <a:endParaRPr lang="en-US" altLang="zh-CN" dirty="0" smtClean="0"/>
          </a:p>
          <a:p>
            <a:pPr lvl="1"/>
            <a:r>
              <a:rPr lang="zh-CN" altLang="en-US" dirty="0" smtClean="0">
                <a:latin typeface="KaiTi" panose="02010609060101010101" pitchFamily="49" charset="-122"/>
                <a:ea typeface="KaiTi" panose="02010609060101010101" pitchFamily="49" charset="-122"/>
              </a:rPr>
              <a:t>我</a:t>
            </a:r>
            <a:r>
              <a:rPr lang="zh-CN" altLang="en-US" dirty="0">
                <a:latin typeface="KaiTi" panose="02010609060101010101" pitchFamily="49" charset="-122"/>
                <a:ea typeface="KaiTi" panose="02010609060101010101" pitchFamily="49" charset="-122"/>
              </a:rPr>
              <a:t>与父原为一（</a:t>
            </a:r>
            <a:r>
              <a:rPr lang="zh-CN" altLang="en-US" dirty="0" smtClean="0"/>
              <a:t>约</a:t>
            </a:r>
            <a:r>
              <a:rPr lang="en-US" altLang="zh-CN" dirty="0">
                <a:latin typeface="KaiTi" panose="02010609060101010101" pitchFamily="49" charset="-122"/>
                <a:ea typeface="KaiTi" panose="02010609060101010101" pitchFamily="49" charset="-122"/>
              </a:rPr>
              <a:t>10:30</a:t>
            </a:r>
            <a:r>
              <a:rPr lang="zh-CN" altLang="en-US" dirty="0" smtClean="0">
                <a:latin typeface="KaiTi" panose="02010609060101010101" pitchFamily="49" charset="-122"/>
                <a:ea typeface="KaiTi" panose="02010609060101010101" pitchFamily="49" charset="-122"/>
              </a:rPr>
              <a:t>）</a:t>
            </a:r>
            <a:endParaRPr lang="en-US" altLang="zh-CN" dirty="0" smtClean="0">
              <a:latin typeface="KaiTi" panose="02010609060101010101" pitchFamily="49" charset="-122"/>
              <a:ea typeface="KaiTi" panose="02010609060101010101" pitchFamily="49" charset="-122"/>
            </a:endParaRPr>
          </a:p>
          <a:p>
            <a:pPr lvl="1"/>
            <a:r>
              <a:rPr lang="zh-CN" altLang="en-US" dirty="0"/>
              <a:t>是真的，是有生命</a:t>
            </a:r>
            <a:r>
              <a:rPr lang="zh-CN" altLang="en-US" dirty="0" smtClean="0"/>
              <a:t>的，能结出真</a:t>
            </a:r>
            <a:r>
              <a:rPr lang="zh-CN" altLang="en-US" dirty="0"/>
              <a:t>葡</a:t>
            </a:r>
            <a:r>
              <a:rPr lang="zh-CN" altLang="en-US" dirty="0" smtClean="0"/>
              <a:t>萄</a:t>
            </a:r>
            <a:endParaRPr lang="en-US" altLang="zh-CN" dirty="0"/>
          </a:p>
          <a:p>
            <a:pPr lvl="1"/>
            <a:endParaRPr lang="en-US" altLang="zh-CN" dirty="0" smtClean="0"/>
          </a:p>
        </p:txBody>
      </p:sp>
    </p:spTree>
    <p:extLst>
      <p:ext uri="{BB962C8B-B14F-4D97-AF65-F5344CB8AC3E}">
        <p14:creationId xmlns:p14="http://schemas.microsoft.com/office/powerpoint/2010/main" val="68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13996</TotalTime>
  <Words>5213</Words>
  <Application>Microsoft Office PowerPoint</Application>
  <PresentationFormat>On-screen Show (4:3)</PresentationFormat>
  <Paragraphs>226</Paragraphs>
  <Slides>28</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KaiTi</vt:lpstr>
      <vt:lpstr>宋体</vt:lpstr>
      <vt:lpstr>AR CENA</vt:lpstr>
      <vt:lpstr>Arial</vt:lpstr>
      <vt:lpstr>Calibri</vt:lpstr>
      <vt:lpstr>Office Theme</vt:lpstr>
      <vt:lpstr>葡萄树和枝子</vt:lpstr>
      <vt:lpstr>约翰福音15章1-8节</vt:lpstr>
      <vt:lpstr>PowerPoint Presentation</vt:lpstr>
      <vt:lpstr>PowerPoint Presentation</vt:lpstr>
      <vt:lpstr>大纲</vt:lpstr>
      <vt:lpstr>真葡萄树</vt:lpstr>
      <vt:lpstr>PowerPoint Presentation</vt:lpstr>
      <vt:lpstr> </vt:lpstr>
      <vt:lpstr> </vt:lpstr>
      <vt:lpstr>两种枝子</vt:lpstr>
      <vt:lpstr>PowerPoint Presentation</vt:lpstr>
      <vt:lpstr>PowerPoint Presentation</vt:lpstr>
      <vt:lpstr>PowerPoint Presentation</vt:lpstr>
      <vt:lpstr>PowerPoint Presentation</vt:lpstr>
      <vt:lpstr>PowerPoint Presentation</vt:lpstr>
      <vt:lpstr>Lottie Moon 慕拉第 （1840-1912）</vt:lpstr>
      <vt:lpstr>我们如何结果子</vt:lpstr>
      <vt:lpstr>PowerPoint Presentation</vt:lpstr>
      <vt:lpstr>PowerPoint Presentation</vt:lpstr>
      <vt:lpstr>读经祷告</vt:lpstr>
      <vt:lpstr>PowerPoint Presentation</vt:lpstr>
      <vt:lpstr>多结果子的生命</vt:lpstr>
      <vt:lpstr>PowerPoint Presentation</vt:lpstr>
      <vt:lpstr>PowerPoint Presentation</vt:lpstr>
      <vt:lpstr> </vt:lpstr>
      <vt:lpstr> </vt:lpstr>
      <vt:lpstr>结语</vt:lpstr>
      <vt:lpstr>回应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daniel.xiao</dc:creator>
  <cp:lastModifiedBy>d.xiao</cp:lastModifiedBy>
  <cp:revision>311</cp:revision>
  <dcterms:created xsi:type="dcterms:W3CDTF">2014-01-11T16:46:11Z</dcterms:created>
  <dcterms:modified xsi:type="dcterms:W3CDTF">2014-07-27T12:53:28Z</dcterms:modified>
</cp:coreProperties>
</file>