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  <p:sldMasterId id="2147483742" r:id="rId3"/>
    <p:sldMasterId id="2147483754" r:id="rId4"/>
    <p:sldMasterId id="2147483766" r:id="rId5"/>
    <p:sldMasterId id="2147483778" r:id="rId6"/>
    <p:sldMasterId id="2147483790" r:id="rId7"/>
    <p:sldMasterId id="2147484755" r:id="rId8"/>
    <p:sldMasterId id="2147484767" r:id="rId9"/>
  </p:sldMasterIdLst>
  <p:notesMasterIdLst>
    <p:notesMasterId r:id="rId49"/>
  </p:notesMasterIdLst>
  <p:handoutMasterIdLst>
    <p:handoutMasterId r:id="rId50"/>
  </p:handoutMasterIdLst>
  <p:sldIdLst>
    <p:sldId id="346" r:id="rId10"/>
    <p:sldId id="332" r:id="rId11"/>
    <p:sldId id="331" r:id="rId12"/>
    <p:sldId id="374" r:id="rId13"/>
    <p:sldId id="320" r:id="rId14"/>
    <p:sldId id="279" r:id="rId15"/>
    <p:sldId id="341" r:id="rId16"/>
    <p:sldId id="342" r:id="rId17"/>
    <p:sldId id="344" r:id="rId18"/>
    <p:sldId id="345" r:id="rId19"/>
    <p:sldId id="357" r:id="rId20"/>
    <p:sldId id="349" r:id="rId21"/>
    <p:sldId id="350" r:id="rId22"/>
    <p:sldId id="285" r:id="rId23"/>
    <p:sldId id="351" r:id="rId24"/>
    <p:sldId id="358" r:id="rId25"/>
    <p:sldId id="378" r:id="rId26"/>
    <p:sldId id="377" r:id="rId27"/>
    <p:sldId id="380" r:id="rId28"/>
    <p:sldId id="379" r:id="rId29"/>
    <p:sldId id="375" r:id="rId30"/>
    <p:sldId id="362" r:id="rId31"/>
    <p:sldId id="368" r:id="rId32"/>
    <p:sldId id="359" r:id="rId33"/>
    <p:sldId id="376" r:id="rId34"/>
    <p:sldId id="314" r:id="rId35"/>
    <p:sldId id="360" r:id="rId36"/>
    <p:sldId id="381" r:id="rId37"/>
    <p:sldId id="333" r:id="rId38"/>
    <p:sldId id="369" r:id="rId39"/>
    <p:sldId id="309" r:id="rId40"/>
    <p:sldId id="355" r:id="rId41"/>
    <p:sldId id="370" r:id="rId42"/>
    <p:sldId id="356" r:id="rId43"/>
    <p:sldId id="372" r:id="rId44"/>
    <p:sldId id="371" r:id="rId45"/>
    <p:sldId id="361" r:id="rId46"/>
    <p:sldId id="265" r:id="rId47"/>
    <p:sldId id="330" r:id="rId48"/>
  </p:sldIdLst>
  <p:sldSz cx="9144000" cy="6858000" type="screen4x3"/>
  <p:notesSz cx="6985000" cy="9283700"/>
  <p:photoAlbum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A3A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0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C11D2F-8D7A-4FF7-A25D-C481CC9337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86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fld id="{0DD750DE-4240-49E8-952A-E213D483D2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9433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869042C-D103-4478-8FBF-AFD4BE98E4B3}" type="slidenum">
              <a:rPr lang="zh-TW" altLang="en-US" smtClean="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</a:rPr>
              <a:pPr eaLnBrk="1" hangingPunct="1"/>
              <a:t>1</a:t>
            </a:fld>
            <a:endParaRPr lang="en-US" altLang="zh-TW" smtClean="0">
              <a:solidFill>
                <a:srgbClr val="000000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A00E1D61-4E3E-4B3C-9560-57E99771BD1A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10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F1588530-6FC9-44D5-A5B0-F4F7A1BD8182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CA3F6CF2-AF7F-42E2-ABCD-16A5D6F9D94C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12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D1480FE2-2A48-49F3-AAD0-9C5360BBBDAC}" type="slidenum">
              <a:rPr lang="en-US" altLang="zh-CN" smtClean="0"/>
              <a:pPr eaLnBrk="1" hangingPunct="1"/>
              <a:t>13</a:t>
            </a:fld>
            <a:endParaRPr lang="en-US" altLang="zh-CN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591F317-227A-4CF3-94C1-E54D57952472}" type="slidenum">
              <a:rPr lang="en-US" altLang="zh-CN" smtClean="0"/>
              <a:pPr eaLnBrk="1" hangingPunct="1"/>
              <a:t>14</a:t>
            </a:fld>
            <a:endParaRPr lang="en-US" altLang="zh-CN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58529B-D2A9-49E8-9397-6B0407D01C1C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15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74D8F3B9-D4C8-48B2-9863-15870582947C}" type="slidenum">
              <a:rPr lang="en-US" altLang="zh-CN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58529B-D2A9-49E8-9397-6B0407D01C1C}" type="slidenum">
              <a:rPr lang="en-US" altLang="zh-CN">
                <a:solidFill>
                  <a:srgbClr val="000000"/>
                </a:solidFill>
                <a:cs typeface="Arial" pitchFamily="34" charset="0"/>
              </a:rPr>
              <a:pPr eaLnBrk="1" hangingPunct="1"/>
              <a:t>17</a:t>
            </a:fld>
            <a:endParaRPr lang="en-US" altLang="zh-C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74D8F3B9-D4C8-48B2-9863-15870582947C}" type="slidenum">
              <a:rPr lang="en-US" altLang="zh-CN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58529B-D2A9-49E8-9397-6B0407D01C1C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19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70BB739-088B-42B0-8FE4-5D839FDC1FB7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74D8F3B9-D4C8-48B2-9863-15870582947C}" type="slidenum">
              <a:rPr lang="en-US" altLang="zh-CN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7EA1FD9-D9BF-4F60-8ED3-9BF570EDDF38}" type="slidenum">
              <a:rPr lang="en-US" altLang="zh-CN">
                <a:solidFill>
                  <a:srgbClr val="000000"/>
                </a:solidFill>
                <a:cs typeface="Arial" pitchFamily="34" charset="0"/>
              </a:rPr>
              <a:pPr eaLnBrk="1" hangingPunct="1"/>
              <a:t>21</a:t>
            </a:fld>
            <a:endParaRPr lang="en-US" altLang="zh-C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D6015815-E396-4BEA-AAEA-10135D11D747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22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D87B6B84-E4C7-4BFA-9DEA-3FDD27726984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23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F32C7AE5-C69F-4CF3-87E6-220A14BAD218}" type="slidenum">
              <a:rPr lang="en-US" altLang="zh-CN" smtClean="0"/>
              <a:pPr eaLnBrk="1" hangingPunct="1"/>
              <a:t>24</a:t>
            </a:fld>
            <a:endParaRPr lang="en-US" altLang="zh-CN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D87B6B84-E4C7-4BFA-9DEA-3FDD27726984}" type="slidenum">
              <a:rPr lang="en-US" altLang="zh-CN">
                <a:solidFill>
                  <a:srgbClr val="000000"/>
                </a:solidFill>
                <a:cs typeface="Arial" pitchFamily="34" charset="0"/>
              </a:rPr>
              <a:pPr eaLnBrk="1" hangingPunct="1"/>
              <a:t>25</a:t>
            </a:fld>
            <a:endParaRPr lang="en-US" altLang="zh-C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77BD7F93-22B4-4031-9912-4B10321EAECA}" type="slidenum">
              <a:rPr lang="en-US" altLang="zh-CN" smtClean="0"/>
              <a:pPr eaLnBrk="1" hangingPunct="1"/>
              <a:t>26</a:t>
            </a:fld>
            <a:endParaRPr lang="en-US" altLang="zh-CN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EFB8A25-E671-4CDA-A7FE-4AD130A397A9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27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9676D2D2-D0DA-4DEE-B31D-D01DA14A4B5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2DB97413-6D37-4701-9A6E-F38DC7BA5C9E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30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61B0CAA-D9AA-4504-B704-1361CD09C57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F256D538-E584-4EF3-8D66-198744306378}" type="slidenum">
              <a:rPr lang="en-US" altLang="zh-CN" smtClean="0"/>
              <a:pPr eaLnBrk="1" hangingPunct="1"/>
              <a:t>31</a:t>
            </a:fld>
            <a:endParaRPr lang="en-US" altLang="zh-CN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3FDABD8-4F8B-49B7-8727-7F0ECA6F6BE0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32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F256D538-E584-4EF3-8D66-198744306378}" type="slidenum">
              <a:rPr lang="en-US" altLang="zh-CN">
                <a:solidFill>
                  <a:prstClr val="black"/>
                </a:solidFill>
              </a:rPr>
              <a:pPr eaLnBrk="1" hangingPunct="1"/>
              <a:t>33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AEBC597-A3A6-4EE6-9BAF-DD743559CA2E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34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F256D538-E584-4EF3-8D66-198744306378}" type="slidenum">
              <a:rPr lang="en-US" altLang="zh-CN">
                <a:solidFill>
                  <a:prstClr val="black"/>
                </a:solidFill>
              </a:rPr>
              <a:pPr eaLnBrk="1" hangingPunct="1"/>
              <a:t>36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975083B5-F8C2-4973-989F-3F5222638F1E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37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4233444-C4B4-44D4-BBF0-4758757ABB36}" type="slidenum">
              <a:rPr lang="en-US" altLang="zh-CN" smtClean="0"/>
              <a:pPr eaLnBrk="1" hangingPunct="1"/>
              <a:t>38</a:t>
            </a:fld>
            <a:endParaRPr lang="en-US" altLang="zh-CN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A433DD6-AB0D-406B-8AB3-C5140F2E672F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9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1597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9" tIns="46475" rIns="92949" bIns="46475"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59749" name="Slide Number Placeholder 3"/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9" tIns="46475" rIns="92949" bIns="4647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fld id="{93BCBB79-4B21-439D-9F2F-4AD6BFA2069A}" type="slidenum">
              <a:rPr lang="en-US" altLang="zh-TW" sz="12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pPr algn="r"/>
              <a:t>39</a:t>
            </a:fld>
            <a:endParaRPr lang="en-US" altLang="zh-TW" sz="120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F1588530-6FC9-44D5-A5B0-F4F7A1BD8182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A0697799-FD66-42C2-8F7B-A318D77E2497}" type="slidenum">
              <a:rPr lang="zh-TW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D278B344-5394-4F6A-9079-D68D69024161}" type="slidenum">
              <a:rPr lang="en-US" altLang="zh-CN" smtClean="0"/>
              <a:pPr eaLnBrk="1" hangingPunct="1"/>
              <a:t>6</a:t>
            </a:fld>
            <a:endParaRPr lang="en-US" altLang="zh-CN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7EA1FD9-D9BF-4F60-8ED3-9BF570EDDF38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7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A988E625-99B5-4E5A-864A-F923C502435D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8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8D1422D6-6A8F-441A-B28D-630C2E2AE654}" type="slidenum">
              <a:rPr lang="en-US" altLang="zh-CN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9</a:t>
            </a:fld>
            <a:endParaRPr lang="en-US" altLang="zh-CN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21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kumimoji="1" lang="en-US" altLang="en-US" sz="3200">
                <a:solidFill>
                  <a:srgbClr val="660066"/>
                </a:solidFill>
                <a:latin typeface="Impact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fld id="{44DF5111-AFAE-4CCB-8066-6A4A04D44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5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02FCCF2-CE5B-4B89-AEF2-62789EC0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3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C450A6E-81C2-4FF0-AD74-0C410E6E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6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2EB2A4-3580-4689-AD9C-91B78DDD947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849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27D944-AFE5-41EA-A9E5-67E10E60C3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719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B51E8D-0DFC-4458-98FC-4FE2E164B0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4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F3E66-F823-49F1-8438-4BCB6762CA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848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7599FA-D7EE-462C-B776-3DE6262D46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5395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3064E6-D269-4924-B1DB-FBF105554A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3105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2AFA75-08AE-495F-8B92-903806B64E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215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D735C-E7F4-466C-97EA-4B30F698C1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409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7F463781-DBBA-4FF4-988A-5898A87AE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17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33D36D-E02F-423A-904E-802AEF6A8D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360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036834-0C77-44A3-A96B-D51703DB5C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817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44507-3847-493D-A5F7-E722C38544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9180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3ABF108-4086-46FB-B32A-6206E9931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1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768C91DD-C4AA-4208-89D0-5B028D414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E42EC2E-9D22-4575-AAB7-234C4771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1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3028FB3-7E04-4C86-AD8C-38BCE8015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65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9D9C412-45D6-4C32-963C-3D631B44C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4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08FF458-651F-4A9A-B204-9F7AF7228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3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3A4EE0C-68FE-435C-BA01-21EA2C04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0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D9AEA5B-6DB6-472D-80D0-0301B3F21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8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74458950-15F8-4D86-B730-A9645CA01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6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72B6907A-501E-4765-B091-2B724A054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3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89BD794-7A2D-4910-9147-EB437C10A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38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70F4EAB-029D-4CDC-AB5A-F4658EAC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96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21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kumimoji="1" lang="en-US" altLang="en-US" sz="3200">
                <a:solidFill>
                  <a:srgbClr val="660066"/>
                </a:solidFill>
                <a:latin typeface="Impact" pitchFamily="34" charset="0"/>
                <a:cs typeface="Arial" pitchFamily="34" charset="0"/>
              </a:endParaRPr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solidFill>
                  <a:srgbClr val="660066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solidFill>
                  <a:srgbClr val="660066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solidFill>
                  <a:srgbClr val="660066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5D0A2001-4CCE-4D8C-B83F-D530C6478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5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058AFBD-8C21-4654-84CD-46E97A283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0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9DAB079-6770-4962-B192-C8D18D545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54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AACC098-E8E4-4CB0-803C-2D420B86E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1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4D1A2284-4263-430C-89EC-96CBA8199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8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1E71F48-0CD8-4EEC-86CC-F73BF2186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F3CFC94-054B-4E94-98D9-DA7A17BF5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98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7CB98CA6-C95F-4202-9A0A-93272419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31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CD4C3B9-6836-42F3-9A11-4AF5181A7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73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06D94CD-0C70-44AC-A2F8-8E7AAE677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78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62D4418-E7F4-4C25-8A34-AF7978DD2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10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6255E7A-6647-455A-9034-571CDAA9A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9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C2ECA29-0A1B-4C8F-AE16-AD781C84A8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545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C7146F-8815-49C9-9F65-6FD55584E6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5727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E7F9A2F-2DBA-4A55-90B8-12ECD9D074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573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C05724E-40DB-4CB8-9FED-DBC2D93258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2758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D0F2F2B-E454-4351-ABEF-2AE61DC831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20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DF98F413-B113-4704-9C70-9FB73B404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50E3EEA-D055-460B-B5A3-8132E27E53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9158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539A15-4D9D-4C95-A04B-A40B701FE0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7852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3B5CCB-F034-4646-95CF-37398752E3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935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387B22F-D540-4980-A7E6-1428624338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4164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F2E7C7A-0FF0-4E98-82CF-1D9B8D1469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2282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C75E91E-A209-4234-BC2B-531E166A3C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3219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555A-1CE0-466E-8833-6C73EC1507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77355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6861-1937-4569-85DA-440DDB1DCE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817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8DD27-C8B5-479F-AC9A-FF7E7477C6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746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DA2C-82D9-4468-8B42-CF7EFE82A1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70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0479CF7A-5617-483C-9CE9-79765559F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49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9AF17-A285-45F7-B494-7E0C4AE5A1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550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C6BB-FF2F-4687-822D-A92778DBCB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970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05744-1B2C-4817-A67C-D550D1C8D0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67502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C76C4-CF58-41D9-9EB2-007C5B60BD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207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26270-47BC-4D18-9F43-677110D63E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856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FB2A-FC9D-4147-8C66-81F87BB7BF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486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8C9BC-EB39-4237-97F1-5E9BBC527C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422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9E75-823B-4EA2-AC05-C3D1B33723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64190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EC18-7278-40C2-B1EA-129BFB9194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6489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7EC39-34AA-4389-B51E-654291C9F8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994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7BEC300C-3EF9-43C6-AD1D-FD029CE0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6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88B9-C0F5-4402-A5AE-B82F3101F6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5956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5798-01B2-4AC8-90C8-E424B01D72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15543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17875-FEBD-4A53-BB43-7ECFB5929C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7381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3DCC-B6AE-4731-93B8-4013A85664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25904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D0B2C-6873-405B-A227-1C2F54DCC0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13186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E46F-6F53-4134-838B-B2903E77A4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91442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4810A-43A1-4519-8A1B-A6AEC4CE75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66343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FE99-1C4E-49E6-8F38-5F7938E5A7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37637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0192-B67D-426C-BBB8-869C90FACA03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782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6FD05-25E7-4413-ACBE-4C6A14CA1BB0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3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05134EF3-6FE1-4923-A540-D743A2ECE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4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CD598-B200-405B-BC83-CE6914F9D31F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674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D832-7892-40D3-9B53-8C5A5E938E54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987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2B03-7616-48F4-B593-66946B2FC5D7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808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752C-FF15-41BF-876D-5AD6979E27AB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3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75A44-6950-41A9-A0B0-E61CF3B4A526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459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9B12-D7EA-4030-ABF1-5CEA3280A744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8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31AB-3D26-4C4C-97C7-0DAE065204A4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11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371A2-D66E-446B-84BF-5226BCA43A4F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145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FCBE-2F0C-4DE2-84AE-0D72D28CEB09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685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C2ECA29-0A1B-4C8F-AE16-AD781C84A8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18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FBB1E4AA-BCCA-4D21-A99B-BB0BBEF7C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40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C7146F-8815-49C9-9F65-6FD55584E6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3963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E7F9A2F-2DBA-4A55-90B8-12ECD9D074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0049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C05724E-40DB-4CB8-9FED-DBC2D93258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23149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D0F2F2B-E454-4351-ABEF-2AE61DC831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294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50E3EEA-D055-460B-B5A3-8132E27E53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08246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539A15-4D9D-4C95-A04B-A40B701FE0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26844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3B5CCB-F034-4646-95CF-37398752E3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00774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387B22F-D540-4980-A7E6-1428624338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4528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F2E7C7A-0FF0-4E98-82CF-1D9B8D1469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51811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C75E91E-A209-4234-BC2B-531E166A3C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160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3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8" name="Picture 7" descr="grapes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59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61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endParaRPr kumimoji="1" lang="en-US" altLang="en-US" sz="3200">
                    <a:solidFill>
                      <a:srgbClr val="660066"/>
                    </a:solidFill>
                    <a:latin typeface="Impact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endParaRPr kumimoji="1" lang="en-US" altLang="en-US" sz="3200">
                    <a:solidFill>
                      <a:srgbClr val="660066"/>
                    </a:solidFill>
                    <a:latin typeface="Impact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</p:grpSp>
          <p:sp>
            <p:nvSpPr>
              <p:cNvPr id="2060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</p:grpSp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kumimoji="0" sz="1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9D6BB0-781F-4606-AE83-10F30585B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A90E1C-9C90-4C71-9D94-9782687A21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2C6E4CD-14C6-4E7D-8B18-190A4DE92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5135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cs typeface="Arial" pitchFamily="34" charset="0"/>
                </a:endParaRPr>
              </a:p>
            </p:txBody>
          </p:sp>
          <p:sp>
            <p:nvSpPr>
              <p:cNvPr id="5136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5130" name="Picture 7" descr="grapes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31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5133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endParaRPr kumimoji="1" lang="en-US" altLang="en-US" sz="3200">
                    <a:solidFill>
                      <a:srgbClr val="660066"/>
                    </a:solidFill>
                    <a:latin typeface="Impact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34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endParaRPr kumimoji="1" lang="en-US" altLang="en-US" sz="3200">
                    <a:solidFill>
                      <a:srgbClr val="660066"/>
                    </a:solidFill>
                    <a:latin typeface="Impact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132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kumimoji="1" lang="en-US" altLang="en-US" sz="3200">
                  <a:solidFill>
                    <a:srgbClr val="660066"/>
                  </a:solidFill>
                  <a:latin typeface="Impact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12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kumimoji="0" sz="1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3FCED3-2E78-4B0B-87DC-EA3E57148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1FFD362-FFF7-4E60-9527-9E69EC56F8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097DCF-DE82-4A82-98A2-7BDF9ED682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DEEE671-BF66-43ED-A910-E34A82D9E6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54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B4E0EA6-9731-4DCA-B846-91067584542F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68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1FFD362-FFF7-4E60-9527-9E69EC56F8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953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7F069-C081-499B-865C-A66C6E73EB41}" type="slidenum">
              <a:rPr lang="zh-TW" altLang="en-US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69635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7200" b="1" dirty="0" smtClean="0">
                <a:solidFill>
                  <a:schemeClr val="bg1"/>
                </a:solidFill>
                <a:latin typeface="宋体" pitchFamily="2" charset="-122"/>
              </a:rPr>
              <a:t>差傳的教</a:t>
            </a:r>
            <a:r>
              <a:rPr lang="zh-CN" altLang="en-US" sz="7200" b="1" dirty="0">
                <a:solidFill>
                  <a:schemeClr val="bg1"/>
                </a:solidFill>
                <a:latin typeface="宋体" pitchFamily="2" charset="-122"/>
              </a:rPr>
              <a:t>會</a:t>
            </a:r>
            <a:endParaRPr lang="zh-CN" altLang="en-US" sz="7200" dirty="0">
              <a:solidFill>
                <a:schemeClr val="bg1"/>
              </a:solidFill>
              <a:latin typeface="宋体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宋体" pitchFamily="2" charset="-122"/>
              </a:rPr>
              <a:t>《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使徒行传</a:t>
            </a:r>
            <a:r>
              <a:rPr lang="en-US" altLang="zh-CN" sz="3200" b="1" dirty="0">
                <a:solidFill>
                  <a:srgbClr val="FFFF00"/>
                </a:solidFill>
                <a:latin typeface="宋体" pitchFamily="2" charset="-122"/>
              </a:rPr>
              <a:t>》11:19-30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，</a:t>
            </a:r>
            <a:r>
              <a:rPr lang="en-US" altLang="zh-CN" sz="3200" b="1" dirty="0">
                <a:solidFill>
                  <a:srgbClr val="FFFF00"/>
                </a:solidFill>
                <a:latin typeface="宋体" pitchFamily="2" charset="-122"/>
              </a:rPr>
              <a:t>13:1-3</a:t>
            </a:r>
          </a:p>
          <a:p>
            <a:pPr algn="ctr" eaLnBrk="1" hangingPunct="1">
              <a:spcBef>
                <a:spcPct val="20000"/>
              </a:spcBef>
            </a:pPr>
            <a:endParaRPr lang="en-US" altLang="zh-CN" sz="3200" dirty="0">
              <a:solidFill>
                <a:schemeClr val="bg1"/>
              </a:solidFill>
              <a:latin typeface="宋体" pitchFamily="2" charset="-122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zh-CN" sz="3600" b="1" dirty="0">
              <a:solidFill>
                <a:schemeClr val="bg1"/>
              </a:solidFill>
              <a:latin typeface="宋体" pitchFamily="2" charset="-122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</a:rPr>
              <a:t>龔文輝牧師</a:t>
            </a:r>
            <a:r>
              <a:rPr lang="zh-CN" altLang="en-US" sz="3200" dirty="0">
                <a:solidFill>
                  <a:schemeClr val="bg1"/>
                </a:solidFill>
                <a:latin typeface="宋体" pitchFamily="2" charset="-122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8EAA6-573B-4BB5-B6A5-2E31384AA3BA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87043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" y="780414"/>
            <a:ext cx="928116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(1)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在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安提阿的教会中，有几位先知和教师，就是巴拿巴和称呼尼结的西面、古利奈人路求，与分封之王希律同养的马念，并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扫罗。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们事奉主、禁食的时候，圣灵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说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: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「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要为我分派巴拿巴和扫罗，去做我召他们所做的工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。」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3)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於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是禁食祷告，按手在他们头上，就打发他们去了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chemeClr val="bg1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87045" name="TextBox 7"/>
          <p:cNvSpPr txBox="1">
            <a:spLocks noChangeArrowheads="1"/>
          </p:cNvSpPr>
          <p:nvPr/>
        </p:nvSpPr>
        <p:spPr bwMode="auto">
          <a:xfrm>
            <a:off x="152400" y="119063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13:1-3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sz="44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安提阿教会的相关背景：</a:t>
            </a:r>
            <a:endParaRPr lang="en-US" altLang="en-US" sz="44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5C442-E023-4DE7-860F-336862B04751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37CDC-2236-4A17-BABC-4CF5F302D42C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89091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Box 7"/>
          <p:cNvSpPr txBox="1">
            <a:spLocks noChangeArrowheads="1"/>
          </p:cNvSpPr>
          <p:nvPr/>
        </p:nvSpPr>
        <p:spPr bwMode="auto">
          <a:xfrm>
            <a:off x="152400" y="330200"/>
            <a:ext cx="3028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1:8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  <p:sp>
        <p:nvSpPr>
          <p:cNvPr id="89093" name="Rectangle 3"/>
          <p:cNvSpPr txBox="1">
            <a:spLocks noChangeArrowheads="1"/>
          </p:cNvSpPr>
          <p:nvPr/>
        </p:nvSpPr>
        <p:spPr bwMode="auto">
          <a:xfrm>
            <a:off x="-19050" y="8763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200" b="1" dirty="0">
                <a:ea typeface="MS PGothic" pitchFamily="34" charset="-128"/>
              </a:rPr>
              <a:t>	</a:t>
            </a:r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</a:rPr>
              <a:t>圣灵降临在你们身上，你们就必得著能力，并要在耶路撒冷、犹太全地，和撒玛利亚，直到地极，作我的见证。</a:t>
            </a:r>
            <a:endParaRPr lang="en-US" altLang="zh-CN" sz="4000" b="1" dirty="0">
              <a:solidFill>
                <a:schemeClr val="bg1"/>
              </a:solidFill>
              <a:latin typeface="宋体" pitchFamily="2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宋体" pitchFamily="2" charset="-122"/>
              </a:rPr>
              <a:t>	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0115" name="Rectangle 3" descr="R115-7"/>
          <p:cNvSpPr>
            <a:spLocks noGrp="1" noChangeAspect="1" noChangeArrowheads="1"/>
          </p:cNvSpPr>
          <p:nvPr isPhoto="1"/>
        </p:nvSpPr>
        <p:spPr bwMode="auto">
          <a:xfrm>
            <a:off x="2103438" y="0"/>
            <a:ext cx="4935537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077200" y="1676400"/>
            <a:ext cx="838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安提阿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6096000" y="2514600"/>
            <a:ext cx="1524000" cy="31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F6FF-18F5-405E-B2F8-8613BDA51104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a typeface="仿宋" pitchFamily="49" charset="-122"/>
              </a:rPr>
              <a:t>差传的教会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6868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4000" b="1" dirty="0" smtClean="0"/>
              <a:t>一、热心传道的信徒	</a:t>
            </a:r>
            <a:r>
              <a:rPr lang="en-US" altLang="zh-CN" dirty="0" smtClean="0"/>
              <a:t>(11:19-21)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26614-9E2E-49BE-8915-5FE3E70430B3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1E1A5-B6D8-4FC6-8038-F89C41F76F8A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92163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8975"/>
            <a:ext cx="9296400" cy="453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(19)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那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些因司提反的事遭患难四散的门徒直走到腓尼基和居比路，并安提阿；他们不向别人讲道，只向犹太人讲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20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但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内中有居比路和古利奈人，他们到了安提阿也向希利尼人传讲主耶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稣。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21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主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与他们同在，信而归主的人就很多了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36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Tx/>
              <a:buNone/>
              <a:defRPr/>
            </a:pPr>
            <a:endParaRPr lang="en-US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zh-CN" altLang="en-US" sz="36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65" name="TextBox 1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11:19-21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a typeface="仿宋" pitchFamily="49" charset="-122"/>
              </a:rPr>
              <a:t>差传的教会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3820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4000" b="1" dirty="0" smtClean="0"/>
              <a:t>一、热心传道的信徒	</a:t>
            </a:r>
            <a:r>
              <a:rPr lang="en-US" altLang="zh-CN" dirty="0" smtClean="0"/>
              <a:t>(11:19-21)</a:t>
            </a:r>
          </a:p>
          <a:p>
            <a:pPr marL="1200150" indent="-514350">
              <a:buFont typeface="+mj-lt"/>
              <a:buAutoNum type="arabicPeriod"/>
              <a:defRPr/>
            </a:pPr>
            <a:r>
              <a:rPr lang="zh-CN" altLang="en-US" sz="36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向同文化的人</a:t>
            </a:r>
            <a:r>
              <a:rPr lang="zh-CN" alt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传 </a:t>
            </a:r>
            <a:r>
              <a:rPr lang="en-US" altLang="zh-CN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v19</a:t>
            </a:r>
            <a:r>
              <a:rPr lang="en-US" altLang="zh-CN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sz="36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B5E3D-D278-45B7-A5BD-16877A4E4097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1E1A5-B6D8-4FC6-8038-F89C41F76F8A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92163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8975"/>
            <a:ext cx="9296400" cy="453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(19)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那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些因司提反的事遭患难四散的门徒直走到腓尼基和居比路，并安提阿；他们不向别人讲道，只向犹太人讲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20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但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内中有居比路和古利奈人，他们到了安提阿也向希利尼人传讲主耶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稣。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21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主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与他们同在，信而归主的人就很多了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36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Tx/>
              <a:buNone/>
              <a:defRPr/>
            </a:pPr>
            <a:endParaRPr lang="en-US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zh-CN" altLang="en-US" sz="36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65" name="TextBox 1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11:19-21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8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a typeface="仿宋" pitchFamily="49" charset="-122"/>
              </a:rPr>
              <a:t>差传的教会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3820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4000" b="1" dirty="0" smtClean="0"/>
              <a:t>一、热心传道的信徒	</a:t>
            </a:r>
            <a:r>
              <a:rPr lang="en-US" altLang="zh-CN" dirty="0" smtClean="0"/>
              <a:t>(11:19-21)</a:t>
            </a:r>
          </a:p>
          <a:p>
            <a:pPr marL="1200150" indent="-514350">
              <a:buFont typeface="+mj-lt"/>
              <a:buAutoNum type="arabicPeriod"/>
              <a:defRPr/>
            </a:pPr>
            <a:r>
              <a:rPr lang="zh-CN" altLang="en-US" sz="36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向同文化的人</a:t>
            </a:r>
            <a:r>
              <a:rPr lang="zh-CN" alt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传 </a:t>
            </a:r>
            <a:r>
              <a:rPr lang="en-US" altLang="zh-CN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v19</a:t>
            </a:r>
            <a:r>
              <a:rPr lang="en-US" altLang="zh-CN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sz="36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200150" indent="-514350">
              <a:buFont typeface="+mj-lt"/>
              <a:buAutoNum type="arabicPeriod"/>
              <a:defRPr/>
            </a:pPr>
            <a:r>
              <a:rPr lang="zh-CN" altLang="en-US" sz="36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向异文化的人传 </a:t>
            </a:r>
            <a:r>
              <a:rPr lang="en-US" altLang="zh-CN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v20)</a:t>
            </a:r>
            <a:endParaRPr lang="en-US" sz="36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B5E3D-D278-45B7-A5BD-16877A4E4097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2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1E1A5-B6D8-4FC6-8038-F89C41F76F8A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92163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8975"/>
            <a:ext cx="9296400" cy="453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(19)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那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些因司提反的事遭患难四散的门徒直走到腓尼基和居比路，并安提阿；他们不向别人讲道，只向犹太人讲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20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但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内中有居比路和古利奈人，他们到了安提阿也向希利尼人传讲主耶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稣。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21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主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与他们同在，信而归主的人就很多了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36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Tx/>
              <a:buNone/>
              <a:defRPr/>
            </a:pPr>
            <a:endParaRPr lang="en-US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zh-CN" altLang="en-US" sz="36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65" name="TextBox 1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11:19-21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8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3820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TW" dirty="0" smtClean="0">
                <a:latin typeface="宋体" pitchFamily="2" charset="-122"/>
                <a:ea typeface="宋体" pitchFamily="2" charset="-122"/>
              </a:rPr>
              <a:t>	</a:t>
            </a:r>
            <a:r>
              <a:rPr lang="zh-TW" altLang="en-US" sz="3600" b="1" dirty="0" smtClean="0">
                <a:latin typeface="宋体" pitchFamily="2" charset="-122"/>
                <a:ea typeface="宋体" pitchFamily="2" charset="-122"/>
              </a:rPr>
              <a:t>教会是神从世界所呼召出来的一批人，以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宣教</a:t>
            </a:r>
            <a:r>
              <a:rPr lang="zh-TW" altLang="en-US" sz="3600" b="1" dirty="0" smtClean="0">
                <a:latin typeface="宋体" pitchFamily="2" charset="-122"/>
                <a:ea typeface="宋体" pitchFamily="2" charset="-122"/>
              </a:rPr>
              <a:t>为手段，以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团契</a:t>
            </a:r>
            <a:r>
              <a:rPr lang="zh-TW" altLang="en-US" sz="3600" b="1" dirty="0" smtClean="0">
                <a:latin typeface="宋体" pitchFamily="2" charset="-122"/>
                <a:ea typeface="宋体" pitchFamily="2" charset="-122"/>
              </a:rPr>
              <a:t>为基础，以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服事</a:t>
            </a:r>
            <a:r>
              <a:rPr lang="zh-TW" altLang="en-US" sz="3600" b="1" dirty="0" smtClean="0">
                <a:latin typeface="宋体" pitchFamily="2" charset="-122"/>
                <a:ea typeface="宋体" pitchFamily="2" charset="-122"/>
              </a:rPr>
              <a:t>为目的，所组成的一个团体。</a:t>
            </a:r>
            <a:endParaRPr lang="en-US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E2F8C-E3A1-470B-9367-79E29A1097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a typeface="仿宋" pitchFamily="49" charset="-122"/>
              </a:rPr>
              <a:t>差传的教会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3820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4000" b="1" dirty="0" smtClean="0"/>
              <a:t>一、热心传道的信徒	</a:t>
            </a:r>
            <a:r>
              <a:rPr lang="en-US" altLang="zh-CN" dirty="0" smtClean="0"/>
              <a:t>(11:19-21)</a:t>
            </a:r>
          </a:p>
          <a:p>
            <a:pPr marL="1200150" indent="-514350">
              <a:buFont typeface="+mj-lt"/>
              <a:buAutoNum type="arabicPeriod"/>
              <a:defRPr/>
            </a:pPr>
            <a:r>
              <a:rPr lang="zh-CN" altLang="en-US" sz="36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向同文化的人</a:t>
            </a:r>
            <a:r>
              <a:rPr lang="zh-CN" alt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传 </a:t>
            </a:r>
            <a:r>
              <a:rPr lang="en-US" altLang="zh-CN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v19</a:t>
            </a:r>
            <a:r>
              <a:rPr lang="en-US" altLang="zh-CN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sz="36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200150" indent="-514350">
              <a:buFont typeface="+mj-lt"/>
              <a:buAutoNum type="arabicPeriod"/>
              <a:defRPr/>
            </a:pPr>
            <a:r>
              <a:rPr lang="zh-CN" altLang="en-US" sz="36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向异文化的人传 </a:t>
            </a:r>
            <a:r>
              <a:rPr lang="en-US" altLang="zh-CN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v20)</a:t>
            </a:r>
            <a:endParaRPr lang="en-US" sz="36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200150" indent="-514350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要</a:t>
            </a:r>
            <a:r>
              <a:rPr lang="zh-CN" altLang="en-US" sz="36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经历主的同</a:t>
            </a:r>
            <a:r>
              <a:rPr lang="zh-CN" alt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 </a:t>
            </a:r>
            <a:r>
              <a:rPr lang="en-US" altLang="zh-CN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sz="36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v21)</a:t>
            </a:r>
            <a:endParaRPr lang="en-US" sz="36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B5E3D-D278-45B7-A5BD-16877A4E4097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83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EC6DC-E4BF-4EF6-A265-8183ECCE0229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83971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8975"/>
            <a:ext cx="9296400" cy="453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(19)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那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些因司提反的事遭患难四散的门徒直走到腓尼基和居比路，并安提阿；他们不向别人讲道，只向犹太人讲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20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但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内中有居比路和古利奈人，他们到了安提阿也向希利尼人传讲主耶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稣。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21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 </a:t>
            </a:r>
            <a:r>
              <a:rPr lang="zh-CN" alt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主</a:t>
            </a:r>
            <a:r>
              <a:rPr lang="zh-CN" alt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与他们同在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，信而归主的人就很多了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36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chemeClr val="bg1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83973" name="TextBox 1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00"/>
                </a:solidFill>
              </a:rPr>
              <a:t>使徒行传</a:t>
            </a:r>
            <a:r>
              <a:rPr lang="en-US" altLang="zh-CN" sz="2800" b="1" dirty="0">
                <a:solidFill>
                  <a:srgbClr val="FFFF00"/>
                </a:solidFill>
              </a:rPr>
              <a:t>Acts 11:19-21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5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D9E3EC-4C5C-4E6A-9B0D-B29BDC068E3A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94211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3"/>
          <p:cNvSpPr txBox="1">
            <a:spLocks noChangeArrowheads="1"/>
          </p:cNvSpPr>
          <p:nvPr/>
        </p:nvSpPr>
        <p:spPr bwMode="auto">
          <a:xfrm>
            <a:off x="0" y="876300"/>
            <a:ext cx="9124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宋体" pitchFamily="2" charset="-122"/>
              </a:rPr>
              <a:t>(19)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</a:rPr>
              <a:t>所以，你们要去，使万民作我的门徒，奉父、子、圣灵的名给他们施洗。</a:t>
            </a:r>
            <a:r>
              <a:rPr lang="en-US" altLang="zh-CN" sz="2400" b="1" dirty="0">
                <a:solidFill>
                  <a:schemeClr val="bg1"/>
                </a:solidFill>
                <a:latin typeface="宋体" pitchFamily="2" charset="-122"/>
              </a:rPr>
              <a:t>(20)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</a:rPr>
              <a:t>凡我所吩咐你们的，都教训他们遵守，</a:t>
            </a:r>
            <a:r>
              <a:rPr lang="zh-CN" altLang="en-US" sz="3600" b="1" u="sng" dirty="0">
                <a:solidFill>
                  <a:srgbClr val="FFFF00"/>
                </a:solidFill>
                <a:latin typeface="宋体" pitchFamily="2" charset="-122"/>
              </a:rPr>
              <a:t>我就常与你们同在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</a:rPr>
              <a:t>，直到世界的末了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</a:rPr>
              <a:t>。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itchFamily="2" charset="-122"/>
              </a:rPr>
              <a:t>(</a:t>
            </a:r>
            <a:r>
              <a:rPr lang="zh-CN" altLang="en-US" sz="2800" b="1" dirty="0" smtClean="0">
                <a:solidFill>
                  <a:srgbClr val="FFFF00"/>
                </a:solidFill>
                <a:latin typeface="宋体" panose="02010600030101010101" pitchFamily="2" charset="-122"/>
              </a:rPr>
              <a:t>马太福音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</a:rPr>
              <a:t>28:19-20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pitchFamily="2" charset="-122"/>
              </a:rPr>
              <a:t>)</a:t>
            </a:r>
            <a:endParaRPr lang="en-US" altLang="zh-CN" sz="2800" b="1" dirty="0">
              <a:solidFill>
                <a:schemeClr val="bg1"/>
              </a:solidFill>
              <a:latin typeface="宋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18BF8-53E2-4DB6-8F3D-58BF23C95B20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0963" y="676275"/>
            <a:ext cx="9296401" cy="453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(22)</a:t>
            </a:r>
            <a:r>
              <a:rPr 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风声传到耶路撒冷教会人的耳中，他们就打发巴拿巴出去，走到安提阿为止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23)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到了那里，看见神所赐的恩就欢喜，劝勉众人，立定心志，恒久靠主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24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巴拿巴原是个好人，被圣灵充满，大有信心。於是有许多人归服了主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(25)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又往大数去找扫罗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26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找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著了，就带他到安提阿去。他们足有一年的工夫和教会一同聚集，教训了许多人。门徒称为「基督徒」是从安提阿起首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chemeClr val="bg1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97284" name="TextBox 1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11:22-26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5562600"/>
            <a:ext cx="31273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a typeface="仿宋" pitchFamily="49" charset="-122"/>
              </a:rPr>
              <a:t>差传的教会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8486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4000" b="1" dirty="0" smtClean="0"/>
              <a:t>二、属灵生命的领袖  </a:t>
            </a:r>
            <a:r>
              <a:rPr lang="en-US" altLang="zh-CN" dirty="0" smtClean="0"/>
              <a:t>(11:22-26)</a:t>
            </a:r>
          </a:p>
          <a:p>
            <a:pPr marL="914400" indent="-4572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600" b="1" dirty="0" smtClean="0">
                <a:latin typeface="+mn-ea"/>
              </a:rPr>
              <a:t>1. </a:t>
            </a:r>
            <a:r>
              <a:rPr lang="zh-CN" altLang="en-US" sz="3600" b="1" dirty="0" smtClean="0">
                <a:latin typeface="+mn-ea"/>
              </a:rPr>
              <a:t>拥有属灵的品格</a:t>
            </a:r>
            <a:r>
              <a:rPr lang="en-US" altLang="zh-CN" sz="3600" b="1" dirty="0" smtClean="0">
                <a:latin typeface="+mn-ea"/>
              </a:rPr>
              <a:t>(22-24)</a:t>
            </a:r>
            <a:endParaRPr lang="zh-CN" altLang="en-US" sz="3600" b="1" dirty="0" smtClean="0">
              <a:latin typeface="+mn-ea"/>
            </a:endParaRPr>
          </a:p>
          <a:p>
            <a:pPr marL="1082675" indent="-336550" eaLnBrk="1" hangingPunct="1">
              <a:defRPr/>
            </a:pPr>
            <a:r>
              <a:rPr lang="zh-CN" altLang="en-US" b="1" dirty="0"/>
              <a:t>胸怀开阔，欢喜主赐福的工作</a:t>
            </a:r>
          </a:p>
          <a:p>
            <a:pPr marL="1082675" indent="-336550" eaLnBrk="1" hangingPunct="1">
              <a:defRPr/>
            </a:pPr>
            <a:r>
              <a:rPr lang="zh-CN" altLang="en-US" b="1" dirty="0"/>
              <a:t>善于劝导，勉励信徒恒久靠主 </a:t>
            </a:r>
          </a:p>
          <a:p>
            <a:pPr marL="1082675" indent="-336550" eaLnBrk="1" hangingPunct="1">
              <a:defRPr/>
            </a:pPr>
            <a:r>
              <a:rPr lang="zh-CN" altLang="en-US" b="1" dirty="0"/>
              <a:t>圣灵充满，满有从神来的信心 </a:t>
            </a:r>
            <a:endParaRPr lang="zh-CN" alt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64A8C-6770-49C8-8476-7A9B7979D2B5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18BF8-53E2-4DB6-8F3D-58BF23C95B20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0963" y="676275"/>
            <a:ext cx="9296401" cy="453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(22)</a:t>
            </a:r>
            <a:r>
              <a:rPr 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风声传到耶路撒冷教会人的耳中，他们就打发巴拿巴出去，走到安提阿为止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23)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到了那里，看见神所赐的恩就欢喜，劝勉众人，立定心志，恒久靠主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24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巴拿巴原是个好人，被圣灵充满，大有信心。於是有许多人归服了主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(25)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又往大数去找扫罗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26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找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著了，就带他到安提阿去。他们足有一年的工夫和教会一同聚集，教训了许多人。门徒称为「基督徒」是从安提阿起首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chemeClr val="bg1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97284" name="TextBox 1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11:22-26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5562600"/>
            <a:ext cx="31273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6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a typeface="仿宋" pitchFamily="49" charset="-122"/>
              </a:rPr>
              <a:t>差传的教会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8486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4000" b="1" dirty="0" smtClean="0"/>
              <a:t>二、属灵生命的领袖  </a:t>
            </a:r>
            <a:r>
              <a:rPr lang="en-US" altLang="zh-CN" dirty="0" smtClean="0"/>
              <a:t>(11:22-26)</a:t>
            </a:r>
          </a:p>
          <a:p>
            <a:pPr marL="914400" indent="-457200" eaLnBrk="1" hangingPunct="1">
              <a:lnSpc>
                <a:spcPct val="150000"/>
              </a:lnSpc>
              <a:buNone/>
              <a:defRPr/>
            </a:pPr>
            <a:r>
              <a:rPr lang="en-US" altLang="zh-CN" sz="3600" b="1" dirty="0" smtClean="0">
                <a:latin typeface="+mn-ea"/>
              </a:rPr>
              <a:t>1. </a:t>
            </a:r>
            <a:r>
              <a:rPr lang="zh-CN" altLang="en-US" sz="3600" b="1" dirty="0" smtClean="0">
                <a:latin typeface="+mn-ea"/>
              </a:rPr>
              <a:t>拥有属灵的品格</a:t>
            </a:r>
            <a:r>
              <a:rPr lang="en-US" altLang="zh-CN" sz="3600" b="1" dirty="0">
                <a:latin typeface="+mn-ea"/>
              </a:rPr>
              <a:t>(22-24)</a:t>
            </a:r>
            <a:endParaRPr lang="zh-CN" altLang="en-US" sz="3600" b="1" dirty="0">
              <a:latin typeface="+mn-ea"/>
            </a:endParaRPr>
          </a:p>
          <a:p>
            <a:pPr marL="914400" indent="-4572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600" b="1" dirty="0" smtClean="0">
                <a:latin typeface="+mn-ea"/>
              </a:rPr>
              <a:t>2. </a:t>
            </a:r>
            <a:r>
              <a:rPr lang="zh-CN" altLang="en-US" sz="3600" b="1" dirty="0" smtClean="0">
                <a:latin typeface="+mn-ea"/>
              </a:rPr>
              <a:t>强调</a:t>
            </a:r>
            <a:r>
              <a:rPr lang="zh-CN" altLang="en-US" sz="3600" b="1" dirty="0">
                <a:latin typeface="+mn-ea"/>
              </a:rPr>
              <a:t>门</a:t>
            </a:r>
            <a:r>
              <a:rPr lang="zh-CN" altLang="en-US" sz="3600" b="1" dirty="0" smtClean="0">
                <a:latin typeface="+mn-ea"/>
              </a:rPr>
              <a:t>训的工作</a:t>
            </a:r>
            <a:r>
              <a:rPr lang="en-US" altLang="zh-CN" sz="3600" b="1" dirty="0" smtClean="0">
                <a:latin typeface="+mn-ea"/>
              </a:rPr>
              <a:t>(25-26)</a:t>
            </a:r>
            <a:endParaRPr lang="zh-CN" altLang="en-US" sz="3600" b="1" dirty="0" smtClean="0">
              <a:latin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9F419-CF21-41EE-819F-97A3D8457A19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1DA14-F0C4-4A39-9817-EC55758C6BDD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0963" y="676275"/>
            <a:ext cx="9224963" cy="453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(22)</a:t>
            </a:r>
            <a:r>
              <a:rPr 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风声传到耶路撒冷教会人的耳中，他们就打发巴拿巴出去，走到安提阿为止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23)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到了那里，看见神所赐的恩就欢喜，劝勉众人，立定心志，恒久靠主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24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巴拿巴原是个好人，被圣灵充满，大有信心。於是有许多人归服了主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(25)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又往大数去找扫罗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26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找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著了，就带他到安提阿去。他们足有一年的工夫和教会一同聚集，教训了许多人。门徒称为「基督徒」是从安提阿起首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chemeClr val="bg1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100356" name="TextBox 1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11:22-26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5638800"/>
            <a:ext cx="31273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146F-8815-49C9-9F65-6FD55584E621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1026" name="Picture 2" descr="C:\Users\WenH\Pictures\Picture\2014\Jin Yin graduation, Gershon frield trip, Pittsburg visit\P5181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6096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5/18</a:t>
            </a:r>
            <a:r>
              <a:rPr lang="zh-CN" altLang="en-US" sz="2800" dirty="0" smtClean="0">
                <a:solidFill>
                  <a:schemeClr val="bg1"/>
                </a:solidFill>
              </a:rPr>
              <a:t>西北教會長老咨詢</a:t>
            </a:r>
            <a:r>
              <a:rPr lang="en-US" altLang="zh-CN" sz="2800" dirty="0" smtClean="0">
                <a:solidFill>
                  <a:schemeClr val="bg1"/>
                </a:solidFill>
              </a:rPr>
              <a:t>Oakland</a:t>
            </a:r>
            <a:r>
              <a:rPr lang="zh-CN" altLang="en-US" sz="2800" dirty="0" smtClean="0">
                <a:solidFill>
                  <a:schemeClr val="bg1"/>
                </a:solidFill>
              </a:rPr>
              <a:t>教會領袖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zh-CN" altLang="en-US" sz="3600" b="1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教会的职能</a:t>
            </a:r>
            <a:r>
              <a:rPr lang="en-US" altLang="zh-CN" sz="3600" b="1" smtClean="0">
                <a:solidFill>
                  <a:srgbClr val="00B0F0"/>
                </a:solidFill>
                <a:latin typeface="宋体" pitchFamily="2" charset="-122"/>
                <a:ea typeface="宋体" pitchFamily="2" charset="-122"/>
              </a:rPr>
              <a:t>(WIFE)</a:t>
            </a:r>
            <a:endParaRPr lang="en-US" altLang="en-US" sz="4800" smtClean="0">
              <a:solidFill>
                <a:srgbClr val="00B0F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220200" cy="41148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sz="24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向</a:t>
            </a:r>
            <a:r>
              <a:rPr lang="zh-C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上</a:t>
            </a:r>
            <a:r>
              <a:rPr lang="zh-CN" sz="24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方面</a:t>
            </a:r>
            <a:r>
              <a:rPr lang="zh-CN" sz="2800" b="1" dirty="0" smtClean="0">
                <a:latin typeface="宋体" pitchFamily="2" charset="-122"/>
                <a:ea typeface="宋体" pitchFamily="2" charset="-122"/>
              </a:rPr>
              <a:t>－</a:t>
            </a:r>
            <a:r>
              <a:rPr lang="zh-CN" b="1" dirty="0" smtClean="0">
                <a:latin typeface="宋体" pitchFamily="2" charset="-122"/>
                <a:ea typeface="宋体" pitchFamily="2" charset="-122"/>
              </a:rPr>
              <a:t>教会是</a:t>
            </a:r>
            <a:r>
              <a:rPr 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敬拜</a:t>
            </a:r>
            <a:r>
              <a:rPr lang="zh-CN" b="1" dirty="0" smtClean="0">
                <a:latin typeface="宋体" pitchFamily="2" charset="-122"/>
                <a:ea typeface="宋体" pitchFamily="2" charset="-122"/>
              </a:rPr>
              <a:t>真神的殿堂</a:t>
            </a:r>
            <a:r>
              <a:rPr lang="en-US" altLang="zh-CN" sz="2800" b="1" dirty="0">
                <a:solidFill>
                  <a:srgbClr val="00B0F0"/>
                </a:solidFill>
                <a:latin typeface="宋体" pitchFamily="2" charset="-122"/>
                <a:ea typeface="宋体" pitchFamily="2" charset="-122"/>
              </a:rPr>
              <a:t>(Worship)</a:t>
            </a:r>
            <a:endParaRPr lang="en-US" sz="2800" b="1" dirty="0">
              <a:solidFill>
                <a:srgbClr val="00B0F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sz="24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向下方面</a:t>
            </a:r>
            <a:r>
              <a:rPr lang="zh-CN" sz="2800" b="1" dirty="0" smtClean="0">
                <a:latin typeface="宋体" pitchFamily="2" charset="-122"/>
                <a:ea typeface="宋体" pitchFamily="2" charset="-122"/>
              </a:rPr>
              <a:t>－</a:t>
            </a:r>
            <a:r>
              <a:rPr lang="zh-CN" b="1" dirty="0" smtClean="0">
                <a:latin typeface="宋体" pitchFamily="2" charset="-122"/>
                <a:ea typeface="宋体" pitchFamily="2" charset="-122"/>
              </a:rPr>
              <a:t>教会有圣经</a:t>
            </a:r>
            <a:r>
              <a:rPr 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真理</a:t>
            </a:r>
            <a:r>
              <a:rPr lang="zh-CN" b="1" dirty="0" smtClean="0">
                <a:latin typeface="宋体" pitchFamily="2" charset="-122"/>
                <a:ea typeface="宋体" pitchFamily="2" charset="-122"/>
              </a:rPr>
              <a:t>的根基</a:t>
            </a:r>
            <a:r>
              <a:rPr lang="en-US" altLang="zh-CN" sz="2800" b="1" dirty="0">
                <a:solidFill>
                  <a:srgbClr val="00B0F0"/>
                </a:solidFill>
                <a:latin typeface="宋体" pitchFamily="2" charset="-122"/>
                <a:ea typeface="宋体" pitchFamily="2" charset="-122"/>
              </a:rPr>
              <a:t>(Instruction)</a:t>
            </a:r>
            <a:endParaRPr lang="en-US" sz="2800" b="1" dirty="0">
              <a:solidFill>
                <a:srgbClr val="00B0F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sz="24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向内方面</a:t>
            </a:r>
            <a:r>
              <a:rPr lang="zh-CN" sz="2800" b="1" dirty="0" smtClean="0">
                <a:latin typeface="宋体" pitchFamily="2" charset="-122"/>
                <a:ea typeface="宋体" pitchFamily="2" charset="-122"/>
              </a:rPr>
              <a:t>－</a:t>
            </a:r>
            <a:r>
              <a:rPr lang="zh-CN" b="1" dirty="0" smtClean="0">
                <a:latin typeface="宋体" pitchFamily="2" charset="-122"/>
                <a:ea typeface="宋体" pitchFamily="2" charset="-122"/>
              </a:rPr>
              <a:t>教会是属神儿女的</a:t>
            </a:r>
            <a:r>
              <a:rPr 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家园</a:t>
            </a:r>
            <a:r>
              <a:rPr lang="en-US" altLang="zh-CN" sz="2800" b="1" dirty="0">
                <a:solidFill>
                  <a:srgbClr val="00B0F0"/>
                </a:solidFill>
                <a:latin typeface="宋体" pitchFamily="2" charset="-122"/>
                <a:ea typeface="宋体" pitchFamily="2" charset="-122"/>
              </a:rPr>
              <a:t>(Fellowship)</a:t>
            </a:r>
            <a:endParaRPr lang="en-US" sz="2800" b="1" dirty="0">
              <a:solidFill>
                <a:srgbClr val="00B0F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sz="24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向外方面</a:t>
            </a:r>
            <a:r>
              <a:rPr lang="zh-CN" sz="2800" b="1" dirty="0" smtClean="0">
                <a:latin typeface="宋体" pitchFamily="2" charset="-122"/>
                <a:ea typeface="宋体" pitchFamily="2" charset="-122"/>
              </a:rPr>
              <a:t>－</a:t>
            </a:r>
            <a:r>
              <a:rPr lang="zh-CN" b="1" dirty="0" smtClean="0">
                <a:latin typeface="宋体" pitchFamily="2" charset="-122"/>
                <a:ea typeface="宋体" pitchFamily="2" charset="-122"/>
              </a:rPr>
              <a:t>教会是传扬</a:t>
            </a:r>
            <a:r>
              <a:rPr 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福音</a:t>
            </a:r>
            <a:r>
              <a:rPr lang="zh-CN" b="1" dirty="0" smtClean="0">
                <a:latin typeface="宋体" pitchFamily="2" charset="-122"/>
                <a:ea typeface="宋体" pitchFamily="2" charset="-122"/>
              </a:rPr>
              <a:t>的基地</a:t>
            </a:r>
            <a:r>
              <a:rPr lang="en-US" altLang="zh-CN" sz="2800" b="1" dirty="0">
                <a:solidFill>
                  <a:srgbClr val="00B0F0"/>
                </a:solidFill>
                <a:latin typeface="宋体" pitchFamily="2" charset="-122"/>
                <a:ea typeface="宋体" pitchFamily="2" charset="-122"/>
              </a:rPr>
              <a:t>(Evangelism)</a:t>
            </a:r>
            <a:endParaRPr lang="en-US" sz="2800" b="1" dirty="0">
              <a:solidFill>
                <a:srgbClr val="00B0F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23C15-5F54-45FE-97E1-05B907E49C8B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3600" dirty="0" smtClean="0"/>
              <a:t>“The mission of the church is missions;</a:t>
            </a:r>
          </a:p>
          <a:p>
            <a:pPr>
              <a:buFontTx/>
              <a:buNone/>
              <a:defRPr/>
            </a:pPr>
            <a:r>
              <a:rPr lang="en-US" sz="3600" dirty="0" smtClean="0"/>
              <a:t>The mission of missions is the church.”</a:t>
            </a:r>
          </a:p>
          <a:p>
            <a:pPr>
              <a:buFontTx/>
              <a:buNone/>
              <a:defRPr/>
            </a:pPr>
            <a:r>
              <a:rPr lang="en-US" dirty="0" smtClean="0"/>
              <a:t>					</a:t>
            </a:r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err="1" smtClean="0">
                <a:solidFill>
                  <a:srgbClr val="FFC000"/>
                </a:solidFill>
              </a:rPr>
              <a:t>Lesslie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Newbigin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教会的使命是宣教，宣教的使命是教会！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CD58D-9BF5-463D-8B50-4B2BB54D5F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C66E6-52DF-44A5-93BD-D074C2A0BCCE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0963" y="676275"/>
            <a:ext cx="9296401" cy="453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(22)</a:t>
            </a:r>
            <a:r>
              <a:rPr 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风声传到耶路撒冷教会人的耳中，他们就打发巴拿巴出去，走到安提阿为止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23)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到了那里，看见神所赐的恩就欢喜，劝勉众人，立定心志，恒久靠主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24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巴拿巴原是个好人，被圣灵充满，大有信心。於是有许多人归服了主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(25)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又往大数去找扫罗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26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找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著了，就带他到安提阿去。他们足有一年的工夫和教会一同聚集，教训了许多人。</a:t>
            </a:r>
            <a:r>
              <a:rPr lang="zh-CN" altLang="en-US" sz="3600" b="1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门徒称为「基督徒」是从安提阿起首</a:t>
            </a:r>
            <a:r>
              <a:rPr lang="zh-CN" altLang="en-US" sz="3600" b="1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sz="3600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chemeClr val="bg1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102404" name="TextBox 1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11:22-26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5638800"/>
            <a:ext cx="31273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a typeface="仿宋" pitchFamily="49" charset="-122"/>
              </a:rPr>
              <a:t>差传的教会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7630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4000" b="1" dirty="0" smtClean="0"/>
              <a:t>三、对外宣教的行动 </a:t>
            </a:r>
            <a:r>
              <a:rPr lang="en-US" altLang="zh-CN" dirty="0" smtClean="0"/>
              <a:t>(11:27-30, 13:1-3)</a:t>
            </a:r>
          </a:p>
          <a:p>
            <a:pPr marL="1768475" indent="-396875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600" b="1" dirty="0" smtClean="0">
                <a:latin typeface="+mn-ea"/>
              </a:rPr>
              <a:t>1. </a:t>
            </a:r>
            <a:r>
              <a:rPr lang="zh-CN" altLang="en-US" sz="3600" b="1" dirty="0" smtClean="0">
                <a:latin typeface="+mn-ea"/>
              </a:rPr>
              <a:t>奉 献 </a:t>
            </a:r>
            <a:r>
              <a:rPr lang="en-US" altLang="zh-CN" dirty="0" smtClean="0">
                <a:latin typeface="+mn-ea"/>
              </a:rPr>
              <a:t>(11:27-30)</a:t>
            </a:r>
          </a:p>
          <a:p>
            <a:pPr eaLnBrk="1" hangingPunct="1">
              <a:buFontTx/>
              <a:buNone/>
              <a:defRPr/>
            </a:pP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1D8CD-C67B-4E69-B01A-D60D35C53451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50314-D97D-4406-86C1-64E90FFDF7EE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105475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80963" y="676275"/>
            <a:ext cx="92249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(27)</a:t>
            </a:r>
            <a:r>
              <a:rPr lang="en-US" sz="36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当那些日子，有几位先知从耶路撒冷下到安提阿。</a:t>
            </a:r>
            <a:r>
              <a:rPr lang="en-US" altLang="zh-CN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(28) 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内中有一位，名叫亚迦布，站起来，藉著圣灵指明天下将有大饥荒（这事到革老丢年间果然有了。）</a:t>
            </a:r>
            <a:r>
              <a:rPr lang="en-US" altLang="zh-CN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(29) 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於是门徒</a:t>
            </a:r>
            <a:r>
              <a:rPr lang="zh-CN" alt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定意照各人的力量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捐钱，送去供给住在犹太的弟兄。</a:t>
            </a:r>
            <a:r>
              <a:rPr lang="en-US" altLang="zh-CN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(30)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他们就这样行，把捐项托巴拿巴和扫罗送到众长老那里。</a:t>
            </a:r>
            <a:endParaRPr lang="en-US" sz="36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zh-CN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zh-CN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rgbClr val="FFFFFF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105477" name="TextBox 7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11:27-30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a typeface="仿宋" pitchFamily="49" charset="-122"/>
              </a:rPr>
              <a:t>差传的教会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630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4000" b="1" dirty="0" smtClean="0"/>
              <a:t>三、对外宣教的行动 </a:t>
            </a:r>
            <a:r>
              <a:rPr lang="en-US" altLang="zh-CN" dirty="0" smtClean="0"/>
              <a:t>(11:27-30, 13:1-3)</a:t>
            </a:r>
          </a:p>
          <a:p>
            <a:pPr marL="1828800" indent="-45720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600" b="1" dirty="0" smtClean="0">
                <a:latin typeface="+mn-ea"/>
              </a:rPr>
              <a:t>1. </a:t>
            </a:r>
            <a:r>
              <a:rPr lang="zh-CN" altLang="en-US" sz="3600" b="1" dirty="0" smtClean="0">
                <a:latin typeface="+mn-ea"/>
              </a:rPr>
              <a:t>奉 献 </a:t>
            </a:r>
            <a:r>
              <a:rPr lang="en-US" altLang="zh-CN" dirty="0" smtClean="0">
                <a:latin typeface="+mn-ea"/>
              </a:rPr>
              <a:t>(11:27-30)</a:t>
            </a:r>
          </a:p>
          <a:p>
            <a:pPr marL="1828800" indent="-457200" eaLnBrk="1" hangingPunct="1">
              <a:lnSpc>
                <a:spcPct val="150000"/>
              </a:lnSpc>
              <a:buNone/>
              <a:defRPr/>
            </a:pPr>
            <a:r>
              <a:rPr lang="en-US" altLang="zh-CN" sz="3600" b="1" dirty="0">
                <a:latin typeface="+mn-ea"/>
              </a:rPr>
              <a:t>2. </a:t>
            </a:r>
            <a:r>
              <a:rPr lang="zh-CN" altLang="en-US" sz="3600" b="1" dirty="0">
                <a:latin typeface="+mn-ea"/>
              </a:rPr>
              <a:t>祷 告 </a:t>
            </a:r>
            <a:r>
              <a:rPr lang="en-US" altLang="zh-CN" dirty="0">
                <a:latin typeface="+mn-ea"/>
              </a:rPr>
              <a:t>(13:1-3)</a:t>
            </a:r>
          </a:p>
          <a:p>
            <a:pPr marL="914400" indent="-517525" eaLnBrk="1" hangingPunct="1">
              <a:buFontTx/>
              <a:buNone/>
              <a:defRPr/>
            </a:pPr>
            <a:endParaRPr lang="en-US" altLang="zh-CN" dirty="0" smtClean="0">
              <a:latin typeface="+mn-ea"/>
            </a:endParaRPr>
          </a:p>
          <a:p>
            <a:pPr eaLnBrk="1" hangingPunct="1">
              <a:buFontTx/>
              <a:buNone/>
              <a:defRPr/>
            </a:pP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1D8CD-C67B-4E69-B01A-D60D35C53451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0B81D-C09E-4390-843A-448400DB0F70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107523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80963" y="676275"/>
            <a:ext cx="92249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(1)</a:t>
            </a:r>
            <a:r>
              <a:rPr lang="en-US" sz="36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在</a:t>
            </a:r>
            <a:r>
              <a:rPr lang="zh-CN" altLang="en-US" sz="36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安提阿的教会中，有几位先知和教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师</a:t>
            </a:r>
            <a:r>
              <a:rPr lang="en-US" altLang="zh-CN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就</a:t>
            </a:r>
            <a:r>
              <a:rPr lang="zh-CN" altLang="en-US" sz="36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是巴拿巴和称呼尼结的西面、古利奈人路求，与分封之王希律同养的马念，并扫罗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en-US" altLang="zh-CN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们事奉主、禁食的时候，圣灵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说</a:t>
            </a:r>
            <a:r>
              <a:rPr lang="en-US" altLang="zh-CN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: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「</a:t>
            </a:r>
            <a:r>
              <a:rPr lang="zh-CN" altLang="en-US" sz="36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要为我分派巴拿巴和扫罗，去做我召他们所做的工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。」</a:t>
            </a:r>
            <a:r>
              <a:rPr lang="en-US" altLang="zh-CN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3) 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於</a:t>
            </a:r>
            <a:r>
              <a:rPr lang="zh-CN" altLang="en-US" sz="36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是禁食祷告，按手在他们头上，就打发他们去了</a:t>
            </a:r>
            <a:r>
              <a:rPr lang="zh-CN" altLang="en-US" sz="3600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sz="3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zh-CN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zh-CN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rgbClr val="FFFFFF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107525" name="TextBox 7"/>
          <p:cNvSpPr txBox="1">
            <a:spLocks noChangeArrowheads="1"/>
          </p:cNvSpPr>
          <p:nvPr/>
        </p:nvSpPr>
        <p:spPr bwMode="auto">
          <a:xfrm>
            <a:off x="152400" y="119063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13:1-3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1" dirty="0">
                <a:effectLst/>
              </a:rPr>
              <a:t>旁遮祈祷联合会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Punjab Prayer Union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lang="en-US" altLang="zh-CN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" y="1143000"/>
            <a:ext cx="9144000" cy="41148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</a:rPr>
              <a:t>你是不是愿意为自己、为同工、为教会的复兴来祷告？</a:t>
            </a: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你是不是渴望在生活与侍奉里面得到圣灵更大的力量？</a:t>
            </a: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你是不是深信必须依靠圣灵的力量才能有好好的侍奉？</a:t>
            </a: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你是不是愿意向神祈求不以耶稣的福音为耻？</a:t>
            </a: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你是不是深信祷告是灵性复兴的重要途径？</a:t>
            </a: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你是不是愿意每天拔出半小时为灵性复兴祷告，一直不断地祷告直等到复兴临到呢？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6FD05-25E7-4413-ACBE-4C6A14CA1BB0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a typeface="仿宋" pitchFamily="49" charset="-122"/>
              </a:rPr>
              <a:t>差传的教会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630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4000" b="1" dirty="0" smtClean="0"/>
              <a:t>三、对外宣教的行动 </a:t>
            </a:r>
            <a:r>
              <a:rPr lang="en-US" altLang="zh-CN" dirty="0" smtClean="0"/>
              <a:t>(11:27-30, 13:1-3)</a:t>
            </a:r>
          </a:p>
          <a:p>
            <a:pPr marL="1768475" indent="-396875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3600" b="1" dirty="0" smtClean="0">
                <a:latin typeface="+mn-ea"/>
              </a:rPr>
              <a:t>1. </a:t>
            </a:r>
            <a:r>
              <a:rPr lang="zh-CN" altLang="en-US" sz="3600" b="1" dirty="0" smtClean="0">
                <a:latin typeface="+mn-ea"/>
              </a:rPr>
              <a:t>奉 献 </a:t>
            </a:r>
            <a:r>
              <a:rPr lang="en-US" altLang="zh-CN" dirty="0" smtClean="0">
                <a:latin typeface="+mn-ea"/>
              </a:rPr>
              <a:t>(11:27-30)</a:t>
            </a:r>
          </a:p>
          <a:p>
            <a:pPr marL="1768475" indent="-396875" eaLnBrk="1" hangingPunct="1">
              <a:lnSpc>
                <a:spcPct val="150000"/>
              </a:lnSpc>
              <a:buNone/>
              <a:defRPr/>
            </a:pPr>
            <a:r>
              <a:rPr lang="en-US" altLang="zh-CN" sz="3600" b="1" dirty="0">
                <a:latin typeface="+mn-ea"/>
              </a:rPr>
              <a:t>2. </a:t>
            </a:r>
            <a:r>
              <a:rPr lang="zh-CN" altLang="en-US" sz="3600" b="1" dirty="0">
                <a:latin typeface="+mn-ea"/>
              </a:rPr>
              <a:t>祷 告 </a:t>
            </a:r>
            <a:r>
              <a:rPr lang="en-US" altLang="zh-CN" dirty="0">
                <a:latin typeface="+mn-ea"/>
              </a:rPr>
              <a:t>(13:1-3</a:t>
            </a:r>
            <a:r>
              <a:rPr lang="en-US" altLang="zh-CN" dirty="0" smtClean="0">
                <a:latin typeface="+mn-ea"/>
              </a:rPr>
              <a:t>)</a:t>
            </a:r>
          </a:p>
          <a:p>
            <a:pPr marL="1768475" indent="-396875" eaLnBrk="1" hangingPunct="1">
              <a:lnSpc>
                <a:spcPct val="150000"/>
              </a:lnSpc>
              <a:buNone/>
              <a:defRPr/>
            </a:pPr>
            <a:r>
              <a:rPr lang="en-US" altLang="zh-CN" sz="3600" b="1" dirty="0" smtClean="0">
                <a:latin typeface="+mn-ea"/>
              </a:rPr>
              <a:t>3. </a:t>
            </a:r>
            <a:r>
              <a:rPr lang="zh-CN" altLang="en-US" sz="3600" b="1" dirty="0" smtClean="0">
                <a:latin typeface="+mn-ea"/>
              </a:rPr>
              <a:t>差 </a:t>
            </a:r>
            <a:r>
              <a:rPr lang="zh-CN" altLang="en-US" sz="3600" b="1" dirty="0">
                <a:latin typeface="+mn-ea"/>
              </a:rPr>
              <a:t>人 </a:t>
            </a:r>
            <a:r>
              <a:rPr lang="en-US" altLang="zh-CN" dirty="0">
                <a:latin typeface="+mn-ea"/>
              </a:rPr>
              <a:t>(13:1-3)</a:t>
            </a:r>
          </a:p>
          <a:p>
            <a:pPr marL="914400" indent="-517525" eaLnBrk="1" hangingPunct="1">
              <a:lnSpc>
                <a:spcPct val="150000"/>
              </a:lnSpc>
              <a:buNone/>
              <a:defRPr/>
            </a:pPr>
            <a:endParaRPr lang="en-US" altLang="zh-CN" dirty="0">
              <a:latin typeface="+mn-ea"/>
            </a:endParaRPr>
          </a:p>
          <a:p>
            <a:pPr marL="914400" indent="-517525" eaLnBrk="1" hangingPunct="1">
              <a:buFontTx/>
              <a:buNone/>
              <a:defRPr/>
            </a:pPr>
            <a:endParaRPr lang="en-US" altLang="zh-CN" dirty="0" smtClean="0">
              <a:latin typeface="+mn-ea"/>
            </a:endParaRPr>
          </a:p>
          <a:p>
            <a:pPr eaLnBrk="1" hangingPunct="1">
              <a:buFontTx/>
              <a:buNone/>
              <a:defRPr/>
            </a:pP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1D8CD-C67B-4E69-B01A-D60D35C53451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B05FF6-EBA8-47DB-A8B4-CF4F13E20833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109571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80963" y="676275"/>
            <a:ext cx="92249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(1)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zh-CN" altLang="en-US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在</a:t>
            </a:r>
            <a:r>
              <a:rPr lang="zh-CN" altLang="en-US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安提阿的教会中，有几位先知和教师，就是巴拿巴和称呼尼结的西面、古利奈人路求，与分封之王希律同养的马念，并扫罗</a:t>
            </a:r>
            <a:r>
              <a:rPr lang="zh-CN" altLang="en-US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en-US" altLang="zh-CN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们事奉主、禁食的时候，圣灵</a:t>
            </a:r>
            <a:r>
              <a:rPr lang="zh-CN" altLang="en-US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说</a:t>
            </a:r>
            <a:r>
              <a:rPr lang="en-US" altLang="zh-CN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:</a:t>
            </a:r>
            <a:r>
              <a:rPr lang="zh-CN" altLang="en-US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「</a:t>
            </a:r>
            <a:r>
              <a:rPr lang="zh-CN" altLang="en-US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要为我分派</a:t>
            </a:r>
            <a:r>
              <a:rPr lang="zh-CN" altLang="en-US" b="1" u="sng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巴拿巴</a:t>
            </a:r>
            <a:r>
              <a:rPr lang="zh-CN" altLang="en-US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b="1" u="sng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扫罗</a:t>
            </a:r>
            <a:r>
              <a:rPr lang="en-US" altLang="zh-CN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去</a:t>
            </a:r>
            <a:r>
              <a:rPr lang="zh-CN" altLang="en-US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做我召他们所做的工</a:t>
            </a:r>
            <a:r>
              <a:rPr lang="zh-CN" altLang="en-US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。」 </a:t>
            </a:r>
            <a:r>
              <a:rPr lang="en-US" altLang="zh-CN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en-US" altLang="zh-CN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) </a:t>
            </a:r>
            <a:r>
              <a:rPr lang="zh-CN" altLang="en-US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於</a:t>
            </a:r>
            <a:r>
              <a:rPr lang="zh-CN" altLang="en-US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是禁食祷告，</a:t>
            </a:r>
            <a:r>
              <a:rPr lang="zh-CN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按手</a:t>
            </a:r>
            <a:r>
              <a:rPr lang="zh-CN" altLang="en-US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在他们头上，就打发他们去了</a:t>
            </a:r>
            <a:r>
              <a:rPr lang="zh-CN" altLang="en-US" b="1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zh-CN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zh-CN" b="1" dirty="0" smtClean="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rgbClr val="FFFFFF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109573" name="TextBox 7"/>
          <p:cNvSpPr txBox="1">
            <a:spLocks noChangeArrowheads="1"/>
          </p:cNvSpPr>
          <p:nvPr/>
        </p:nvSpPr>
        <p:spPr bwMode="auto">
          <a:xfrm>
            <a:off x="152400" y="119063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13:1-3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a typeface="仿宋" pitchFamily="49" charset="-122"/>
              </a:rPr>
              <a:t>差传的教会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92202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4000" b="1" dirty="0" smtClean="0">
                <a:latin typeface="+mn-ea"/>
              </a:rPr>
              <a:t>一、热心传道的信徒 </a:t>
            </a:r>
            <a:r>
              <a:rPr lang="en-US" altLang="zh-CN" b="1" dirty="0" smtClean="0">
                <a:effectLst/>
                <a:latin typeface="+mn-ea"/>
              </a:rPr>
              <a:t>(11:19-21)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4000" b="1" dirty="0" smtClean="0">
                <a:latin typeface="+mn-ea"/>
              </a:rPr>
              <a:t>二、属灵生命的领袖 </a:t>
            </a:r>
            <a:r>
              <a:rPr lang="en-US" altLang="zh-CN" b="1" dirty="0" smtClean="0">
                <a:effectLst/>
                <a:latin typeface="+mn-ea"/>
              </a:rPr>
              <a:t>(11:22-26)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4000" b="1" dirty="0" smtClean="0">
                <a:latin typeface="+mn-ea"/>
              </a:rPr>
              <a:t>三、对外宣教的行动</a:t>
            </a:r>
            <a:r>
              <a:rPr lang="en-US" altLang="zh-CN" b="1" dirty="0" smtClean="0">
                <a:effectLst/>
                <a:latin typeface="+mn-ea"/>
              </a:rPr>
              <a:t> (11:27-30,13:1-3)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F2F97-A62A-4C12-9908-A52C857F941B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 descr="pray"/>
          <p:cNvPicPr>
            <a:picLocks noChangeAspect="1" noChangeArrowheads="1"/>
          </p:cNvPicPr>
          <p:nvPr/>
        </p:nvPicPr>
        <p:blipFill>
          <a:blip r:embed="rId3">
            <a:lum bright="10000" contras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4763" y="609600"/>
            <a:ext cx="398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9600" b="1">
                <a:solidFill>
                  <a:srgbClr val="000000"/>
                </a:solidFill>
                <a:latin typeface="方正行楷繁体" pitchFamily="65" charset="-122"/>
                <a:ea typeface="方正行楷繁体" pitchFamily="65" charset="-122"/>
              </a:rPr>
              <a:t>祷告</a:t>
            </a:r>
            <a:endParaRPr lang="zh-CN" altLang="en-US" sz="9600" b="1">
              <a:solidFill>
                <a:srgbClr val="000000"/>
              </a:solidFill>
              <a:latin typeface="Times New Roman" pitchFamily="18" charset="0"/>
              <a:ea typeface="方正行楷繁体" pitchFamily="65" charset="-122"/>
              <a:cs typeface="Times New Roman" pitchFamily="18" charset="0"/>
            </a:endParaRPr>
          </a:p>
        </p:txBody>
      </p:sp>
      <p:sp>
        <p:nvSpPr>
          <p:cNvPr id="1136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53502E16-31C3-4D83-8AC2-94343BE63990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CN" altLang="en-US" sz="4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教会、差会</a:t>
            </a:r>
            <a:r>
              <a:rPr lang="zh-CN" altLang="en-US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与</a:t>
            </a:r>
            <a:r>
              <a:rPr lang="zh-CN" altLang="en-US" sz="4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宣教士</a:t>
            </a:r>
            <a:endParaRPr lang="en-US" altLang="en-US" sz="4800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" y="1676400"/>
            <a:ext cx="1828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教会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4343400"/>
            <a:ext cx="1828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差会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45792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45792" y="5001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85160" y="1159639"/>
            <a:ext cx="2286000" cy="2554545"/>
          </a:xfrm>
          <a:prstGeom prst="rect">
            <a:avLst/>
          </a:prstGeom>
          <a:noFill/>
          <a:ln w="254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宋体" panose="02010600030101010101" pitchFamily="2" charset="-122"/>
              </a:rPr>
              <a:t>差派人力</a:t>
            </a: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宋体" panose="02010600030101010101" pitchFamily="2" charset="-122"/>
              </a:rPr>
              <a:t>经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济支持</a:t>
            </a: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3200" b="1" dirty="0" smtClean="0">
                <a:latin typeface="宋体" panose="02010600030101010101" pitchFamily="2" charset="-122"/>
              </a:rPr>
              <a:t>人手支援</a:t>
            </a: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宋体" panose="02010600030101010101" pitchFamily="2" charset="-122"/>
              </a:rPr>
              <a:t>祷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告支援</a:t>
            </a: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宋体" panose="02010600030101010101" pitchFamily="2" charset="-122"/>
              </a:rPr>
              <a:t>关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怀支持</a:t>
            </a:r>
            <a:endParaRPr lang="en-US" sz="3200" b="1" dirty="0">
              <a:latin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160" y="4023360"/>
            <a:ext cx="2286000" cy="2554545"/>
          </a:xfrm>
          <a:prstGeom prst="rect">
            <a:avLst/>
          </a:prstGeom>
          <a:noFill/>
          <a:ln w="254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宋体" panose="02010600030101010101" pitchFamily="2" charset="-122"/>
              </a:rPr>
              <a:t>行政管理</a:t>
            </a: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宋体" panose="02010600030101010101" pitchFamily="2" charset="-122"/>
              </a:rPr>
              <a:t>工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场开拓</a:t>
            </a: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宋体" panose="02010600030101010101" pitchFamily="2" charset="-122"/>
              </a:rPr>
              <a:t>团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队同工</a:t>
            </a: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宋体" panose="02010600030101010101" pitchFamily="2" charset="-122"/>
              </a:rPr>
              <a:t>训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练辅导</a:t>
            </a: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宋体" panose="02010600030101010101" pitchFamily="2" charset="-122"/>
              </a:rPr>
              <a:t>牧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养关怀</a:t>
            </a:r>
            <a:endParaRPr lang="en-US" sz="3200" b="1" dirty="0">
              <a:latin typeface="宋体" panose="02010600030101010101" pitchFamily="2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471160" y="2438400"/>
            <a:ext cx="624840" cy="1"/>
          </a:xfrm>
          <a:prstGeom prst="line">
            <a:avLst/>
          </a:prstGeom>
          <a:ln w="1016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2436912"/>
            <a:ext cx="0" cy="2863720"/>
          </a:xfrm>
          <a:prstGeom prst="line">
            <a:avLst/>
          </a:prstGeom>
          <a:ln w="1016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71160" y="5257800"/>
            <a:ext cx="624840" cy="0"/>
          </a:xfrm>
          <a:prstGeom prst="line">
            <a:avLst/>
          </a:prstGeom>
          <a:ln w="1016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096000" y="3505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74408" y="2770632"/>
            <a:ext cx="1917192" cy="1815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宣教士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8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7" grpId="0" animBg="1"/>
      <p:bldP spid="6" grpId="0" animBg="1"/>
      <p:bldP spid="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:\SIGNS\ENVRNTML\04RECYC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37131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1" name="WordArt 3"/>
          <p:cNvSpPr>
            <a:spLocks noChangeArrowheads="1" noChangeShapeType="1" noTextEdit="1"/>
          </p:cNvSpPr>
          <p:nvPr/>
        </p:nvSpPr>
        <p:spPr bwMode="auto">
          <a:xfrm>
            <a:off x="2133600" y="5715000"/>
            <a:ext cx="5105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TW" altLang="en-US" sz="3600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ea"/>
                <a:ea typeface="+mn-ea"/>
                <a:cs typeface="+mn-ea"/>
              </a:rPr>
              <a:t>三股合成</a:t>
            </a:r>
            <a:r>
              <a:rPr lang="zh-TW" altLang="en-US" sz="3600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ea"/>
                <a:ea typeface="+mn-ea"/>
                <a:cs typeface="+mn-ea"/>
              </a:rPr>
              <a:t>的</a:t>
            </a:r>
            <a:r>
              <a:rPr lang="zh-CN" altLang="en-US" sz="3600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ea"/>
                <a:ea typeface="+mn-ea"/>
                <a:cs typeface="+mn-ea"/>
              </a:rPr>
              <a:t>绳子</a:t>
            </a:r>
            <a:endParaRPr lang="en-US" sz="3600" kern="10" dirty="0"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421892" name="WordArt 4" descr="Cork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15240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 smtClean="0"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C3300"/>
                  </a:outerShdw>
                </a:effectLst>
                <a:latin typeface="+mn-ea"/>
                <a:ea typeface="+mn-ea"/>
                <a:cs typeface="+mn-ea"/>
              </a:rPr>
              <a:t>教</a:t>
            </a:r>
            <a:r>
              <a:rPr lang="zh-CN" altLang="en-US" sz="3600" kern="10" dirty="0"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C3300"/>
                  </a:outerShdw>
                </a:effectLst>
                <a:latin typeface="+mn-ea"/>
                <a:ea typeface="+mn-ea"/>
                <a:cs typeface="+mn-ea"/>
              </a:rPr>
              <a:t>会</a:t>
            </a:r>
            <a:endParaRPr lang="en-US" sz="3600" kern="10" dirty="0"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CC3300"/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421893" name="WordArt 5" descr="Cork"/>
          <p:cNvSpPr>
            <a:spLocks noChangeArrowheads="1" noChangeShapeType="1" noTextEdit="1"/>
          </p:cNvSpPr>
          <p:nvPr/>
        </p:nvSpPr>
        <p:spPr bwMode="auto">
          <a:xfrm>
            <a:off x="1200150" y="4114800"/>
            <a:ext cx="16002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 smtClean="0"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C3300"/>
                  </a:outerShdw>
                </a:effectLst>
                <a:latin typeface="+mn-ea"/>
                <a:ea typeface="+mn-ea"/>
                <a:cs typeface="+mn-ea"/>
              </a:rPr>
              <a:t>差会</a:t>
            </a:r>
            <a:endParaRPr lang="en-US" sz="3600" kern="10" dirty="0"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CC3300"/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421894" name="WordArt 6" descr="Cork"/>
          <p:cNvSpPr>
            <a:spLocks noChangeArrowheads="1" noChangeShapeType="1" noTextEdit="1"/>
          </p:cNvSpPr>
          <p:nvPr/>
        </p:nvSpPr>
        <p:spPr bwMode="auto">
          <a:xfrm>
            <a:off x="6553200" y="4191000"/>
            <a:ext cx="19050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C3300"/>
                  </a:outerShdw>
                </a:effectLst>
                <a:latin typeface="+mn-ea"/>
                <a:ea typeface="+mn-ea"/>
                <a:cs typeface="+mn-ea"/>
              </a:rPr>
              <a:t>宣教士</a:t>
            </a:r>
            <a:endParaRPr lang="en-US" sz="3600" kern="10"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CC3300"/>
                </a:outerShdw>
              </a:effectLst>
              <a:latin typeface="+mn-ea"/>
              <a:ea typeface="+mn-ea"/>
              <a:cs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92DE5-707E-4746-B9A7-B62E2323F5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animBg="1"/>
      <p:bldP spid="421892" grpId="0" animBg="1"/>
      <p:bldP spid="421893" grpId="0" animBg="1"/>
      <p:bldP spid="4218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" y="3352800"/>
            <a:ext cx="2273300" cy="1733550"/>
          </a:xfrm>
          <a:prstGeom prst="rect">
            <a:avLst/>
          </a:prstGeom>
          <a:solidFill>
            <a:schemeClr val="hlink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差传的</a:t>
            </a:r>
          </a:p>
          <a:p>
            <a:pPr algn="ctr">
              <a:defRPr/>
            </a:pPr>
            <a:r>
              <a:rPr lang="zh-CN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教会</a:t>
            </a:r>
          </a:p>
          <a:p>
            <a:pPr algn="ctr">
              <a:defRPr/>
            </a:pPr>
            <a:endParaRPr lang="zh-CN" alt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962400" y="3962400"/>
            <a:ext cx="1460500" cy="6365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/>
              <a:t>宣教士</a:t>
            </a:r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6858000" y="2057400"/>
            <a:ext cx="1371600" cy="396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7239000" y="2590800"/>
            <a:ext cx="6715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宣教工场</a:t>
            </a: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5486400" y="4274821"/>
            <a:ext cx="1219200" cy="0"/>
          </a:xfrm>
          <a:prstGeom prst="lin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0432" name="Oval 16"/>
          <p:cNvSpPr>
            <a:spLocks noChangeArrowheads="1"/>
          </p:cNvSpPr>
          <p:nvPr/>
        </p:nvSpPr>
        <p:spPr bwMode="auto">
          <a:xfrm>
            <a:off x="26670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/>
              <a:t>差会</a:t>
            </a: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514600" y="4267200"/>
            <a:ext cx="1447800" cy="142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2286000" y="304800"/>
            <a:ext cx="4191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教会差传模式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429001" y="2409824"/>
            <a:ext cx="952500" cy="151447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1828800" y="2409824"/>
            <a:ext cx="1066800" cy="94297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52744-29DD-46FC-8C43-FB3E9C747FA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6" presetClass="emph" presetSubtype="0" repeatCount="3000" ac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60420"/>
                                        </p:tgtEl>
                                      </p:cBhvr>
                                      <p:by x="10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0" grpId="1" animBg="1"/>
      <p:bldP spid="60427" grpId="0" animBg="1"/>
      <p:bldP spid="60428" grpId="0" animBg="1"/>
      <p:bldP spid="60430" grpId="0"/>
      <p:bldP spid="60432" grpId="0" animBg="1"/>
      <p:bldP spid="60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EC6DC-E4BF-4EF6-A265-8183ECCE0229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83971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8975"/>
            <a:ext cx="9296400" cy="453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(19)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那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些因司提反的事遭患难四散的门徒直走到腓尼基和居比路，并安提阿；他们不向别人讲道，只向犹太人讲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20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但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内中有居比路和古利奈人，他们到了安提阿也向希利尼人传讲主耶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稣。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21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主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与他们同在，信而归主的人就很多了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36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chemeClr val="bg1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83973" name="TextBox 1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00"/>
                </a:solidFill>
              </a:rPr>
              <a:t>使徒行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传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Acts 11:19-21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EB282-AC22-4370-A8BD-979707F349CB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0963" y="676275"/>
            <a:ext cx="9296401" cy="4530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(22)</a:t>
            </a:r>
            <a:r>
              <a:rPr 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风声传到耶路撒冷教会人的耳中，他们就打发巴拿巴出去，走到安提阿为止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23)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到了那里，看见神所赐的恩就欢喜，劝勉众人，立定心志，恒久靠主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24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巴拿巴原是个好人，被圣灵充满，大有信心。於是有许多人归服了主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(25)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又往大数去找扫罗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26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找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著了，就带他到安提阿去。他们足有一年的工夫和教会一同聚集，教训了许多人。门徒称为「基督徒」是从安提阿起首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altLang="zh-CN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chemeClr val="bg1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84996" name="TextBox 1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00"/>
                </a:solidFill>
              </a:rPr>
              <a:t>使徒行传</a:t>
            </a:r>
            <a:r>
              <a:rPr lang="en-US" altLang="zh-CN" sz="2800" b="1" dirty="0">
                <a:solidFill>
                  <a:srgbClr val="FFFF00"/>
                </a:solidFill>
              </a:rPr>
              <a:t>Acts 11:22-26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5562600"/>
            <a:ext cx="31273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5D60D-2D86-4AF5-824C-5DD578C05721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86019" name="Picture 2" descr="BIBLE72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02263"/>
            <a:ext cx="31242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80963" y="676275"/>
            <a:ext cx="92249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(27)</a:t>
            </a:r>
            <a:r>
              <a:rPr 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当那些日子，有几位先知从耶路撒冷下到安提阿。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(28)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内中有一位，名叫亚迦布，站起来，藉著圣灵指明天下将有大饥荒（这事到革老丢年间果然有了。）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(29)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於是门徒定意照各人的力量捐钱，送去供给住在犹太的弟兄。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(30)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他们就这样行，把捐项托巴拿巴和扫罗送到众长老那里。</a:t>
            </a:r>
            <a:endParaRPr lang="en-US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>
              <a:solidFill>
                <a:schemeClr val="bg1"/>
              </a:solidFill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86021" name="TextBox 7"/>
          <p:cNvSpPr txBox="1">
            <a:spLocks noChangeArrowheads="1"/>
          </p:cNvSpPr>
          <p:nvPr/>
        </p:nvSpPr>
        <p:spPr bwMode="auto">
          <a:xfrm>
            <a:off x="152400" y="119063"/>
            <a:ext cx="393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使徒行传</a:t>
            </a:r>
            <a:r>
              <a:rPr lang="en-US" altLang="zh-CN" sz="2800" b="1">
                <a:solidFill>
                  <a:srgbClr val="FFFF00"/>
                </a:solidFill>
              </a:rPr>
              <a:t>Acts 11:27-30</a:t>
            </a:r>
            <a:endParaRPr lang="en-US" altLang="en-US" sz="2800" b="1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13836</TotalTime>
  <Words>3017</Words>
  <Application>Microsoft Office PowerPoint</Application>
  <PresentationFormat>On-screen Show (4:3)</PresentationFormat>
  <Paragraphs>269</Paragraphs>
  <Slides>39</Slides>
  <Notes>37</Notes>
  <HiddenSlides>5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1_Blush</vt:lpstr>
      <vt:lpstr>Blank Presentation</vt:lpstr>
      <vt:lpstr>1_Default Design</vt:lpstr>
      <vt:lpstr>2_Blush</vt:lpstr>
      <vt:lpstr>1_Blank Presentation</vt:lpstr>
      <vt:lpstr>6_Blank Presentation</vt:lpstr>
      <vt:lpstr>1_Ocean</vt:lpstr>
      <vt:lpstr>2_Ocean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差传的教会</vt:lpstr>
      <vt:lpstr>PowerPoint Presentation</vt:lpstr>
      <vt:lpstr>差传的教会</vt:lpstr>
      <vt:lpstr>PowerPoint Presentation</vt:lpstr>
      <vt:lpstr>差传的教会</vt:lpstr>
      <vt:lpstr>PowerPoint Presentation</vt:lpstr>
      <vt:lpstr>差传的教会</vt:lpstr>
      <vt:lpstr>PowerPoint Presentation</vt:lpstr>
      <vt:lpstr>PowerPoint Presentation</vt:lpstr>
      <vt:lpstr>PowerPoint Presentation</vt:lpstr>
      <vt:lpstr>差传的教会</vt:lpstr>
      <vt:lpstr>PowerPoint Presentation</vt:lpstr>
      <vt:lpstr>差传的教会</vt:lpstr>
      <vt:lpstr>PowerPoint Presentation</vt:lpstr>
      <vt:lpstr>PowerPoint Presentation</vt:lpstr>
      <vt:lpstr>教会的职能(WIFE)</vt:lpstr>
      <vt:lpstr>PowerPoint Presentation</vt:lpstr>
      <vt:lpstr>差传的教会</vt:lpstr>
      <vt:lpstr>PowerPoint Presentation</vt:lpstr>
      <vt:lpstr>差传的教会</vt:lpstr>
      <vt:lpstr>PowerPoint Presentation</vt:lpstr>
      <vt:lpstr>旁遮祈祷联合会 The Punjab Prayer Union </vt:lpstr>
      <vt:lpstr>差传的教会</vt:lpstr>
      <vt:lpstr>PowerPoint Presentation</vt:lpstr>
      <vt:lpstr>差传的教会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Wenhui Gong</dc:creator>
  <cp:lastModifiedBy>WenH</cp:lastModifiedBy>
  <cp:revision>91</cp:revision>
  <dcterms:created xsi:type="dcterms:W3CDTF">2009-09-18T01:22:16Z</dcterms:created>
  <dcterms:modified xsi:type="dcterms:W3CDTF">2014-06-15T13:54:56Z</dcterms:modified>
</cp:coreProperties>
</file>