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73" r:id="rId7"/>
    <p:sldId id="274" r:id="rId8"/>
    <p:sldId id="275" r:id="rId9"/>
    <p:sldId id="276" r:id="rId10"/>
    <p:sldId id="261" r:id="rId11"/>
    <p:sldId id="277" r:id="rId12"/>
    <p:sldId id="262" r:id="rId13"/>
    <p:sldId id="278" r:id="rId14"/>
    <p:sldId id="263" r:id="rId15"/>
    <p:sldId id="279" r:id="rId16"/>
    <p:sldId id="264" r:id="rId17"/>
    <p:sldId id="265" r:id="rId18"/>
    <p:sldId id="280" r:id="rId19"/>
    <p:sldId id="266" r:id="rId20"/>
    <p:sldId id="271" r:id="rId21"/>
    <p:sldId id="268" r:id="rId22"/>
    <p:sldId id="283" r:id="rId23"/>
    <p:sldId id="288" r:id="rId24"/>
    <p:sldId id="269" r:id="rId25"/>
    <p:sldId id="284" r:id="rId26"/>
    <p:sldId id="272" r:id="rId27"/>
    <p:sldId id="286" r:id="rId28"/>
    <p:sldId id="285"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9" d="100"/>
          <a:sy n="89" d="100"/>
        </p:scale>
        <p:origin x="-124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D40538-9D24-4850-A6E9-C8ADE6B0E41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28997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40538-9D24-4850-A6E9-C8ADE6B0E41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161537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40538-9D24-4850-A6E9-C8ADE6B0E41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393812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40538-9D24-4850-A6E9-C8ADE6B0E41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106484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40538-9D24-4850-A6E9-C8ADE6B0E419}"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21200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D40538-9D24-4850-A6E9-C8ADE6B0E419}"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172864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D40538-9D24-4850-A6E9-C8ADE6B0E419}" type="datetimeFigureOut">
              <a:rPr lang="en-US" smtClean="0"/>
              <a:t>4/20/2014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3157867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D40538-9D24-4850-A6E9-C8ADE6B0E419}" type="datetimeFigureOut">
              <a:rPr lang="en-US" smtClean="0"/>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175882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40538-9D24-4850-A6E9-C8ADE6B0E419}" type="datetimeFigureOut">
              <a:rPr lang="en-US" smtClean="0"/>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353002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40538-9D24-4850-A6E9-C8ADE6B0E419}"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142522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40538-9D24-4850-A6E9-C8ADE6B0E419}"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FC730-1F90-40FA-AFC3-EF1C119ACE94}" type="slidenum">
              <a:rPr lang="en-US" smtClean="0"/>
              <a:t>‹#›</a:t>
            </a:fld>
            <a:endParaRPr lang="en-US"/>
          </a:p>
        </p:txBody>
      </p:sp>
    </p:spTree>
    <p:extLst>
      <p:ext uri="{BB962C8B-B14F-4D97-AF65-F5344CB8AC3E}">
        <p14:creationId xmlns:p14="http://schemas.microsoft.com/office/powerpoint/2010/main" val="423513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40538-9D24-4850-A6E9-C8ADE6B0E419}" type="datetimeFigureOut">
              <a:rPr lang="en-US" smtClean="0"/>
              <a:t>4/20/2014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FC730-1F90-40FA-AFC3-EF1C119ACE94}" type="slidenum">
              <a:rPr lang="en-US" smtClean="0"/>
              <a:t>‹#›</a:t>
            </a:fld>
            <a:endParaRPr lang="en-US"/>
          </a:p>
        </p:txBody>
      </p:sp>
    </p:spTree>
    <p:extLst>
      <p:ext uri="{BB962C8B-B14F-4D97-AF65-F5344CB8AC3E}">
        <p14:creationId xmlns:p14="http://schemas.microsoft.com/office/powerpoint/2010/main" val="1122748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zh-CN" altLang="en-US" sz="4800" b="1" dirty="0" smtClean="0">
                <a:latin typeface="+mn-ea"/>
              </a:rPr>
              <a:t>以马忤斯的路上</a:t>
            </a:r>
            <a:r>
              <a:rPr lang="en-US" altLang="zh-CN" sz="4800" b="1" dirty="0" smtClean="0">
                <a:latin typeface="+mn-ea"/>
              </a:rPr>
              <a:t/>
            </a:r>
            <a:br>
              <a:rPr lang="en-US" altLang="zh-CN" sz="4800" b="1" dirty="0" smtClean="0">
                <a:latin typeface="+mn-ea"/>
              </a:rPr>
            </a:br>
            <a:r>
              <a:rPr lang="en-US" altLang="zh-CN" sz="4800" dirty="0" smtClean="0">
                <a:latin typeface="Arial" panose="020B0604020202020204" pitchFamily="34" charset="0"/>
                <a:cs typeface="Arial" panose="020B0604020202020204" pitchFamily="34" charset="0"/>
              </a:rPr>
              <a:t>On The Way to Emmaus</a:t>
            </a:r>
            <a:endParaRPr lang="en-US" sz="4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zh-CN" altLang="en-US" sz="3600" b="1" dirty="0" smtClean="0">
                <a:solidFill>
                  <a:schemeClr val="tx1"/>
                </a:solidFill>
                <a:latin typeface="+mn-ea"/>
              </a:rPr>
              <a:t>黄力夫</a:t>
            </a:r>
            <a:r>
              <a:rPr lang="en-US" altLang="zh-CN" sz="3600" dirty="0" smtClean="0">
                <a:solidFill>
                  <a:schemeClr val="tx1"/>
                </a:solidFill>
                <a:latin typeface="Arial" panose="020B0604020202020204" pitchFamily="34" charset="0"/>
                <a:cs typeface="Arial" panose="020B0604020202020204" pitchFamily="34" charset="0"/>
              </a:rPr>
              <a:t>Leaf Huang</a:t>
            </a:r>
            <a:r>
              <a:rPr lang="zh-CN" altLang="en-US" sz="3600" b="1" dirty="0" smtClean="0">
                <a:solidFill>
                  <a:schemeClr val="tx1"/>
                </a:solidFill>
                <a:latin typeface="+mn-ea"/>
              </a:rPr>
              <a:t>弟兄</a:t>
            </a:r>
            <a:endParaRPr lang="en-US" altLang="zh-CN" sz="3600" b="1" dirty="0" smtClean="0">
              <a:solidFill>
                <a:schemeClr val="tx1"/>
              </a:solidFill>
              <a:latin typeface="+mn-ea"/>
            </a:endParaRPr>
          </a:p>
          <a:p>
            <a:r>
              <a:rPr lang="zh-CN" altLang="en-US" sz="3600" b="1" dirty="0">
                <a:solidFill>
                  <a:schemeClr val="tx1"/>
                </a:solidFill>
                <a:latin typeface="+mn-ea"/>
              </a:rPr>
              <a:t>北</a:t>
            </a:r>
            <a:r>
              <a:rPr lang="zh-CN" altLang="en-US" sz="3600" b="1" dirty="0" smtClean="0">
                <a:solidFill>
                  <a:schemeClr val="tx1"/>
                </a:solidFill>
                <a:latin typeface="+mn-ea"/>
              </a:rPr>
              <a:t>卡华人福音基督教会</a:t>
            </a:r>
            <a:r>
              <a:rPr lang="en-US" altLang="zh-CN" sz="3600" dirty="0" smtClean="0">
                <a:solidFill>
                  <a:schemeClr val="tx1"/>
                </a:solidFill>
                <a:latin typeface="Arial" panose="020B0604020202020204" pitchFamily="34" charset="0"/>
                <a:cs typeface="Arial" panose="020B0604020202020204" pitchFamily="34" charset="0"/>
              </a:rPr>
              <a:t>CCMC</a:t>
            </a:r>
            <a:endParaRPr lang="en-US" sz="3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1419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zh-CN" altLang="en-US" b="1" dirty="0" smtClean="0">
                <a:latin typeface="+mj-ea"/>
              </a:rPr>
              <a:t>以马忤斯 </a:t>
            </a:r>
            <a:r>
              <a:rPr lang="en-US" altLang="zh-CN" b="1" dirty="0" smtClean="0">
                <a:latin typeface="+mj-ea"/>
              </a:rPr>
              <a:t>Emmaus</a:t>
            </a:r>
            <a:endParaRPr lang="en-US" dirty="0">
              <a:latin typeface="+mj-ea"/>
            </a:endParaRPr>
          </a:p>
        </p:txBody>
      </p:sp>
      <p:sp>
        <p:nvSpPr>
          <p:cNvPr id="3" name="Content Placeholder 2"/>
          <p:cNvSpPr>
            <a:spLocks noGrp="1"/>
          </p:cNvSpPr>
          <p:nvPr>
            <p:ph idx="1"/>
          </p:nvPr>
        </p:nvSpPr>
        <p:spPr>
          <a:xfrm>
            <a:off x="457200" y="1066800"/>
            <a:ext cx="8229600" cy="4906963"/>
          </a:xfrm>
        </p:spPr>
        <p:txBody>
          <a:bodyPr>
            <a:normAutofit lnSpcReduction="10000"/>
          </a:bodyPr>
          <a:lstStyle/>
          <a:p>
            <a:r>
              <a:rPr lang="zh-CN" altLang="en-US" sz="3600" b="1" dirty="0" smtClean="0">
                <a:latin typeface="+mn-ea"/>
              </a:rPr>
              <a:t>离耶路撒冷约</a:t>
            </a:r>
            <a:r>
              <a:rPr lang="en-US" altLang="zh-CN" sz="3600" b="1" dirty="0" smtClean="0">
                <a:latin typeface="+mn-ea"/>
              </a:rPr>
              <a:t>7.5</a:t>
            </a:r>
            <a:r>
              <a:rPr lang="zh-CN" altLang="en-US" sz="3600" b="1" dirty="0" smtClean="0">
                <a:latin typeface="+mn-ea"/>
              </a:rPr>
              <a:t>英里的一个小村子。</a:t>
            </a:r>
            <a:r>
              <a:rPr lang="en-US" altLang="zh-CN" dirty="0" smtClean="0">
                <a:latin typeface="Arial" panose="020B0604020202020204" pitchFamily="34" charset="0"/>
                <a:cs typeface="Arial" panose="020B0604020202020204" pitchFamily="34" charset="0"/>
              </a:rPr>
              <a:t>A little village about 7.5 miles away from Jerusalem.</a:t>
            </a:r>
          </a:p>
          <a:p>
            <a:r>
              <a:rPr lang="zh-CN" altLang="en-US" sz="3600" b="1" dirty="0">
                <a:latin typeface="+mn-ea"/>
              </a:rPr>
              <a:t>事</a:t>
            </a:r>
            <a:r>
              <a:rPr lang="zh-CN" altLang="en-US" sz="3600" b="1" dirty="0" smtClean="0">
                <a:latin typeface="+mn-ea"/>
              </a:rPr>
              <a:t>情发生在主复活的当天。</a:t>
            </a:r>
            <a:r>
              <a:rPr lang="en-US" altLang="zh-CN" sz="3500" dirty="0" smtClean="0">
                <a:latin typeface="Arial" panose="020B0604020202020204" pitchFamily="34" charset="0"/>
                <a:cs typeface="Arial" panose="020B0604020202020204" pitchFamily="34" charset="0"/>
              </a:rPr>
              <a:t>It happened in the day of resurrection.</a:t>
            </a:r>
          </a:p>
          <a:p>
            <a:r>
              <a:rPr lang="zh-CN" altLang="en-US" sz="3600" b="1" dirty="0">
                <a:latin typeface="+mn-ea"/>
              </a:rPr>
              <a:t>两</a:t>
            </a:r>
            <a:r>
              <a:rPr lang="zh-CN" altLang="en-US" sz="3600" b="1" dirty="0" smtClean="0">
                <a:latin typeface="+mn-ea"/>
              </a:rPr>
              <a:t>个门徒早上听说主复活了，但心里疑惑。基本不相信。</a:t>
            </a:r>
            <a:r>
              <a:rPr lang="en-US" altLang="zh-CN" sz="3500" dirty="0" smtClean="0">
                <a:latin typeface="Arial" panose="020B0604020202020204" pitchFamily="34" charset="0"/>
                <a:cs typeface="Arial" panose="020B0604020202020204" pitchFamily="34" charset="0"/>
              </a:rPr>
              <a:t>The two heard in the morning that Lord had resurrected, but they did not believe.</a:t>
            </a:r>
          </a:p>
        </p:txBody>
      </p:sp>
    </p:spTree>
    <p:extLst>
      <p:ext uri="{BB962C8B-B14F-4D97-AF65-F5344CB8AC3E}">
        <p14:creationId xmlns:p14="http://schemas.microsoft.com/office/powerpoint/2010/main" val="28335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lstStyle/>
          <a:p>
            <a:pPr lvl="0"/>
            <a:r>
              <a:rPr lang="zh-CN" altLang="en-US" sz="3300" b="1" dirty="0">
                <a:solidFill>
                  <a:prstClr val="black"/>
                </a:solidFill>
                <a:latin typeface="宋体"/>
              </a:rPr>
              <a:t>下午他们从耶路撒冷，走向以马忤斯</a:t>
            </a:r>
            <a:r>
              <a:rPr lang="zh-CN" altLang="en-US" sz="3300" b="1" dirty="0" smtClean="0">
                <a:solidFill>
                  <a:prstClr val="black"/>
                </a:solidFill>
                <a:latin typeface="宋体"/>
              </a:rPr>
              <a:t>。</a:t>
            </a:r>
            <a:r>
              <a:rPr lang="en-US" altLang="zh-CN" dirty="0" smtClean="0">
                <a:solidFill>
                  <a:prstClr val="black"/>
                </a:solidFill>
                <a:latin typeface="Arial" panose="020B0604020202020204" pitchFamily="34" charset="0"/>
                <a:cs typeface="Arial" panose="020B0604020202020204" pitchFamily="34" charset="0"/>
              </a:rPr>
              <a:t>They walked in the afternoon to Emmaus.</a:t>
            </a:r>
            <a:endParaRPr lang="en-US" altLang="zh-CN" dirty="0">
              <a:solidFill>
                <a:prstClr val="black"/>
              </a:solidFill>
              <a:latin typeface="Arial" panose="020B0604020202020204" pitchFamily="34" charset="0"/>
              <a:cs typeface="Arial" panose="020B0604020202020204" pitchFamily="34" charset="0"/>
            </a:endParaRPr>
          </a:p>
          <a:p>
            <a:pPr lvl="0"/>
            <a:r>
              <a:rPr lang="zh-CN" altLang="en-US" sz="3300" b="1" dirty="0">
                <a:solidFill>
                  <a:prstClr val="black"/>
                </a:solidFill>
                <a:latin typeface="宋体"/>
              </a:rPr>
              <a:t>在路上遇见一个陌生人</a:t>
            </a:r>
            <a:r>
              <a:rPr lang="zh-CN" altLang="en-US" sz="3300" b="1" dirty="0" smtClean="0">
                <a:solidFill>
                  <a:prstClr val="black"/>
                </a:solidFill>
                <a:latin typeface="宋体"/>
              </a:rPr>
              <a:t>。</a:t>
            </a:r>
            <a:r>
              <a:rPr lang="en-US" altLang="zh-CN" dirty="0" smtClean="0">
                <a:solidFill>
                  <a:prstClr val="black"/>
                </a:solidFill>
                <a:latin typeface="Arial" panose="020B0604020202020204" pitchFamily="34" charset="0"/>
                <a:cs typeface="Arial" panose="020B0604020202020204" pitchFamily="34" charset="0"/>
              </a:rPr>
              <a:t>They met a stranger on the way.</a:t>
            </a:r>
            <a:endParaRPr lang="en-US"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803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zh-CN" altLang="en-US" b="1" dirty="0" smtClean="0"/>
              <a:t>复活的主 </a:t>
            </a:r>
            <a:r>
              <a:rPr lang="en-US" altLang="zh-CN" dirty="0" smtClean="0">
                <a:latin typeface="Arial" panose="020B0604020202020204" pitchFamily="34" charset="0"/>
                <a:cs typeface="Arial" panose="020B0604020202020204" pitchFamily="34" charset="0"/>
              </a:rPr>
              <a:t>Resurrected Lord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066800"/>
            <a:ext cx="8458200" cy="4906963"/>
          </a:xfrm>
        </p:spPr>
        <p:txBody>
          <a:bodyPr>
            <a:normAutofit/>
          </a:bodyPr>
          <a:lstStyle/>
          <a:p>
            <a:r>
              <a:rPr lang="zh-CN" altLang="en-US" sz="3600" b="1" dirty="0" smtClean="0">
                <a:latin typeface="+mn-ea"/>
              </a:rPr>
              <a:t>主在上十字架前，十分憔悴，看起来像</a:t>
            </a:r>
            <a:r>
              <a:rPr lang="en-US" altLang="zh-CN" sz="3600" b="1" dirty="0" smtClean="0">
                <a:latin typeface="+mn-ea"/>
              </a:rPr>
              <a:t>50</a:t>
            </a:r>
            <a:r>
              <a:rPr lang="zh-CN" altLang="en-US" sz="3600" b="1" dirty="0" smtClean="0">
                <a:latin typeface="+mn-ea"/>
              </a:rPr>
              <a:t>岁的人。</a:t>
            </a:r>
            <a:r>
              <a:rPr lang="en-US" altLang="zh-CN" dirty="0" smtClean="0">
                <a:latin typeface="Arial" panose="020B0604020202020204" pitchFamily="34" charset="0"/>
                <a:cs typeface="Arial" panose="020B0604020202020204" pitchFamily="34" charset="0"/>
              </a:rPr>
              <a:t>Before crucifixion, Lord looks tired, like a person of 50. </a:t>
            </a:r>
          </a:p>
          <a:p>
            <a:r>
              <a:rPr lang="zh-CN" altLang="en-US" sz="3600" b="1" dirty="0">
                <a:latin typeface="+mn-ea"/>
              </a:rPr>
              <a:t>复</a:t>
            </a:r>
            <a:r>
              <a:rPr lang="zh-CN" altLang="en-US" sz="3600" b="1" dirty="0" smtClean="0">
                <a:latin typeface="+mn-ea"/>
              </a:rPr>
              <a:t>活的主，有荣耀的相貌。</a:t>
            </a:r>
            <a:r>
              <a:rPr lang="en-US" altLang="zh-CN" dirty="0" smtClean="0">
                <a:latin typeface="Arial" panose="020B0604020202020204" pitchFamily="34" charset="0"/>
                <a:cs typeface="Arial" panose="020B0604020202020204" pitchFamily="34" charset="0"/>
              </a:rPr>
              <a:t>Resurrected Lord had a glorious image.</a:t>
            </a:r>
          </a:p>
        </p:txBody>
      </p:sp>
    </p:spTree>
    <p:extLst>
      <p:ext uri="{BB962C8B-B14F-4D97-AF65-F5344CB8AC3E}">
        <p14:creationId xmlns:p14="http://schemas.microsoft.com/office/powerpoint/2010/main" val="333084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rmAutofit fontScale="92500" lnSpcReduction="10000"/>
          </a:bodyPr>
          <a:lstStyle/>
          <a:p>
            <a:r>
              <a:rPr lang="zh-CN" altLang="en-US" sz="3600" b="1" dirty="0">
                <a:solidFill>
                  <a:prstClr val="black"/>
                </a:solidFill>
                <a:latin typeface="宋体"/>
              </a:rPr>
              <a:t>死人复活也是这样：</a:t>
            </a:r>
            <a:r>
              <a:rPr lang="en-US" altLang="zh-CN" sz="3600" b="1" dirty="0">
                <a:solidFill>
                  <a:prstClr val="black"/>
                </a:solidFill>
                <a:latin typeface="宋体"/>
              </a:rPr>
              <a:t>..</a:t>
            </a:r>
            <a:r>
              <a:rPr lang="zh-CN" altLang="en-US" sz="3600" b="1" dirty="0">
                <a:solidFill>
                  <a:prstClr val="black"/>
                </a:solidFill>
                <a:latin typeface="宋体"/>
              </a:rPr>
              <a:t> 所种的是羞辱的，复活的是荣耀的；所种的是软弱的，复活的是强壮的</a:t>
            </a:r>
            <a:r>
              <a:rPr lang="zh-CN" altLang="en-US" sz="3600" b="1" dirty="0" smtClean="0">
                <a:solidFill>
                  <a:prstClr val="black"/>
                </a:solidFill>
                <a:latin typeface="宋体"/>
              </a:rPr>
              <a:t>。</a:t>
            </a:r>
            <a:r>
              <a:rPr lang="en-US" dirty="0">
                <a:latin typeface="Arial" panose="020B0604020202020204" pitchFamily="34" charset="0"/>
                <a:cs typeface="Arial" panose="020B0604020202020204" pitchFamily="34" charset="0"/>
              </a:rPr>
              <a:t>So will it be with the resurrection of the dead. </a:t>
            </a:r>
            <a:r>
              <a:rPr lang="en-US" dirty="0" smtClean="0">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I</a:t>
            </a:r>
            <a:r>
              <a:rPr lang="en-US" dirty="0" smtClean="0">
                <a:solidFill>
                  <a:prstClr val="black"/>
                </a:solidFill>
                <a:latin typeface="Arial" panose="020B0604020202020204" pitchFamily="34" charset="0"/>
                <a:cs typeface="Arial" panose="020B0604020202020204" pitchFamily="34" charset="0"/>
              </a:rPr>
              <a:t>t </a:t>
            </a:r>
            <a:r>
              <a:rPr lang="en-US" dirty="0">
                <a:solidFill>
                  <a:prstClr val="black"/>
                </a:solidFill>
                <a:latin typeface="Arial" panose="020B0604020202020204" pitchFamily="34" charset="0"/>
                <a:cs typeface="Arial" panose="020B0604020202020204" pitchFamily="34" charset="0"/>
              </a:rPr>
              <a:t>is sown in dishonor, it is raised in glory; it is sown in weakness, it is raised in </a:t>
            </a:r>
            <a:r>
              <a:rPr lang="en-US" dirty="0" smtClean="0">
                <a:solidFill>
                  <a:prstClr val="black"/>
                </a:solidFill>
                <a:latin typeface="Arial" panose="020B0604020202020204" pitchFamily="34" charset="0"/>
                <a:cs typeface="Arial" panose="020B0604020202020204" pitchFamily="34" charset="0"/>
              </a:rPr>
              <a:t>power</a:t>
            </a:r>
            <a:r>
              <a:rPr lang="en-US" sz="3600" dirty="0" smtClean="0">
                <a:solidFill>
                  <a:prstClr val="black"/>
                </a:solidFill>
                <a:latin typeface="Georgia"/>
              </a:rPr>
              <a:t>. 						</a:t>
            </a:r>
            <a:r>
              <a:rPr lang="zh-CN" altLang="en-US" sz="3600" b="1" dirty="0" smtClean="0">
                <a:solidFill>
                  <a:prstClr val="black"/>
                </a:solidFill>
                <a:latin typeface="宋体"/>
              </a:rPr>
              <a:t>林前 </a:t>
            </a:r>
            <a:r>
              <a:rPr lang="en-US" altLang="zh-CN" dirty="0" smtClean="0">
                <a:solidFill>
                  <a:prstClr val="black"/>
                </a:solidFill>
                <a:latin typeface="Arial" panose="020B0604020202020204" pitchFamily="34" charset="0"/>
                <a:cs typeface="Arial" panose="020B0604020202020204" pitchFamily="34" charset="0"/>
              </a:rPr>
              <a:t>I </a:t>
            </a:r>
            <a:r>
              <a:rPr lang="en-US" altLang="zh-CN" dirty="0" err="1" smtClean="0">
                <a:solidFill>
                  <a:prstClr val="black"/>
                </a:solidFill>
                <a:latin typeface="Arial" panose="020B0604020202020204" pitchFamily="34" charset="0"/>
                <a:cs typeface="Arial" panose="020B0604020202020204" pitchFamily="34" charset="0"/>
              </a:rPr>
              <a:t>Cor</a:t>
            </a:r>
            <a:r>
              <a:rPr lang="en-US" altLang="zh-CN" dirty="0" smtClean="0">
                <a:solidFill>
                  <a:prstClr val="black"/>
                </a:solidFill>
                <a:latin typeface="Arial" panose="020B0604020202020204" pitchFamily="34" charset="0"/>
                <a:cs typeface="Arial" panose="020B0604020202020204" pitchFamily="34" charset="0"/>
              </a:rPr>
              <a:t> </a:t>
            </a:r>
            <a:r>
              <a:rPr lang="en-US" altLang="zh-CN" sz="3600" b="1" dirty="0" smtClean="0">
                <a:solidFill>
                  <a:prstClr val="black"/>
                </a:solidFill>
                <a:latin typeface="宋体"/>
              </a:rPr>
              <a:t>15:42-43</a:t>
            </a:r>
            <a:endParaRPr lang="en-US" altLang="zh-CN" sz="3600" b="1" dirty="0">
              <a:solidFill>
                <a:prstClr val="black"/>
              </a:solidFill>
              <a:latin typeface="宋体"/>
            </a:endParaRPr>
          </a:p>
          <a:p>
            <a:pPr lvl="0"/>
            <a:r>
              <a:rPr lang="zh-CN" altLang="en-US" sz="3600" b="1" dirty="0">
                <a:solidFill>
                  <a:prstClr val="black"/>
                </a:solidFill>
                <a:latin typeface="宋体"/>
              </a:rPr>
              <a:t>怪不得门徒认不出祂</a:t>
            </a:r>
            <a:r>
              <a:rPr lang="zh-CN" altLang="en-US" sz="3600" b="1" dirty="0" smtClean="0">
                <a:solidFill>
                  <a:prstClr val="black"/>
                </a:solidFill>
                <a:latin typeface="宋体"/>
              </a:rPr>
              <a:t>。</a:t>
            </a:r>
            <a:r>
              <a:rPr lang="en-US" altLang="zh-CN" sz="3500" dirty="0" smtClean="0">
                <a:solidFill>
                  <a:prstClr val="black"/>
                </a:solidFill>
                <a:latin typeface="Arial" panose="020B0604020202020204" pitchFamily="34" charset="0"/>
                <a:cs typeface="Arial" panose="020B0604020202020204" pitchFamily="34" charset="0"/>
              </a:rPr>
              <a:t>No wonder disciples did not recognize him.</a:t>
            </a:r>
            <a:endParaRPr lang="en-US" sz="3500"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3245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zh-CN" altLang="en-US" b="1" dirty="0" smtClean="0"/>
              <a:t>失望的门徒 </a:t>
            </a:r>
            <a:r>
              <a:rPr lang="en-US" altLang="zh-CN" dirty="0" smtClean="0"/>
              <a:t>Disappointing disciples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zh-CN" altLang="en-US" sz="3600" b="1" dirty="0" smtClean="0"/>
              <a:t>但我们素来所盼望、要赎以色列民的就是他！</a:t>
            </a:r>
            <a:r>
              <a:rPr lang="en-US" sz="2800" dirty="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But </a:t>
            </a:r>
            <a:r>
              <a:rPr lang="en-US" dirty="0">
                <a:solidFill>
                  <a:prstClr val="black"/>
                </a:solidFill>
                <a:latin typeface="Arial" panose="020B0604020202020204" pitchFamily="34" charset="0"/>
                <a:cs typeface="Arial" panose="020B0604020202020204" pitchFamily="34" charset="0"/>
              </a:rPr>
              <a:t>we had hoped that he was the one who was going to redeem Israel. </a:t>
            </a:r>
            <a:endParaRPr lang="en-US" altLang="zh-CN" b="1" dirty="0" smtClean="0"/>
          </a:p>
          <a:p>
            <a:r>
              <a:rPr lang="zh-CN" altLang="en-US" sz="3600" b="1" dirty="0"/>
              <a:t>门</a:t>
            </a:r>
            <a:r>
              <a:rPr lang="zh-CN" altLang="en-US" sz="3600" b="1" dirty="0" smtClean="0"/>
              <a:t>徒对主的认识，仅限于“要赎以色列民的”，是要做王的弥撒亚</a:t>
            </a:r>
            <a:r>
              <a:rPr lang="zh-CN" altLang="en-US" sz="3600" b="1" dirty="0" smtClean="0"/>
              <a:t>。</a:t>
            </a:r>
            <a:r>
              <a:rPr lang="en-US" altLang="zh-CN" sz="3600" dirty="0" smtClean="0"/>
              <a:t>Disciples only knew Jesus as</a:t>
            </a:r>
            <a:r>
              <a:rPr lang="en-US" altLang="zh-CN" sz="3600" dirty="0" smtClean="0"/>
              <a:t> “the </a:t>
            </a:r>
            <a:r>
              <a:rPr lang="en-US" altLang="zh-CN" sz="3600" dirty="0"/>
              <a:t>one who was going to redeem </a:t>
            </a:r>
            <a:r>
              <a:rPr lang="en-US" altLang="zh-CN" sz="3600" dirty="0" smtClean="0"/>
              <a:t>Israel”, i.e. Messiah the King.</a:t>
            </a:r>
            <a:endParaRPr lang="en-US" altLang="zh-CN" sz="3600" dirty="0" smtClean="0"/>
          </a:p>
        </p:txBody>
      </p:sp>
    </p:spTree>
    <p:extLst>
      <p:ext uri="{BB962C8B-B14F-4D97-AF65-F5344CB8AC3E}">
        <p14:creationId xmlns:p14="http://schemas.microsoft.com/office/powerpoint/2010/main" val="49047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pPr lvl="0"/>
            <a:r>
              <a:rPr lang="zh-CN" altLang="en-US" sz="3600" b="1" dirty="0">
                <a:solidFill>
                  <a:prstClr val="black"/>
                </a:solidFill>
              </a:rPr>
              <a:t>门徒不认识受苦的弥撒亚</a:t>
            </a:r>
            <a:r>
              <a:rPr lang="zh-CN" altLang="en-US" sz="3600" b="1" dirty="0" smtClean="0">
                <a:solidFill>
                  <a:prstClr val="black"/>
                </a:solidFill>
              </a:rPr>
              <a:t>。</a:t>
            </a:r>
            <a:r>
              <a:rPr lang="en-US" altLang="zh-CN" dirty="0" smtClean="0">
                <a:solidFill>
                  <a:prstClr val="black"/>
                </a:solidFill>
                <a:latin typeface="Arial" panose="020B0604020202020204" pitchFamily="34" charset="0"/>
                <a:cs typeface="Arial" panose="020B0604020202020204" pitchFamily="34" charset="0"/>
              </a:rPr>
              <a:t>Disciples did not know the suffering Messiah. </a:t>
            </a:r>
            <a:endParaRPr lang="en-US" altLang="zh-CN" dirty="0">
              <a:solidFill>
                <a:prstClr val="black"/>
              </a:solidFill>
              <a:latin typeface="Arial" panose="020B0604020202020204" pitchFamily="34" charset="0"/>
              <a:cs typeface="Arial" panose="020B0604020202020204" pitchFamily="34" charset="0"/>
            </a:endParaRPr>
          </a:p>
          <a:p>
            <a:pPr lvl="0"/>
            <a:r>
              <a:rPr lang="zh-CN" altLang="en-US" sz="3600" b="1" dirty="0">
                <a:solidFill>
                  <a:prstClr val="black"/>
                </a:solidFill>
              </a:rPr>
              <a:t>怪不得失望</a:t>
            </a:r>
            <a:r>
              <a:rPr lang="zh-CN" altLang="en-US" sz="3600" b="1" dirty="0" smtClean="0">
                <a:solidFill>
                  <a:prstClr val="black"/>
                </a:solidFill>
              </a:rPr>
              <a:t>。</a:t>
            </a:r>
            <a:r>
              <a:rPr lang="en-US" altLang="zh-CN" dirty="0" smtClean="0">
                <a:latin typeface="Arial" panose="020B0604020202020204" pitchFamily="34" charset="0"/>
                <a:cs typeface="Arial" panose="020B0604020202020204" pitchFamily="34" charset="0"/>
              </a:rPr>
              <a:t>No wonder they were disappointed.</a:t>
            </a:r>
            <a:endParaRPr lang="en-US" sz="36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859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zh-CN" altLang="en-US" b="1" dirty="0" smtClean="0"/>
              <a:t>复活的主 </a:t>
            </a:r>
            <a:r>
              <a:rPr lang="en-US" altLang="zh-CN" dirty="0" smtClean="0"/>
              <a:t>Resurrected Lord</a:t>
            </a:r>
            <a:endParaRPr lang="en-US" dirty="0"/>
          </a:p>
        </p:txBody>
      </p:sp>
      <p:sp>
        <p:nvSpPr>
          <p:cNvPr id="3" name="Content Placeholder 2"/>
          <p:cNvSpPr>
            <a:spLocks noGrp="1"/>
          </p:cNvSpPr>
          <p:nvPr>
            <p:ph idx="1"/>
          </p:nvPr>
        </p:nvSpPr>
        <p:spPr>
          <a:xfrm>
            <a:off x="457200" y="1066800"/>
            <a:ext cx="8229600" cy="4906963"/>
          </a:xfrm>
        </p:spPr>
        <p:txBody>
          <a:bodyPr>
            <a:normAutofit/>
          </a:bodyPr>
          <a:lstStyle/>
          <a:p>
            <a:r>
              <a:rPr lang="zh-CN" altLang="en-US" sz="3600" b="1" dirty="0" smtClean="0">
                <a:solidFill>
                  <a:prstClr val="black"/>
                </a:solidFill>
                <a:latin typeface="宋体"/>
              </a:rPr>
              <a:t>妇人看</a:t>
            </a:r>
            <a:r>
              <a:rPr lang="zh-CN" altLang="en-US" sz="3600" b="1" dirty="0">
                <a:solidFill>
                  <a:prstClr val="black"/>
                </a:solidFill>
                <a:latin typeface="宋体"/>
              </a:rPr>
              <a:t>见了天使显现，说他活了</a:t>
            </a:r>
            <a:r>
              <a:rPr lang="zh-CN" altLang="en-US" sz="3600" b="1" dirty="0" smtClean="0">
                <a:solidFill>
                  <a:prstClr val="black"/>
                </a:solidFill>
                <a:latin typeface="宋体"/>
              </a:rPr>
              <a:t>。</a:t>
            </a:r>
            <a:r>
              <a:rPr lang="en-US" altLang="zh-CN" dirty="0" smtClean="0">
                <a:solidFill>
                  <a:prstClr val="black"/>
                </a:solidFill>
                <a:latin typeface="Arial" panose="020B0604020202020204" pitchFamily="34" charset="0"/>
                <a:cs typeface="Arial" panose="020B0604020202020204" pitchFamily="34" charset="0"/>
              </a:rPr>
              <a:t>Women saw angel who declared He was resurrected.</a:t>
            </a:r>
          </a:p>
          <a:p>
            <a:r>
              <a:rPr lang="zh-CN" altLang="en-US" sz="3600" b="1" dirty="0" smtClean="0"/>
              <a:t>但门徒仍有疑惑。</a:t>
            </a:r>
            <a:r>
              <a:rPr lang="en-US" altLang="zh-CN" dirty="0" smtClean="0">
                <a:latin typeface="Arial" panose="020B0604020202020204" pitchFamily="34" charset="0"/>
                <a:cs typeface="Arial" panose="020B0604020202020204" pitchFamily="34" charset="0"/>
              </a:rPr>
              <a:t>But disciples were still puzzled.</a:t>
            </a:r>
          </a:p>
        </p:txBody>
      </p:sp>
    </p:spTree>
    <p:extLst>
      <p:ext uri="{BB962C8B-B14F-4D97-AF65-F5344CB8AC3E}">
        <p14:creationId xmlns:p14="http://schemas.microsoft.com/office/powerpoint/2010/main" val="406928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zh-CN" altLang="en-US" b="1" dirty="0" smtClean="0"/>
              <a:t>耶稣的教导 </a:t>
            </a:r>
            <a:r>
              <a:rPr lang="en-US" altLang="zh-CN" dirty="0" smtClean="0"/>
              <a:t>Jesus’ Teaching</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smtClean="0"/>
              <a:t>无知的人哪，先知所说的一切话，你们的心信得太迟钝了。 基督这样受害，又进入他的荣耀，岂不是应当的吗？</a:t>
            </a:r>
            <a:r>
              <a:rPr lang="en-US" dirty="0">
                <a:solidFill>
                  <a:prstClr val="black"/>
                </a:solidFill>
                <a:latin typeface="Arial" panose="020B0604020202020204" pitchFamily="34" charset="0"/>
                <a:cs typeface="Arial" panose="020B0604020202020204" pitchFamily="34" charset="0"/>
              </a:rPr>
              <a:t>How foolish you are, and how slow to believe all that the prophets have spoken! Did not the Messiah have to suffer these things and then enter his glory</a:t>
            </a:r>
            <a:r>
              <a:rPr lang="en-US" dirty="0" smtClean="0">
                <a:solidFill>
                  <a:prstClr val="black"/>
                </a:solidFill>
                <a:latin typeface="Arial" panose="020B0604020202020204" pitchFamily="34" charset="0"/>
                <a:cs typeface="Arial" panose="020B0604020202020204" pitchFamily="34" charset="0"/>
              </a:rPr>
              <a:t>?</a:t>
            </a:r>
            <a:endParaRPr lang="en-US" altLang="zh-CN" b="1" dirty="0" smtClean="0"/>
          </a:p>
        </p:txBody>
      </p:sp>
    </p:spTree>
    <p:extLst>
      <p:ext uri="{BB962C8B-B14F-4D97-AF65-F5344CB8AC3E}">
        <p14:creationId xmlns:p14="http://schemas.microsoft.com/office/powerpoint/2010/main" val="902626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lvl="0"/>
            <a:r>
              <a:rPr lang="zh-CN" altLang="en-US" sz="3600" b="1" dirty="0">
                <a:solidFill>
                  <a:prstClr val="black"/>
                </a:solidFill>
              </a:rPr>
              <a:t>於是从摩西和众先知起，凡经上所指著自己的话都给他们讲解明白了</a:t>
            </a:r>
            <a:r>
              <a:rPr lang="zh-CN" altLang="en-US" sz="3600" b="1" dirty="0" smtClean="0">
                <a:solidFill>
                  <a:prstClr val="black"/>
                </a:solidFill>
              </a:rPr>
              <a:t>。</a:t>
            </a:r>
            <a:r>
              <a:rPr lang="en-US" sz="2800"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And beginning with Moses and all the Prophets, he explained to them what was said in all the Scriptures concerning himself. </a:t>
            </a:r>
            <a:endParaRPr lang="en-US" dirty="0" smtClean="0">
              <a:solidFill>
                <a:prstClr val="black"/>
              </a:solidFill>
              <a:latin typeface="Arial" panose="020B0604020202020204" pitchFamily="34" charset="0"/>
              <a:cs typeface="Arial" panose="020B0604020202020204" pitchFamily="34" charset="0"/>
            </a:endParaRPr>
          </a:p>
          <a:p>
            <a:pPr lvl="0"/>
            <a:r>
              <a:rPr lang="zh-CN" altLang="en-US" sz="3600" b="1" dirty="0">
                <a:solidFill>
                  <a:prstClr val="black"/>
                </a:solidFill>
                <a:latin typeface="Arial" panose="020B0604020202020204" pitchFamily="34" charset="0"/>
                <a:cs typeface="Arial" panose="020B0604020202020204" pitchFamily="34" charset="0"/>
              </a:rPr>
              <a:t>先</a:t>
            </a:r>
            <a:r>
              <a:rPr lang="zh-CN" altLang="en-US" sz="3600" b="1" dirty="0" smtClean="0">
                <a:solidFill>
                  <a:prstClr val="black"/>
                </a:solidFill>
                <a:latin typeface="Arial" panose="020B0604020202020204" pitchFamily="34" charset="0"/>
                <a:cs typeface="Arial" panose="020B0604020202020204" pitchFamily="34" charset="0"/>
              </a:rPr>
              <a:t>知的教导在哪里？</a:t>
            </a:r>
            <a:r>
              <a:rPr lang="en-US" altLang="zh-CN" dirty="0" smtClean="0">
                <a:solidFill>
                  <a:prstClr val="black"/>
                </a:solidFill>
                <a:latin typeface="Arial" panose="020B0604020202020204" pitchFamily="34" charset="0"/>
                <a:cs typeface="Arial" panose="020B0604020202020204" pitchFamily="34" charset="0"/>
              </a:rPr>
              <a:t>Where is prophet’s teaching?</a:t>
            </a:r>
            <a:endParaRPr lang="en-US"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63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r>
              <a:rPr lang="zh-CN" altLang="en-US" sz="3600" b="1" dirty="0" smtClean="0"/>
              <a:t>因他受的刑罚，我们得平安；因他受的鞭伤，我们得医治。</a:t>
            </a:r>
            <a:r>
              <a:rPr lang="en-US" sz="2800" dirty="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The </a:t>
            </a:r>
            <a:r>
              <a:rPr lang="en-US" dirty="0">
                <a:solidFill>
                  <a:prstClr val="black"/>
                </a:solidFill>
                <a:latin typeface="Arial" panose="020B0604020202020204" pitchFamily="34" charset="0"/>
                <a:cs typeface="Arial" panose="020B0604020202020204" pitchFamily="34" charset="0"/>
              </a:rPr>
              <a:t>punishment that brought us peace was on him, and by his wounds we are healed</a:t>
            </a:r>
            <a:r>
              <a:rPr lang="en-US" dirty="0" smtClean="0">
                <a:solidFill>
                  <a:prstClr val="black"/>
                </a:solidFill>
                <a:latin typeface="Arial" panose="020B0604020202020204" pitchFamily="34" charset="0"/>
                <a:cs typeface="Arial" panose="020B0604020202020204" pitchFamily="34" charset="0"/>
              </a:rPr>
              <a:t>. 							</a:t>
            </a:r>
            <a:r>
              <a:rPr lang="zh-CN" altLang="en-US" sz="3600" b="1" dirty="0" smtClean="0"/>
              <a:t>赛 </a:t>
            </a:r>
            <a:r>
              <a:rPr lang="en-US" altLang="zh-CN" dirty="0" smtClean="0"/>
              <a:t>Isaiah</a:t>
            </a:r>
            <a:r>
              <a:rPr lang="en-US" altLang="zh-CN" sz="3600" b="1" dirty="0" smtClean="0"/>
              <a:t> </a:t>
            </a:r>
            <a:r>
              <a:rPr lang="en-US" altLang="zh-CN" sz="3600" dirty="0" smtClean="0"/>
              <a:t>53:5</a:t>
            </a:r>
            <a:endParaRPr lang="zh-CN" altLang="en-US" sz="3600" dirty="0" smtClean="0"/>
          </a:p>
        </p:txBody>
      </p:sp>
    </p:spTree>
    <p:extLst>
      <p:ext uri="{BB962C8B-B14F-4D97-AF65-F5344CB8AC3E}">
        <p14:creationId xmlns:p14="http://schemas.microsoft.com/office/powerpoint/2010/main" val="695727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632311"/>
          </a:xfrm>
          <a:prstGeom prst="rect">
            <a:avLst/>
          </a:prstGeom>
          <a:noFill/>
        </p:spPr>
        <p:txBody>
          <a:bodyPr wrap="square" rtlCol="0">
            <a:spAutoFit/>
          </a:bodyPr>
          <a:lstStyle/>
          <a:p>
            <a:r>
              <a:rPr lang="zh-CN" altLang="en-US" sz="3600" b="1" dirty="0">
                <a:latin typeface="+mn-ea"/>
              </a:rPr>
              <a:t>正当那日，门徒中有两个人往一个村子去；这村子名叫以马忤斯，离耶路撒冷约有二十五里。</a:t>
            </a:r>
            <a:r>
              <a:rPr lang="en-US" altLang="zh-CN" sz="3600" b="1" dirty="0">
                <a:latin typeface="+mn-ea"/>
              </a:rPr>
              <a:t> </a:t>
            </a:r>
            <a:r>
              <a:rPr lang="zh-CN" altLang="en-US" sz="3600" b="1" dirty="0" smtClean="0">
                <a:latin typeface="+mn-ea"/>
              </a:rPr>
              <a:t>他</a:t>
            </a:r>
            <a:r>
              <a:rPr lang="zh-CN" altLang="en-US" sz="3600" b="1" dirty="0">
                <a:latin typeface="+mn-ea"/>
              </a:rPr>
              <a:t>们彼此谈论所遇见的这一切事。</a:t>
            </a:r>
            <a:r>
              <a:rPr lang="en-US" altLang="zh-CN" sz="3600" b="1" dirty="0">
                <a:latin typeface="+mn-ea"/>
              </a:rPr>
              <a:t> </a:t>
            </a:r>
            <a:r>
              <a:rPr lang="zh-CN" altLang="en-US" sz="3600" b="1" dirty="0" smtClean="0">
                <a:latin typeface="+mn-ea"/>
              </a:rPr>
              <a:t>正</a:t>
            </a:r>
            <a:r>
              <a:rPr lang="zh-CN" altLang="en-US" sz="3600" b="1" dirty="0">
                <a:latin typeface="+mn-ea"/>
              </a:rPr>
              <a:t>谈论相问的时候，耶稣亲自就近他们，和他们同行；</a:t>
            </a:r>
            <a:r>
              <a:rPr lang="en-US" altLang="zh-CN" sz="3600" b="1" dirty="0">
                <a:latin typeface="+mn-ea"/>
              </a:rPr>
              <a:t> </a:t>
            </a:r>
            <a:r>
              <a:rPr lang="zh-CN" altLang="en-US" sz="3600" b="1" dirty="0" smtClean="0">
                <a:latin typeface="+mn-ea"/>
              </a:rPr>
              <a:t>只</a:t>
            </a:r>
            <a:r>
              <a:rPr lang="zh-CN" altLang="en-US" sz="3600" b="1" dirty="0">
                <a:latin typeface="+mn-ea"/>
              </a:rPr>
              <a:t>是他们的眼睛迷糊了，不认识他。</a:t>
            </a:r>
            <a:r>
              <a:rPr lang="en-US" altLang="zh-CN" sz="3600" b="1" dirty="0">
                <a:latin typeface="+mn-ea"/>
              </a:rPr>
              <a:t> </a:t>
            </a:r>
            <a:r>
              <a:rPr lang="zh-CN" altLang="en-US" sz="3600" b="1" dirty="0" smtClean="0">
                <a:latin typeface="+mn-ea"/>
              </a:rPr>
              <a:t>耶</a:t>
            </a:r>
            <a:r>
              <a:rPr lang="zh-CN" altLang="en-US" sz="3600" b="1" dirty="0">
                <a:latin typeface="+mn-ea"/>
              </a:rPr>
              <a:t>稣对他们说：「你们走路彼此谈论的是什麽事呢？」他们就站住，脸上带著愁容。</a:t>
            </a:r>
            <a:r>
              <a:rPr lang="en-US" altLang="zh-CN" sz="3600" b="1" dirty="0">
                <a:latin typeface="+mn-ea"/>
              </a:rPr>
              <a:t> </a:t>
            </a:r>
            <a:r>
              <a:rPr lang="zh-CN" altLang="en-US" sz="3600" b="1" dirty="0" smtClean="0">
                <a:latin typeface="+mn-ea"/>
              </a:rPr>
              <a:t>二</a:t>
            </a:r>
            <a:r>
              <a:rPr lang="zh-CN" altLang="en-US" sz="3600" b="1" dirty="0">
                <a:latin typeface="+mn-ea"/>
              </a:rPr>
              <a:t>人中有一个名叫革流巴的回答说：「你在耶路撒冷作客，还不知道这几天在那里所出的事吗</a:t>
            </a:r>
            <a:r>
              <a:rPr lang="zh-CN" altLang="en-US" sz="3600" b="1" dirty="0" smtClean="0">
                <a:latin typeface="+mn-ea"/>
              </a:rPr>
              <a:t>？」</a:t>
            </a:r>
            <a:endParaRPr lang="en-US" altLang="zh-CN" sz="3600" b="1" dirty="0">
              <a:latin typeface="+mn-ea"/>
            </a:endParaRPr>
          </a:p>
        </p:txBody>
      </p:sp>
    </p:spTree>
    <p:extLst>
      <p:ext uri="{BB962C8B-B14F-4D97-AF65-F5344CB8AC3E}">
        <p14:creationId xmlns:p14="http://schemas.microsoft.com/office/powerpoint/2010/main" val="2697048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b="1" dirty="0" smtClean="0"/>
              <a:t>主复活的预言 </a:t>
            </a:r>
            <a:r>
              <a:rPr lang="en-US" altLang="zh-CN" dirty="0" smtClean="0"/>
              <a:t>The Prophecy of Resurrection</a:t>
            </a:r>
            <a:endParaRPr lang="en-US" dirty="0"/>
          </a:p>
        </p:txBody>
      </p:sp>
      <p:sp>
        <p:nvSpPr>
          <p:cNvPr id="3" name="Content Placeholder 2"/>
          <p:cNvSpPr>
            <a:spLocks noGrp="1"/>
          </p:cNvSpPr>
          <p:nvPr>
            <p:ph idx="1"/>
          </p:nvPr>
        </p:nvSpPr>
        <p:spPr/>
        <p:txBody>
          <a:bodyPr>
            <a:normAutofit/>
          </a:bodyPr>
          <a:lstStyle/>
          <a:p>
            <a:r>
              <a:rPr lang="zh-TW" altLang="en-US" sz="3600" b="1" i="0" dirty="0" smtClean="0">
                <a:solidFill>
                  <a:srgbClr val="000000"/>
                </a:solidFill>
                <a:effectLst/>
                <a:latin typeface="SimSun" panose="02010600030101010101" pitchFamily="2" charset="-122"/>
                <a:ea typeface="SimSun" panose="02010600030101010101" pitchFamily="2" charset="-122"/>
              </a:rPr>
              <a:t>因為你必不將我的靈魂撇在陰間．也不叫你的聖者見朽壞。</a:t>
            </a:r>
            <a:r>
              <a:rPr lang="en-US" altLang="zh-TW" sz="3600" dirty="0"/>
              <a:t>B</a:t>
            </a:r>
            <a:r>
              <a:rPr lang="en-US" sz="3600" dirty="0" smtClean="0"/>
              <a:t>ecause </a:t>
            </a:r>
            <a:r>
              <a:rPr lang="en-US" sz="3600" dirty="0"/>
              <a:t>you will not abandon me to the realm of the dead, nor will you let your faithful one see decay. </a:t>
            </a:r>
            <a:r>
              <a:rPr lang="en-US" sz="3600" dirty="0" smtClean="0"/>
              <a:t>		</a:t>
            </a:r>
            <a:r>
              <a:rPr lang="zh-CN" altLang="en-US" sz="3600" b="1" i="0" dirty="0" smtClean="0">
                <a:solidFill>
                  <a:srgbClr val="000000"/>
                </a:solidFill>
                <a:effectLst/>
                <a:latin typeface="SimSun" panose="02010600030101010101" pitchFamily="2" charset="-122"/>
                <a:ea typeface="SimSun" panose="02010600030101010101" pitchFamily="2" charset="-122"/>
              </a:rPr>
              <a:t>诗 </a:t>
            </a:r>
            <a:r>
              <a:rPr lang="en-US" altLang="zh-CN" i="0" dirty="0" smtClean="0">
                <a:solidFill>
                  <a:srgbClr val="000000"/>
                </a:solidFill>
                <a:effectLst/>
                <a:latin typeface="Arial" panose="020B0604020202020204" pitchFamily="34" charset="0"/>
                <a:ea typeface="SimSun" panose="02010600030101010101" pitchFamily="2" charset="-122"/>
                <a:cs typeface="Arial" panose="020B0604020202020204" pitchFamily="34" charset="0"/>
              </a:rPr>
              <a:t>Psalm</a:t>
            </a:r>
            <a:r>
              <a:rPr lang="en-US" altLang="zh-CN" sz="3600" b="1" i="0" dirty="0" smtClean="0">
                <a:solidFill>
                  <a:srgbClr val="000000"/>
                </a:solidFill>
                <a:effectLst/>
                <a:latin typeface="SimSun" panose="02010600030101010101" pitchFamily="2" charset="-122"/>
                <a:ea typeface="SimSun" panose="02010600030101010101" pitchFamily="2" charset="-122"/>
              </a:rPr>
              <a:t> 16</a:t>
            </a:r>
            <a:r>
              <a:rPr lang="en-US" altLang="zh-CN" sz="3600" b="1" dirty="0" smtClean="0">
                <a:solidFill>
                  <a:srgbClr val="000000"/>
                </a:solidFill>
                <a:latin typeface="SimSun" panose="02010600030101010101" pitchFamily="2" charset="-122"/>
                <a:ea typeface="SimSun" panose="02010600030101010101" pitchFamily="2" charset="-122"/>
              </a:rPr>
              <a:t>:10</a:t>
            </a:r>
            <a:endParaRPr lang="en-US" sz="3600" b="1" dirty="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174820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normAutofit fontScale="90000"/>
          </a:bodyPr>
          <a:lstStyle/>
          <a:p>
            <a:r>
              <a:rPr lang="zh-CN" altLang="en-US" b="1" dirty="0" smtClean="0">
                <a:solidFill>
                  <a:prstClr val="black"/>
                </a:solidFill>
                <a:latin typeface="+mn-ea"/>
              </a:rPr>
              <a:t>擘饼的启示 </a:t>
            </a:r>
            <a:r>
              <a:rPr lang="en-US" altLang="zh-CN" dirty="0" smtClean="0">
                <a:solidFill>
                  <a:prstClr val="black"/>
                </a:solidFill>
              </a:rPr>
              <a:t>Revelation of Breaking Bread</a:t>
            </a:r>
            <a:endParaRPr lang="en-US" dirty="0"/>
          </a:p>
        </p:txBody>
      </p:sp>
      <p:sp>
        <p:nvSpPr>
          <p:cNvPr id="3" name="Content Placeholder 2"/>
          <p:cNvSpPr>
            <a:spLocks noGrp="1"/>
          </p:cNvSpPr>
          <p:nvPr>
            <p:ph idx="1"/>
          </p:nvPr>
        </p:nvSpPr>
        <p:spPr>
          <a:xfrm>
            <a:off x="457200" y="1341437"/>
            <a:ext cx="8229600" cy="4906963"/>
          </a:xfrm>
        </p:spPr>
        <p:txBody>
          <a:bodyPr>
            <a:normAutofit/>
          </a:bodyPr>
          <a:lstStyle/>
          <a:p>
            <a:r>
              <a:rPr lang="zh-CN" altLang="en-US" sz="3600" b="1" dirty="0">
                <a:solidFill>
                  <a:prstClr val="black"/>
                </a:solidFill>
                <a:latin typeface="宋体"/>
              </a:rPr>
              <a:t>到了坐席的时候，耶稣拿起饼来，祝谢了，擘开，递给他们</a:t>
            </a:r>
            <a:r>
              <a:rPr lang="zh-CN" altLang="en-US" sz="3600" b="1" dirty="0" smtClean="0">
                <a:solidFill>
                  <a:prstClr val="black"/>
                </a:solidFill>
                <a:latin typeface="宋体"/>
              </a:rPr>
              <a:t>。</a:t>
            </a:r>
            <a:r>
              <a:rPr lang="en-US" sz="2800"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When he was at the table with them, he took bread, gave thanks, broke it and began to give it to them</a:t>
            </a:r>
            <a:r>
              <a:rPr lang="en-US" dirty="0" smtClean="0">
                <a:solidFill>
                  <a:prstClr val="black"/>
                </a:solidFill>
                <a:latin typeface="Arial" panose="020B0604020202020204" pitchFamily="34" charset="0"/>
                <a:cs typeface="Arial" panose="020B0604020202020204" pitchFamily="34" charset="0"/>
              </a:rPr>
              <a:t>.</a:t>
            </a:r>
            <a:endParaRPr lang="en-US" altLang="zh-CN" b="1" dirty="0" smtClean="0">
              <a:solidFill>
                <a:prstClr val="black"/>
              </a:solidFill>
              <a:latin typeface="宋体"/>
            </a:endParaRPr>
          </a:p>
        </p:txBody>
      </p:sp>
    </p:spTree>
    <p:extLst>
      <p:ext uri="{BB962C8B-B14F-4D97-AF65-F5344CB8AC3E}">
        <p14:creationId xmlns:p14="http://schemas.microsoft.com/office/powerpoint/2010/main" val="260361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458200" cy="6629400"/>
          </a:xfrm>
        </p:spPr>
        <p:txBody>
          <a:bodyPr>
            <a:normAutofit/>
          </a:bodyPr>
          <a:lstStyle/>
          <a:p>
            <a:pPr lvl="0"/>
            <a:r>
              <a:rPr lang="zh-CN" altLang="en-US" sz="3600" b="1" dirty="0" smtClean="0">
                <a:solidFill>
                  <a:prstClr val="black"/>
                </a:solidFill>
              </a:rPr>
              <a:t>他</a:t>
            </a:r>
            <a:r>
              <a:rPr lang="zh-CN" altLang="en-US" sz="3600" b="1" dirty="0">
                <a:solidFill>
                  <a:prstClr val="black"/>
                </a:solidFill>
              </a:rPr>
              <a:t>们的眼睛明亮了，这才认出他来</a:t>
            </a:r>
            <a:r>
              <a:rPr lang="zh-CN" altLang="en-US" sz="3600" b="1" dirty="0" smtClean="0">
                <a:solidFill>
                  <a:prstClr val="black"/>
                </a:solidFill>
              </a:rPr>
              <a:t>。</a:t>
            </a:r>
            <a:r>
              <a:rPr lang="en-US" sz="2800"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Then their eyes were opened and they recognized </a:t>
            </a:r>
            <a:r>
              <a:rPr lang="en-US" dirty="0" smtClean="0">
                <a:solidFill>
                  <a:prstClr val="black"/>
                </a:solidFill>
                <a:latin typeface="Arial" panose="020B0604020202020204" pitchFamily="34" charset="0"/>
                <a:cs typeface="Arial" panose="020B0604020202020204" pitchFamily="34" charset="0"/>
              </a:rPr>
              <a:t>him</a:t>
            </a:r>
            <a:r>
              <a:rPr lang="en-US" dirty="0" smtClean="0">
                <a:solidFill>
                  <a:prstClr val="black"/>
                </a:solidFill>
                <a:latin typeface="Arial" panose="020B0604020202020204" pitchFamily="34" charset="0"/>
                <a:cs typeface="Arial" panose="020B0604020202020204" pitchFamily="34" charset="0"/>
              </a:rPr>
              <a:t>.</a:t>
            </a:r>
          </a:p>
          <a:p>
            <a:pPr lvl="0"/>
            <a:r>
              <a:rPr lang="zh-CN" altLang="en-US" sz="3600" b="1" dirty="0" smtClean="0">
                <a:solidFill>
                  <a:prstClr val="black"/>
                </a:solidFill>
              </a:rPr>
              <a:t>他们想起最后的晚餐。</a:t>
            </a:r>
            <a:r>
              <a:rPr lang="en-US" altLang="zh-CN" dirty="0" smtClean="0">
                <a:solidFill>
                  <a:prstClr val="black"/>
                </a:solidFill>
                <a:latin typeface="Arial" panose="020B0604020202020204" pitchFamily="34" charset="0"/>
                <a:cs typeface="Arial" panose="020B0604020202020204" pitchFamily="34" charset="0"/>
              </a:rPr>
              <a:t>They were reminded of the last supper.</a:t>
            </a:r>
            <a:endParaRPr lang="en-US" altLang="zh-CN"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88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zh-CN" altLang="en-US" sz="3600" b="1" dirty="0" smtClean="0">
                <a:latin typeface="+mn-ea"/>
              </a:rPr>
              <a:t>亚当和夏娃吃了禁果，眼睛也明亮了，但看见的是自己的羞耻。</a:t>
            </a:r>
            <a:r>
              <a:rPr lang="en-US" altLang="zh-CN" dirty="0" smtClean="0">
                <a:latin typeface="Arial" panose="020B0604020202020204" pitchFamily="34" charset="0"/>
                <a:cs typeface="Arial" panose="020B0604020202020204" pitchFamily="34" charset="0"/>
              </a:rPr>
              <a:t>Adam and Eve ate the forbidden fruit, their eyes were opened to see their shame.</a:t>
            </a:r>
            <a:endParaRPr lang="en-US" altLang="zh-CN" sz="3600" b="1" dirty="0" smtClean="0">
              <a:latin typeface="+mn-ea"/>
            </a:endParaRPr>
          </a:p>
          <a:p>
            <a:r>
              <a:rPr lang="zh-CN" altLang="en-US" sz="3600" b="1" dirty="0">
                <a:latin typeface="+mn-ea"/>
              </a:rPr>
              <a:t>两</a:t>
            </a:r>
            <a:r>
              <a:rPr lang="zh-CN" altLang="en-US" sz="3600" b="1" dirty="0" smtClean="0">
                <a:latin typeface="+mn-ea"/>
              </a:rPr>
              <a:t>个门徒吃了耶稣递给他们的饼，眼睛也明亮了，但他们看见的是耶稣。</a:t>
            </a:r>
            <a:r>
              <a:rPr lang="en-US" altLang="zh-CN" dirty="0" smtClean="0">
                <a:latin typeface="Arial" panose="020B0604020202020204" pitchFamily="34" charset="0"/>
                <a:cs typeface="Arial" panose="020B0604020202020204" pitchFamily="34" charset="0"/>
              </a:rPr>
              <a:t>Two disciples ate the bread from Jesus, their eyes were also opened to see Jesus.</a:t>
            </a:r>
          </a:p>
          <a:p>
            <a:r>
              <a:rPr lang="zh-CN" altLang="en-US" sz="3600" b="1" dirty="0" smtClean="0">
                <a:latin typeface="Arial" panose="020B0604020202020204" pitchFamily="34" charset="0"/>
                <a:cs typeface="Arial" panose="020B0604020202020204" pitchFamily="34" charset="0"/>
              </a:rPr>
              <a:t>我是生命的粮。</a:t>
            </a:r>
            <a:r>
              <a:rPr lang="en-US" altLang="zh-CN" dirty="0" smtClean="0">
                <a:latin typeface="Arial" panose="020B0604020202020204" pitchFamily="34" charset="0"/>
                <a:cs typeface="Arial" panose="020B0604020202020204" pitchFamily="34" charset="0"/>
              </a:rPr>
              <a:t>I am the bread of life.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83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zh-CN" altLang="en-US" b="1" dirty="0" smtClean="0"/>
              <a:t>心里火热 </a:t>
            </a:r>
            <a:r>
              <a:rPr lang="en-US" altLang="zh-CN" dirty="0" smtClean="0"/>
              <a:t>Hearts Burning</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a:solidFill>
                  <a:prstClr val="black"/>
                </a:solidFill>
                <a:latin typeface="宋体"/>
              </a:rPr>
              <a:t>忽然耶稣不见了。他们彼此说：「在路上，他和我们说话，给我们讲解圣经的时候，我们的心岂不是火热的吗</a:t>
            </a:r>
            <a:r>
              <a:rPr lang="zh-CN" altLang="en-US" sz="3600" b="1" dirty="0" smtClean="0">
                <a:solidFill>
                  <a:prstClr val="black"/>
                </a:solidFill>
                <a:latin typeface="宋体"/>
              </a:rPr>
              <a:t>？」</a:t>
            </a:r>
            <a:r>
              <a:rPr lang="en-US" sz="2800" dirty="0">
                <a:solidFill>
                  <a:prstClr val="black"/>
                </a:solidFill>
                <a:latin typeface="Arial" panose="020B0604020202020204" pitchFamily="34" charset="0"/>
                <a:cs typeface="Arial" panose="020B0604020202020204" pitchFamily="34" charset="0"/>
              </a:rPr>
              <a:t> </a:t>
            </a:r>
            <a:r>
              <a:rPr lang="en-US" sz="2800" dirty="0" smtClean="0">
                <a:solidFill>
                  <a:prstClr val="black"/>
                </a:solidFill>
                <a:latin typeface="Arial" panose="020B0604020202020204" pitchFamily="34" charset="0"/>
                <a:cs typeface="Arial" panose="020B0604020202020204" pitchFamily="34" charset="0"/>
              </a:rPr>
              <a:t>And </a:t>
            </a:r>
            <a:r>
              <a:rPr lang="en-US" sz="2800" dirty="0">
                <a:solidFill>
                  <a:prstClr val="black"/>
                </a:solidFill>
                <a:latin typeface="Arial" panose="020B0604020202020204" pitchFamily="34" charset="0"/>
                <a:cs typeface="Arial" panose="020B0604020202020204" pitchFamily="34" charset="0"/>
              </a:rPr>
              <a:t>he disappeared from their sight. They asked each other, "Were not our hearts burning within us while he talked with us on the road and opened the Scriptures to us</a:t>
            </a:r>
            <a:r>
              <a:rPr lang="en-US" sz="2800" dirty="0" smtClean="0">
                <a:solidFill>
                  <a:prstClr val="black"/>
                </a:solidFill>
                <a:latin typeface="Arial" panose="020B0604020202020204" pitchFamily="34" charset="0"/>
                <a:cs typeface="Arial" panose="020B0604020202020204" pitchFamily="34" charset="0"/>
              </a:rPr>
              <a:t>?"</a:t>
            </a:r>
            <a:endParaRPr lang="en-US" altLang="zh-CN" sz="3600" b="1" dirty="0" smtClean="0">
              <a:solidFill>
                <a:prstClr val="black"/>
              </a:solidFill>
              <a:latin typeface="宋体"/>
            </a:endParaRPr>
          </a:p>
        </p:txBody>
      </p:sp>
    </p:spTree>
    <p:extLst>
      <p:ext uri="{BB962C8B-B14F-4D97-AF65-F5344CB8AC3E}">
        <p14:creationId xmlns:p14="http://schemas.microsoft.com/office/powerpoint/2010/main" val="4080509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0"/>
            <a:r>
              <a:rPr lang="zh-CN" altLang="en-US" sz="3600" b="1" dirty="0">
                <a:solidFill>
                  <a:prstClr val="black"/>
                </a:solidFill>
                <a:latin typeface="宋体"/>
              </a:rPr>
              <a:t>我们可以想象门徒的兴奋</a:t>
            </a:r>
            <a:r>
              <a:rPr lang="zh-CN" altLang="en-US" sz="3600" b="1" dirty="0" smtClean="0">
                <a:solidFill>
                  <a:prstClr val="black"/>
                </a:solidFill>
                <a:latin typeface="宋体"/>
              </a:rPr>
              <a:t>。</a:t>
            </a:r>
            <a:r>
              <a:rPr lang="en-US" altLang="zh-CN" dirty="0" smtClean="0">
                <a:solidFill>
                  <a:prstClr val="black"/>
                </a:solidFill>
                <a:latin typeface="Arial" panose="020B0604020202020204" pitchFamily="34" charset="0"/>
                <a:cs typeface="Arial" panose="020B0604020202020204" pitchFamily="34" charset="0"/>
              </a:rPr>
              <a:t>We can imagine how excited they were.</a:t>
            </a:r>
            <a:endParaRPr lang="en-US" altLang="zh-CN" dirty="0">
              <a:solidFill>
                <a:prstClr val="black"/>
              </a:solidFill>
              <a:latin typeface="Arial" panose="020B0604020202020204" pitchFamily="34" charset="0"/>
              <a:cs typeface="Arial" panose="020B0604020202020204" pitchFamily="34" charset="0"/>
            </a:endParaRPr>
          </a:p>
          <a:p>
            <a:pPr lvl="0"/>
            <a:r>
              <a:rPr lang="zh-CN" altLang="en-US" sz="3600" b="1" dirty="0">
                <a:solidFill>
                  <a:prstClr val="black"/>
                </a:solidFill>
                <a:latin typeface="宋体"/>
              </a:rPr>
              <a:t>他们就立时起身，回耶路撒冷去</a:t>
            </a:r>
            <a:r>
              <a:rPr lang="zh-CN" altLang="en-US" sz="3600" b="1" dirty="0" smtClean="0">
                <a:solidFill>
                  <a:prstClr val="black"/>
                </a:solidFill>
                <a:latin typeface="宋体"/>
              </a:rPr>
              <a:t>。</a:t>
            </a:r>
            <a:r>
              <a:rPr lang="en-US" sz="2800"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They got up and returned at once to Jerusalem. </a:t>
            </a:r>
            <a:endParaRPr lang="en-US" altLang="zh-CN" b="1" dirty="0">
              <a:solidFill>
                <a:prstClr val="black"/>
              </a:solidFill>
              <a:latin typeface="Arial" panose="020B0604020202020204" pitchFamily="34" charset="0"/>
              <a:cs typeface="Arial" panose="020B0604020202020204" pitchFamily="34" charset="0"/>
            </a:endParaRPr>
          </a:p>
          <a:p>
            <a:pPr lvl="0"/>
            <a:r>
              <a:rPr lang="zh-CN" altLang="en-US" sz="3600" b="1" dirty="0">
                <a:solidFill>
                  <a:prstClr val="black"/>
                </a:solidFill>
                <a:latin typeface="宋体"/>
              </a:rPr>
              <a:t>饭也不吃了，连夜赶回耶路撒冷</a:t>
            </a:r>
            <a:r>
              <a:rPr lang="zh-CN" altLang="en-US" sz="3600" b="1" dirty="0" smtClean="0">
                <a:solidFill>
                  <a:prstClr val="black"/>
                </a:solidFill>
                <a:latin typeface="宋体"/>
              </a:rPr>
              <a:t>。</a:t>
            </a:r>
            <a:r>
              <a:rPr lang="en-US" altLang="zh-CN" dirty="0" smtClean="0">
                <a:solidFill>
                  <a:prstClr val="black"/>
                </a:solidFill>
                <a:latin typeface="Arial" panose="020B0604020202020204" pitchFamily="34" charset="0"/>
                <a:cs typeface="Arial" panose="020B0604020202020204" pitchFamily="34" charset="0"/>
              </a:rPr>
              <a:t>Forgot about the dinner. Returned to Jerusalem at night. </a:t>
            </a:r>
            <a:endParaRPr lang="en-US" altLang="zh-CN" dirty="0" smtClean="0">
              <a:solidFill>
                <a:prstClr val="black"/>
              </a:solidFill>
              <a:latin typeface="Arial" panose="020B0604020202020204" pitchFamily="34" charset="0"/>
              <a:cs typeface="Arial" panose="020B0604020202020204" pitchFamily="34" charset="0"/>
            </a:endParaRPr>
          </a:p>
          <a:p>
            <a:pPr lvl="0"/>
            <a:r>
              <a:rPr lang="zh-CN" altLang="en-US" sz="3600" b="1" dirty="0" smtClean="0">
                <a:solidFill>
                  <a:prstClr val="black"/>
                </a:solidFill>
                <a:latin typeface="Arial" panose="020B0604020202020204" pitchFamily="34" charset="0"/>
                <a:cs typeface="Arial" panose="020B0604020202020204" pitchFamily="34" charset="0"/>
              </a:rPr>
              <a:t>要把好消息告诉其他的门徒。</a:t>
            </a:r>
            <a:r>
              <a:rPr lang="en-US" altLang="zh-CN" dirty="0" smtClean="0">
                <a:solidFill>
                  <a:prstClr val="black"/>
                </a:solidFill>
                <a:latin typeface="Arial" panose="020B0604020202020204" pitchFamily="34" charset="0"/>
                <a:cs typeface="Arial" panose="020B0604020202020204" pitchFamily="34" charset="0"/>
              </a:rPr>
              <a:t>They wanted to tell others the good news.</a:t>
            </a:r>
            <a:endParaRPr lang="en-US" dirty="0">
              <a:solidFill>
                <a:prstClr val="black"/>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3162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fontScale="90000"/>
          </a:bodyPr>
          <a:lstStyle/>
          <a:p>
            <a:r>
              <a:rPr lang="zh-CN" altLang="en-US" b="1" dirty="0" smtClean="0"/>
              <a:t>复活的意义 </a:t>
            </a:r>
            <a:r>
              <a:rPr lang="en-US" altLang="zh-CN" dirty="0" smtClean="0"/>
              <a:t>Meaning of Resurrection</a:t>
            </a:r>
            <a:endParaRPr lang="en-US" dirty="0"/>
          </a:p>
        </p:txBody>
      </p:sp>
      <p:sp>
        <p:nvSpPr>
          <p:cNvPr id="3" name="Content Placeholder 2"/>
          <p:cNvSpPr>
            <a:spLocks noGrp="1"/>
          </p:cNvSpPr>
          <p:nvPr>
            <p:ph idx="1"/>
          </p:nvPr>
        </p:nvSpPr>
        <p:spPr>
          <a:xfrm>
            <a:off x="457200" y="990600"/>
            <a:ext cx="8229600" cy="5257800"/>
          </a:xfrm>
        </p:spPr>
        <p:txBody>
          <a:bodyPr>
            <a:normAutofit/>
          </a:bodyPr>
          <a:lstStyle/>
          <a:p>
            <a:r>
              <a:rPr lang="zh-TW" altLang="en-US" sz="3600" b="1" dirty="0" smtClean="0">
                <a:latin typeface="SimSun" panose="02010600030101010101" pitchFamily="2" charset="-122"/>
                <a:ea typeface="SimSun" panose="02010600030101010101" pitchFamily="2" charset="-122"/>
              </a:rPr>
              <a:t>按聖善的</a:t>
            </a:r>
            <a:r>
              <a:rPr lang="zh-CN" altLang="en-US" sz="3600" b="1" dirty="0" smtClean="0">
                <a:latin typeface="SimSun" panose="02010600030101010101" pitchFamily="2" charset="-122"/>
                <a:ea typeface="SimSun" panose="02010600030101010101" pitchFamily="2" charset="-122"/>
              </a:rPr>
              <a:t>灵</a:t>
            </a:r>
            <a:r>
              <a:rPr lang="zh-CN" altLang="en-US" sz="3600" b="1" dirty="0">
                <a:latin typeface="SimSun" panose="02010600030101010101" pitchFamily="2" charset="-122"/>
                <a:ea typeface="SimSun" panose="02010600030101010101" pitchFamily="2" charset="-122"/>
              </a:rPr>
              <a:t>说</a:t>
            </a:r>
            <a:r>
              <a:rPr lang="zh-TW" altLang="en-US" sz="3600" b="1" dirty="0" smtClean="0">
                <a:latin typeface="SimSun" panose="02010600030101010101" pitchFamily="2" charset="-122"/>
                <a:ea typeface="SimSun" panose="02010600030101010101" pitchFamily="2" charset="-122"/>
              </a:rPr>
              <a:t>、因</a:t>
            </a:r>
            <a:r>
              <a:rPr lang="zh-CN" altLang="en-US" sz="3600" b="1" dirty="0" smtClean="0">
                <a:latin typeface="SimSun" panose="02010600030101010101" pitchFamily="2" charset="-122"/>
                <a:ea typeface="SimSun" panose="02010600030101010101" pitchFamily="2" charset="-122"/>
              </a:rPr>
              <a:t>从</a:t>
            </a:r>
            <a:r>
              <a:rPr lang="zh-TW" altLang="en-US" sz="3600" b="1" dirty="0" smtClean="0">
                <a:latin typeface="SimSun" panose="02010600030101010101" pitchFamily="2" charset="-122"/>
                <a:ea typeface="SimSun" panose="02010600030101010101" pitchFamily="2" charset="-122"/>
              </a:rPr>
              <a:t>死</a:t>
            </a:r>
            <a:r>
              <a:rPr lang="zh-CN" altLang="en-US" sz="3600" b="1" dirty="0" smtClean="0">
                <a:latin typeface="SimSun" panose="02010600030101010101" pitchFamily="2" charset="-122"/>
                <a:ea typeface="SimSun" panose="02010600030101010101" pitchFamily="2" charset="-122"/>
              </a:rPr>
              <a:t>里</a:t>
            </a:r>
            <a:r>
              <a:rPr lang="zh-TW" altLang="en-US" sz="3600" b="1" dirty="0" smtClean="0">
                <a:latin typeface="SimSun" panose="02010600030101010101" pitchFamily="2" charset="-122"/>
                <a:ea typeface="SimSun" panose="02010600030101010101" pitchFamily="2" charset="-122"/>
              </a:rPr>
              <a:t>復活、以大能顯明是</a:t>
            </a:r>
            <a:r>
              <a:rPr lang="zh-TW" altLang="en-US" sz="3600" b="1" dirty="0">
                <a:latin typeface="SimSun" panose="02010600030101010101" pitchFamily="2" charset="-122"/>
                <a:ea typeface="SimSun" panose="02010600030101010101" pitchFamily="2" charset="-122"/>
              </a:rPr>
              <a:t>　</a:t>
            </a:r>
            <a:r>
              <a:rPr lang="zh-TW" altLang="en-US" sz="3600" b="1" dirty="0" smtClean="0">
                <a:latin typeface="SimSun" panose="02010600030101010101" pitchFamily="2" charset="-122"/>
                <a:ea typeface="SimSun" panose="02010600030101010101" pitchFamily="2" charset="-122"/>
              </a:rPr>
              <a:t>神的兒子。</a:t>
            </a:r>
            <a:r>
              <a:rPr lang="en-US" sz="4100" dirty="0"/>
              <a:t> </a:t>
            </a:r>
            <a:r>
              <a:rPr lang="en-US" dirty="0" smtClean="0"/>
              <a:t>And </a:t>
            </a:r>
            <a:r>
              <a:rPr lang="en-US" dirty="0"/>
              <a:t>who through the Spirit of holiness was appointed the Son of God in power by his resurrection from the </a:t>
            </a:r>
            <a:r>
              <a:rPr lang="en-US" dirty="0" smtClean="0"/>
              <a:t>dead. 			</a:t>
            </a:r>
            <a:r>
              <a:rPr lang="zh-CN" altLang="en-US" sz="3600" b="1" dirty="0" smtClean="0">
                <a:latin typeface="SimSun" panose="02010600030101010101" pitchFamily="2" charset="-122"/>
                <a:ea typeface="SimSun" panose="02010600030101010101" pitchFamily="2" charset="-122"/>
              </a:rPr>
              <a:t>罗</a:t>
            </a:r>
            <a:r>
              <a:rPr lang="zh-CN" altLang="en-US" b="1" dirty="0" smtClean="0">
                <a:latin typeface="SimSun" panose="02010600030101010101" pitchFamily="2" charset="-122"/>
                <a:ea typeface="SimSun" panose="02010600030101010101" pitchFamily="2" charset="-122"/>
              </a:rPr>
              <a:t> </a:t>
            </a:r>
            <a:r>
              <a:rPr lang="en-US" altLang="zh-CN" dirty="0" smtClean="0">
                <a:latin typeface="Arial" panose="020B0604020202020204" pitchFamily="34" charset="0"/>
                <a:ea typeface="SimSun" panose="02010600030101010101" pitchFamily="2" charset="-122"/>
                <a:cs typeface="Arial" panose="020B0604020202020204" pitchFamily="34" charset="0"/>
              </a:rPr>
              <a:t>Romans</a:t>
            </a:r>
            <a:r>
              <a:rPr lang="en-US" altLang="zh-CN" b="1" dirty="0" smtClean="0">
                <a:latin typeface="SimSun" panose="02010600030101010101" pitchFamily="2" charset="-122"/>
                <a:ea typeface="SimSun" panose="02010600030101010101" pitchFamily="2" charset="-122"/>
              </a:rPr>
              <a:t> </a:t>
            </a:r>
            <a:r>
              <a:rPr lang="en-US" altLang="zh-CN" b="1" dirty="0" smtClean="0">
                <a:latin typeface="SimSun" panose="02010600030101010101" pitchFamily="2" charset="-122"/>
                <a:ea typeface="SimSun" panose="02010600030101010101" pitchFamily="2" charset="-122"/>
              </a:rPr>
              <a:t>1:4</a:t>
            </a:r>
          </a:p>
          <a:p>
            <a:pPr lvl="0"/>
            <a:r>
              <a:rPr lang="zh-CN" altLang="en-US" sz="3600" b="1" dirty="0">
                <a:solidFill>
                  <a:prstClr val="black"/>
                </a:solidFill>
                <a:latin typeface="宋体"/>
              </a:rPr>
              <a:t>基督若没有复活，你们的信便是徒然，你们仍在罪里。</a:t>
            </a:r>
            <a:r>
              <a:rPr lang="en-US" altLang="zh-CN" sz="3600" b="1" dirty="0">
                <a:solidFill>
                  <a:prstClr val="black"/>
                </a:solidFill>
                <a:latin typeface="宋体"/>
              </a:rPr>
              <a:t>	</a:t>
            </a:r>
            <a:r>
              <a:rPr lang="en-US" sz="3600" dirty="0">
                <a:solidFill>
                  <a:prstClr val="black"/>
                </a:solidFill>
              </a:rPr>
              <a:t> </a:t>
            </a:r>
            <a:r>
              <a:rPr lang="en-US" dirty="0">
                <a:solidFill>
                  <a:prstClr val="black"/>
                </a:solidFill>
              </a:rPr>
              <a:t>And if Christ has not been raised, your faith is futile; you are still in your sins. </a:t>
            </a:r>
            <a:r>
              <a:rPr lang="en-US" sz="3600" dirty="0">
                <a:solidFill>
                  <a:prstClr val="black"/>
                </a:solidFill>
              </a:rPr>
              <a:t>           </a:t>
            </a:r>
            <a:r>
              <a:rPr lang="en-US" sz="3600" dirty="0" smtClean="0">
                <a:solidFill>
                  <a:prstClr val="black"/>
                </a:solidFill>
              </a:rPr>
              <a:t>		</a:t>
            </a:r>
            <a:r>
              <a:rPr lang="zh-CN" altLang="en-US" sz="3600" b="1" dirty="0" smtClean="0">
                <a:solidFill>
                  <a:prstClr val="black"/>
                </a:solidFill>
                <a:latin typeface="宋体"/>
              </a:rPr>
              <a:t>林</a:t>
            </a:r>
            <a:r>
              <a:rPr lang="zh-CN" altLang="en-US" sz="3600" b="1" dirty="0">
                <a:solidFill>
                  <a:prstClr val="black"/>
                </a:solidFill>
                <a:latin typeface="宋体"/>
              </a:rPr>
              <a:t>前 </a:t>
            </a:r>
            <a:r>
              <a:rPr lang="en-US" altLang="zh-CN" sz="3600" dirty="0">
                <a:solidFill>
                  <a:prstClr val="black"/>
                </a:solidFill>
              </a:rPr>
              <a:t>I </a:t>
            </a:r>
            <a:r>
              <a:rPr lang="en-US" altLang="zh-CN" sz="3600" dirty="0" err="1">
                <a:solidFill>
                  <a:prstClr val="black"/>
                </a:solidFill>
              </a:rPr>
              <a:t>Cor</a:t>
            </a:r>
            <a:r>
              <a:rPr lang="en-US" altLang="zh-CN" sz="3600" dirty="0">
                <a:solidFill>
                  <a:prstClr val="black"/>
                </a:solidFill>
              </a:rPr>
              <a:t> </a:t>
            </a:r>
            <a:r>
              <a:rPr lang="en-US" altLang="zh-CN" sz="3600" dirty="0" smtClean="0">
                <a:solidFill>
                  <a:prstClr val="black"/>
                </a:solidFill>
              </a:rPr>
              <a:t>15:14</a:t>
            </a:r>
            <a:endParaRPr lang="en-US" sz="3600" b="1" dirty="0">
              <a:solidFill>
                <a:prstClr val="black"/>
              </a:solidFill>
              <a:latin typeface=""/>
            </a:endParaRPr>
          </a:p>
        </p:txBody>
      </p:sp>
    </p:spTree>
    <p:extLst>
      <p:ext uri="{BB962C8B-B14F-4D97-AF65-F5344CB8AC3E}">
        <p14:creationId xmlns:p14="http://schemas.microsoft.com/office/powerpoint/2010/main" val="33875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lvl="0"/>
            <a:r>
              <a:rPr lang="zh-CN" altLang="en-US" sz="3600" b="1" dirty="0">
                <a:solidFill>
                  <a:prstClr val="black"/>
                </a:solidFill>
                <a:latin typeface="SimSun" panose="02010600030101010101" pitchFamily="2" charset="-122"/>
                <a:ea typeface="SimSun" panose="02010600030101010101" pitchFamily="2" charset="-122"/>
              </a:rPr>
              <a:t>但各人是按著自己的次序复活：初熟的果子是基督；以後，在他来的时候，是那些属基督的。</a:t>
            </a:r>
            <a:r>
              <a:rPr lang="en-US" sz="3100" dirty="0">
                <a:solidFill>
                  <a:prstClr val="black"/>
                </a:solidFill>
                <a:latin typeface="Georgia"/>
              </a:rPr>
              <a:t> </a:t>
            </a:r>
            <a:r>
              <a:rPr lang="en-US" dirty="0">
                <a:solidFill>
                  <a:prstClr val="black"/>
                </a:solidFill>
                <a:latin typeface="Arial" panose="020B0604020202020204" pitchFamily="34" charset="0"/>
                <a:cs typeface="Arial" panose="020B0604020202020204" pitchFamily="34" charset="0"/>
              </a:rPr>
              <a:t>But each in turn: Christ, the </a:t>
            </a:r>
            <a:r>
              <a:rPr lang="en-US" dirty="0" smtClean="0">
                <a:solidFill>
                  <a:prstClr val="black"/>
                </a:solidFill>
                <a:latin typeface="Arial" panose="020B0604020202020204" pitchFamily="34" charset="0"/>
                <a:cs typeface="Arial" panose="020B0604020202020204" pitchFamily="34" charset="0"/>
              </a:rPr>
              <a:t>first fruit</a:t>
            </a:r>
            <a:r>
              <a:rPr lang="en-US" dirty="0">
                <a:solidFill>
                  <a:prstClr val="black"/>
                </a:solidFill>
                <a:latin typeface="Arial" panose="020B0604020202020204" pitchFamily="34" charset="0"/>
                <a:cs typeface="Arial" panose="020B0604020202020204" pitchFamily="34" charset="0"/>
              </a:rPr>
              <a:t>; then, when he comes, those who belong to him. </a:t>
            </a:r>
            <a:r>
              <a:rPr lang="en-US" sz="3300" dirty="0">
                <a:solidFill>
                  <a:prstClr val="black"/>
                </a:solidFill>
                <a:latin typeface="Arial" panose="020B0604020202020204" pitchFamily="34" charset="0"/>
                <a:cs typeface="Arial" panose="020B0604020202020204" pitchFamily="34" charset="0"/>
              </a:rPr>
              <a:t>	</a:t>
            </a:r>
            <a:r>
              <a:rPr lang="en-US" sz="3300" dirty="0" smtClean="0">
                <a:solidFill>
                  <a:prstClr val="black"/>
                </a:solidFill>
                <a:latin typeface="Arial" panose="020B0604020202020204" pitchFamily="34" charset="0"/>
                <a:cs typeface="Arial" panose="020B0604020202020204" pitchFamily="34" charset="0"/>
              </a:rPr>
              <a:t>						</a:t>
            </a:r>
            <a:r>
              <a:rPr lang="zh-CN" altLang="en-US" sz="3600" b="1" dirty="0" smtClean="0">
                <a:solidFill>
                  <a:prstClr val="black"/>
                </a:solidFill>
                <a:latin typeface="SimSun" panose="02010600030101010101" pitchFamily="2" charset="-122"/>
                <a:ea typeface="SimSun" panose="02010600030101010101" pitchFamily="2" charset="-122"/>
              </a:rPr>
              <a:t>林</a:t>
            </a:r>
            <a:r>
              <a:rPr lang="zh-CN" altLang="en-US" sz="3600" b="1" dirty="0">
                <a:solidFill>
                  <a:prstClr val="black"/>
                </a:solidFill>
                <a:latin typeface="SimSun" panose="02010600030101010101" pitchFamily="2" charset="-122"/>
                <a:ea typeface="SimSun" panose="02010600030101010101" pitchFamily="2" charset="-122"/>
              </a:rPr>
              <a:t>前</a:t>
            </a:r>
            <a:r>
              <a:rPr lang="zh-CN" altLang="en-US" sz="3100" b="1" dirty="0">
                <a:solidFill>
                  <a:prstClr val="black"/>
                </a:solidFill>
                <a:latin typeface="SimSun" panose="02010600030101010101" pitchFamily="2" charset="-122"/>
                <a:ea typeface="SimSun" panose="02010600030101010101" pitchFamily="2" charset="-122"/>
              </a:rPr>
              <a:t> </a:t>
            </a:r>
            <a:r>
              <a:rPr lang="en-US" altLang="zh-CN" sz="3100" dirty="0">
                <a:solidFill>
                  <a:prstClr val="black"/>
                </a:solidFill>
                <a:latin typeface="Arial" panose="020B0604020202020204" pitchFamily="34" charset="0"/>
                <a:ea typeface="SimSun" panose="02010600030101010101" pitchFamily="2" charset="-122"/>
                <a:cs typeface="Arial" panose="020B0604020202020204" pitchFamily="34" charset="0"/>
              </a:rPr>
              <a:t>I </a:t>
            </a:r>
            <a:r>
              <a:rPr lang="en-US" altLang="zh-CN" sz="3100" dirty="0" err="1">
                <a:solidFill>
                  <a:prstClr val="black"/>
                </a:solidFill>
                <a:latin typeface="Arial" panose="020B0604020202020204" pitchFamily="34" charset="0"/>
                <a:ea typeface="SimSun" panose="02010600030101010101" pitchFamily="2" charset="-122"/>
                <a:cs typeface="Arial" panose="020B0604020202020204" pitchFamily="34" charset="0"/>
              </a:rPr>
              <a:t>Cor</a:t>
            </a:r>
            <a:r>
              <a:rPr lang="en-US" altLang="zh-CN" sz="3100" dirty="0">
                <a:solidFill>
                  <a:prstClr val="black"/>
                </a:solidFill>
                <a:latin typeface="Arial" panose="020B0604020202020204" pitchFamily="34" charset="0"/>
                <a:ea typeface="SimSun" panose="02010600030101010101" pitchFamily="2" charset="-122"/>
                <a:cs typeface="Arial" panose="020B0604020202020204" pitchFamily="34" charset="0"/>
              </a:rPr>
              <a:t> </a:t>
            </a:r>
            <a:r>
              <a:rPr lang="en-US" altLang="zh-CN" sz="3100" b="1" dirty="0" smtClean="0">
                <a:solidFill>
                  <a:prstClr val="black"/>
                </a:solidFill>
                <a:latin typeface="SimSun" panose="02010600030101010101" pitchFamily="2" charset="-122"/>
                <a:ea typeface="SimSun" panose="02010600030101010101" pitchFamily="2" charset="-122"/>
              </a:rPr>
              <a:t>15:23</a:t>
            </a:r>
            <a:endParaRPr lang="en-US" altLang="zh-CN" sz="3100" b="1" dirty="0">
              <a:solidFill>
                <a:prstClr val="black"/>
              </a:solidFill>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639373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r>
              <a:rPr lang="zh-CN" altLang="en-US" sz="3600" b="1" dirty="0">
                <a:solidFill>
                  <a:prstClr val="black"/>
                </a:solidFill>
                <a:latin typeface="SimSun" panose="02010600030101010101" pitchFamily="2" charset="-122"/>
                <a:ea typeface="SimSun" panose="02010600030101010101" pitchFamily="2" charset="-122"/>
              </a:rPr>
              <a:t>死啊！你得胜的权势在那里？死啊！你的毒钩在那里</a:t>
            </a:r>
            <a:r>
              <a:rPr lang="zh-CN" altLang="en-US" sz="3600" b="1" dirty="0" smtClean="0">
                <a:solidFill>
                  <a:prstClr val="black"/>
                </a:solidFill>
                <a:latin typeface="SimSun" panose="02010600030101010101" pitchFamily="2" charset="-122"/>
                <a:ea typeface="SimSun" panose="02010600030101010101" pitchFamily="2" charset="-122"/>
              </a:rPr>
              <a:t>？</a:t>
            </a:r>
            <a:r>
              <a:rPr lang="en-US" dirty="0">
                <a:latin typeface="Arial" panose="020B0604020202020204" pitchFamily="34" charset="0"/>
                <a:cs typeface="Arial" panose="020B0604020202020204" pitchFamily="34" charset="0"/>
              </a:rPr>
              <a:t>Where, O death, is your victory? Where, O death, is your sting?</a:t>
            </a:r>
            <a:r>
              <a:rPr lang="en-US" altLang="zh-CN" b="1" dirty="0">
                <a:solidFill>
                  <a:prstClr val="black"/>
                </a:solidFill>
                <a:latin typeface="SimSun" panose="02010600030101010101" pitchFamily="2" charset="-122"/>
                <a:ea typeface="SimSun" panose="02010600030101010101" pitchFamily="2" charset="-122"/>
              </a:rPr>
              <a:t>	</a:t>
            </a:r>
            <a:r>
              <a:rPr lang="en-US" altLang="zh-CN" sz="3600" b="1" dirty="0">
                <a:solidFill>
                  <a:prstClr val="black"/>
                </a:solidFill>
                <a:latin typeface="SimSun" panose="02010600030101010101" pitchFamily="2" charset="-122"/>
                <a:ea typeface="SimSun" panose="02010600030101010101" pitchFamily="2" charset="-122"/>
              </a:rPr>
              <a:t>	</a:t>
            </a:r>
            <a:r>
              <a:rPr lang="en-US" altLang="zh-CN" sz="3600" b="1" dirty="0" smtClean="0">
                <a:solidFill>
                  <a:prstClr val="black"/>
                </a:solidFill>
                <a:latin typeface="SimSun" panose="02010600030101010101" pitchFamily="2" charset="-122"/>
                <a:ea typeface="SimSun" panose="02010600030101010101" pitchFamily="2" charset="-122"/>
              </a:rPr>
              <a:t>	</a:t>
            </a:r>
            <a:r>
              <a:rPr lang="zh-CN" altLang="en-US" sz="3600" b="1" dirty="0" smtClean="0">
                <a:solidFill>
                  <a:prstClr val="black"/>
                </a:solidFill>
                <a:latin typeface="SimSun" panose="02010600030101010101" pitchFamily="2" charset="-122"/>
                <a:ea typeface="SimSun" panose="02010600030101010101" pitchFamily="2" charset="-122"/>
              </a:rPr>
              <a:t>林</a:t>
            </a:r>
            <a:r>
              <a:rPr lang="zh-CN" altLang="en-US" sz="3600" b="1" dirty="0">
                <a:solidFill>
                  <a:prstClr val="black"/>
                </a:solidFill>
                <a:latin typeface="SimSun" panose="02010600030101010101" pitchFamily="2" charset="-122"/>
                <a:ea typeface="SimSun" panose="02010600030101010101" pitchFamily="2" charset="-122"/>
              </a:rPr>
              <a:t>前 </a:t>
            </a:r>
            <a:r>
              <a:rPr lang="en-US" altLang="zh-CN" dirty="0" smtClean="0">
                <a:solidFill>
                  <a:prstClr val="black"/>
                </a:solidFill>
                <a:latin typeface="Arial" panose="020B0604020202020204" pitchFamily="34" charset="0"/>
                <a:ea typeface="SimSun" panose="02010600030101010101" pitchFamily="2" charset="-122"/>
                <a:cs typeface="Arial" panose="020B0604020202020204" pitchFamily="34" charset="0"/>
              </a:rPr>
              <a:t>I </a:t>
            </a:r>
            <a:r>
              <a:rPr lang="en-US" altLang="zh-CN" dirty="0" err="1" smtClean="0">
                <a:solidFill>
                  <a:prstClr val="black"/>
                </a:solidFill>
                <a:latin typeface="Arial" panose="020B0604020202020204" pitchFamily="34" charset="0"/>
                <a:ea typeface="SimSun" panose="02010600030101010101" pitchFamily="2" charset="-122"/>
                <a:cs typeface="Arial" panose="020B0604020202020204" pitchFamily="34" charset="0"/>
              </a:rPr>
              <a:t>Cor</a:t>
            </a:r>
            <a:r>
              <a:rPr lang="en-US" altLang="zh-CN" dirty="0" smtClean="0">
                <a:solidFill>
                  <a:prstClr val="black"/>
                </a:solidFill>
                <a:latin typeface="Arial" panose="020B0604020202020204" pitchFamily="34" charset="0"/>
                <a:ea typeface="SimSun" panose="02010600030101010101" pitchFamily="2" charset="-122"/>
                <a:cs typeface="Arial" panose="020B0604020202020204" pitchFamily="34" charset="0"/>
              </a:rPr>
              <a:t> </a:t>
            </a:r>
            <a:r>
              <a:rPr lang="en-US" altLang="zh-CN" sz="3600" b="1" dirty="0" smtClean="0">
                <a:solidFill>
                  <a:prstClr val="black"/>
                </a:solidFill>
                <a:latin typeface="SimSun" panose="02010600030101010101" pitchFamily="2" charset="-122"/>
                <a:ea typeface="SimSun" panose="02010600030101010101" pitchFamily="2" charset="-122"/>
              </a:rPr>
              <a:t>15:55</a:t>
            </a:r>
            <a:endParaRPr lang="en-US" altLang="zh-CN" sz="3600" b="1" dirty="0">
              <a:solidFill>
                <a:prstClr val="black"/>
              </a:solidFill>
              <a:latin typeface="SimSun" panose="02010600030101010101" pitchFamily="2" charset="-122"/>
              <a:ea typeface="SimSun" panose="02010600030101010101" pitchFamily="2" charset="-122"/>
            </a:endParaRPr>
          </a:p>
          <a:p>
            <a:pPr lvl="0"/>
            <a:r>
              <a:rPr lang="zh-CN" altLang="en-US" sz="3600" b="1" dirty="0">
                <a:solidFill>
                  <a:prstClr val="black"/>
                </a:solidFill>
                <a:latin typeface="SimSun" panose="02010600030101010101" pitchFamily="2" charset="-122"/>
                <a:ea typeface="SimSun" panose="02010600030101010101" pitchFamily="2" charset="-122"/>
              </a:rPr>
              <a:t>给我们无限的信心与盼望</a:t>
            </a:r>
            <a:r>
              <a:rPr lang="zh-CN" altLang="en-US" sz="3600" b="1" dirty="0" smtClean="0">
                <a:solidFill>
                  <a:prstClr val="black"/>
                </a:solidFill>
                <a:latin typeface="SimSun" panose="02010600030101010101" pitchFamily="2" charset="-122"/>
                <a:ea typeface="SimSun" panose="02010600030101010101" pitchFamily="2" charset="-122"/>
              </a:rPr>
              <a:t>。</a:t>
            </a:r>
            <a:r>
              <a:rPr lang="en-US" altLang="zh-CN" dirty="0" smtClean="0">
                <a:solidFill>
                  <a:prstClr val="black"/>
                </a:solidFill>
                <a:latin typeface="Arial" panose="020B0604020202020204" pitchFamily="34" charset="0"/>
                <a:ea typeface="SimSun" panose="02010600030101010101" pitchFamily="2" charset="-122"/>
                <a:cs typeface="Arial" panose="020B0604020202020204" pitchFamily="34" charset="0"/>
              </a:rPr>
              <a:t>Give us unlimited faith and hope</a:t>
            </a:r>
            <a:r>
              <a:rPr lang="en-US" altLang="zh-CN" dirty="0" smtClean="0">
                <a:solidFill>
                  <a:prstClr val="black"/>
                </a:solidFill>
                <a:latin typeface="Arial" panose="020B0604020202020204" pitchFamily="34" charset="0"/>
                <a:ea typeface="SimSun" panose="02010600030101010101" pitchFamily="2" charset="-122"/>
                <a:cs typeface="Arial" panose="020B0604020202020204" pitchFamily="34" charset="0"/>
              </a:rPr>
              <a:t>.</a:t>
            </a:r>
          </a:p>
          <a:p>
            <a:pPr lvl="0"/>
            <a:r>
              <a:rPr lang="zh-CN" altLang="en-US" sz="3600" b="1" dirty="0" smtClean="0">
                <a:solidFill>
                  <a:prstClr val="black"/>
                </a:solidFill>
                <a:latin typeface="Arial" panose="020B0604020202020204" pitchFamily="34" charset="0"/>
                <a:ea typeface="SimSun" panose="02010600030101010101" pitchFamily="2" charset="-122"/>
                <a:cs typeface="Arial" panose="020B0604020202020204" pitchFamily="34" charset="0"/>
              </a:rPr>
              <a:t>韩国的老师。</a:t>
            </a:r>
            <a:r>
              <a:rPr lang="en-US" altLang="zh-CN" dirty="0" smtClean="0">
                <a:solidFill>
                  <a:prstClr val="black"/>
                </a:solidFill>
                <a:latin typeface="Arial" panose="020B0604020202020204" pitchFamily="34" charset="0"/>
                <a:ea typeface="SimSun" panose="02010600030101010101" pitchFamily="2" charset="-122"/>
                <a:cs typeface="Arial" panose="020B0604020202020204" pitchFamily="34" charset="0"/>
              </a:rPr>
              <a:t>Korean teacher.</a:t>
            </a:r>
            <a:endParaRPr lang="en-US" altLang="zh-CN" dirty="0">
              <a:solidFill>
                <a:prstClr val="black"/>
              </a:solidFill>
              <a:latin typeface="Arial" panose="020B0604020202020204" pitchFamily="34" charset="0"/>
              <a:ea typeface="SimSun" panose="02010600030101010101" pitchFamily="2" charset="-122"/>
              <a:cs typeface="Arial" panose="020B0604020202020204" pitchFamily="34" charset="0"/>
            </a:endParaRPr>
          </a:p>
          <a:p>
            <a:endParaRPr lang="en-US" sz="3600" dirty="0"/>
          </a:p>
        </p:txBody>
      </p:sp>
    </p:spTree>
    <p:extLst>
      <p:ext uri="{BB962C8B-B14F-4D97-AF65-F5344CB8AC3E}">
        <p14:creationId xmlns:p14="http://schemas.microsoft.com/office/powerpoint/2010/main" val="251144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zh-CN" altLang="en-US" b="1" dirty="0" smtClean="0"/>
              <a:t>复活节的洗礼 </a:t>
            </a:r>
            <a:r>
              <a:rPr lang="en-US" altLang="zh-CN" dirty="0" smtClean="0"/>
              <a:t>Easter Baptism</a:t>
            </a:r>
            <a:endParaRPr lang="en-US" dirty="0"/>
          </a:p>
        </p:txBody>
      </p:sp>
      <p:sp>
        <p:nvSpPr>
          <p:cNvPr id="3" name="Content Placeholder 2"/>
          <p:cNvSpPr>
            <a:spLocks noGrp="1"/>
          </p:cNvSpPr>
          <p:nvPr>
            <p:ph idx="1"/>
          </p:nvPr>
        </p:nvSpPr>
        <p:spPr>
          <a:xfrm>
            <a:off x="457200" y="990600"/>
            <a:ext cx="8229600" cy="5059363"/>
          </a:xfrm>
        </p:spPr>
        <p:txBody>
          <a:bodyPr>
            <a:normAutofit/>
          </a:bodyPr>
          <a:lstStyle/>
          <a:p>
            <a:r>
              <a:rPr lang="zh-CN" altLang="en-US" sz="3600" b="1" dirty="0">
                <a:latin typeface="SimSun"/>
                <a:ea typeface="SimSun"/>
              </a:rPr>
              <a:t>所以，我们藉著洗礼归入死，和他一同埋葬，原是叫我们一举一动有新生的样式，像基督藉著父的荣耀从死里复活一样</a:t>
            </a:r>
            <a:r>
              <a:rPr lang="zh-CN" altLang="en-US" sz="3600" b="1" dirty="0" smtClean="0">
                <a:latin typeface="SimSun"/>
                <a:ea typeface="SimSun"/>
              </a:rPr>
              <a:t>。</a:t>
            </a:r>
            <a:r>
              <a:rPr lang="en-US" sz="3600" dirty="0"/>
              <a:t> We were therefore buried with him through baptism into death in order that, just as Christ was raised from the dead through the glory of the Father, we too may live a new life. </a:t>
            </a:r>
            <a:r>
              <a:rPr lang="en-US" sz="3600" dirty="0" smtClean="0"/>
              <a:t>   </a:t>
            </a:r>
            <a:r>
              <a:rPr lang="zh-CN" altLang="en-US" sz="3600" b="1" dirty="0" smtClean="0"/>
              <a:t>罗</a:t>
            </a:r>
            <a:r>
              <a:rPr lang="en-US" altLang="zh-CN" sz="3600" dirty="0" smtClean="0"/>
              <a:t>Rom 6:4</a:t>
            </a:r>
            <a:endParaRPr lang="en-US" sz="3600" dirty="0"/>
          </a:p>
        </p:txBody>
      </p:sp>
    </p:spTree>
    <p:extLst>
      <p:ext uri="{BB962C8B-B14F-4D97-AF65-F5344CB8AC3E}">
        <p14:creationId xmlns:p14="http://schemas.microsoft.com/office/powerpoint/2010/main" val="193052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
            <a:ext cx="8534400" cy="5632311"/>
          </a:xfrm>
          <a:prstGeom prst="rect">
            <a:avLst/>
          </a:prstGeom>
          <a:noFill/>
        </p:spPr>
        <p:txBody>
          <a:bodyPr wrap="square" rtlCol="0">
            <a:spAutoFit/>
          </a:bodyPr>
          <a:lstStyle/>
          <a:p>
            <a:r>
              <a:rPr lang="zh-CN" altLang="en-US" sz="3600" b="1" dirty="0">
                <a:solidFill>
                  <a:prstClr val="black"/>
                </a:solidFill>
                <a:latin typeface="宋体"/>
              </a:rPr>
              <a:t>耶稣说：「什麽事呢？」他们说：「就是拿撒勒人耶稣的事。他是个先知，在神和众百姓面前，说话行事都有大能。</a:t>
            </a:r>
            <a:r>
              <a:rPr lang="en-US" altLang="zh-CN" sz="3600" b="1" dirty="0">
                <a:solidFill>
                  <a:prstClr val="black"/>
                </a:solidFill>
                <a:latin typeface="宋体"/>
              </a:rPr>
              <a:t> </a:t>
            </a:r>
            <a:r>
              <a:rPr lang="zh-CN" altLang="en-US" sz="3600" b="1" dirty="0">
                <a:solidFill>
                  <a:prstClr val="black"/>
                </a:solidFill>
                <a:latin typeface="宋体"/>
              </a:rPr>
              <a:t>祭司长和我们的官府竟把他解去，定了死罪，钉在十字架上。</a:t>
            </a:r>
            <a:r>
              <a:rPr lang="en-US" altLang="zh-CN" sz="3600" b="1" dirty="0">
                <a:solidFill>
                  <a:prstClr val="black"/>
                </a:solidFill>
                <a:latin typeface="宋体"/>
              </a:rPr>
              <a:t> </a:t>
            </a:r>
            <a:r>
              <a:rPr lang="zh-CN" altLang="en-US" sz="3600" b="1" dirty="0">
                <a:solidFill>
                  <a:prstClr val="black"/>
                </a:solidFill>
                <a:latin typeface="宋体"/>
              </a:rPr>
              <a:t>但我们素来所盼望、要赎以色列民的就是他！不但如此，而且这事成就，现在已经三天了。</a:t>
            </a:r>
            <a:r>
              <a:rPr lang="en-US" altLang="zh-CN" sz="3600" b="1" dirty="0">
                <a:solidFill>
                  <a:prstClr val="black"/>
                </a:solidFill>
                <a:latin typeface="宋体"/>
              </a:rPr>
              <a:t> </a:t>
            </a:r>
            <a:r>
              <a:rPr lang="zh-CN" altLang="en-US" sz="3600" b="1" dirty="0">
                <a:solidFill>
                  <a:prstClr val="black"/>
                </a:solidFill>
                <a:latin typeface="宋体"/>
              </a:rPr>
              <a:t>再者，我们中间有几个妇女使我们惊奇；他们清早到了坟墓那里，</a:t>
            </a:r>
            <a:r>
              <a:rPr lang="en-US" altLang="zh-CN" sz="3600" b="1" dirty="0">
                <a:solidFill>
                  <a:prstClr val="black"/>
                </a:solidFill>
                <a:latin typeface="宋体"/>
              </a:rPr>
              <a:t> </a:t>
            </a:r>
            <a:r>
              <a:rPr lang="zh-CN" altLang="en-US" sz="3600" b="1" dirty="0">
                <a:solidFill>
                  <a:prstClr val="black"/>
                </a:solidFill>
                <a:latin typeface="宋体"/>
              </a:rPr>
              <a:t>不见他的身体，就回来告诉我们，说看见了天使显现，说他活了</a:t>
            </a:r>
            <a:r>
              <a:rPr lang="zh-CN" altLang="en-US" sz="3600" b="1" dirty="0" smtClean="0">
                <a:solidFill>
                  <a:prstClr val="black"/>
                </a:solidFill>
                <a:latin typeface="宋体"/>
              </a:rPr>
              <a:t>。</a:t>
            </a:r>
            <a:endParaRPr lang="en-US" dirty="0"/>
          </a:p>
        </p:txBody>
      </p:sp>
    </p:spTree>
    <p:extLst>
      <p:ext uri="{BB962C8B-B14F-4D97-AF65-F5344CB8AC3E}">
        <p14:creationId xmlns:p14="http://schemas.microsoft.com/office/powerpoint/2010/main" val="2464808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839200" cy="6186309"/>
          </a:xfrm>
          <a:prstGeom prst="rect">
            <a:avLst/>
          </a:prstGeom>
          <a:noFill/>
        </p:spPr>
        <p:txBody>
          <a:bodyPr wrap="square" rtlCol="0">
            <a:spAutoFit/>
          </a:bodyPr>
          <a:lstStyle/>
          <a:p>
            <a:r>
              <a:rPr lang="zh-CN" altLang="en-US" sz="3600" b="1" dirty="0" smtClean="0">
                <a:latin typeface="+mn-ea"/>
              </a:rPr>
              <a:t>又有我们的几个人往坟墓那里去，所遇见的正如妇女们所说的，只是没有看见他。」</a:t>
            </a:r>
          </a:p>
          <a:p>
            <a:r>
              <a:rPr lang="zh-CN" altLang="en-US" sz="3600" b="1" dirty="0" smtClean="0">
                <a:latin typeface="+mn-ea"/>
              </a:rPr>
              <a:t>耶稣对他们说：「无知的人哪，先知所说的一切话，你们的心信得太迟钝了。</a:t>
            </a:r>
            <a:r>
              <a:rPr lang="en-US" altLang="zh-CN" sz="3600" b="1" dirty="0" smtClean="0">
                <a:latin typeface="+mn-ea"/>
              </a:rPr>
              <a:t> </a:t>
            </a:r>
            <a:r>
              <a:rPr lang="zh-CN" altLang="en-US" sz="3600" b="1" dirty="0" smtClean="0">
                <a:latin typeface="+mn-ea"/>
              </a:rPr>
              <a:t>基督这样受害，又进入他的荣耀，岂不是应当的吗？」</a:t>
            </a:r>
            <a:r>
              <a:rPr lang="en-US" altLang="zh-CN" sz="3600" b="1" dirty="0" smtClean="0">
                <a:latin typeface="+mn-ea"/>
              </a:rPr>
              <a:t> </a:t>
            </a:r>
            <a:r>
              <a:rPr lang="zh-CN" altLang="en-US" sz="3600" b="1" dirty="0" smtClean="0">
                <a:latin typeface="+mn-ea"/>
              </a:rPr>
              <a:t>於是从摩西和众先知起，凡经上所指著自己的话都给他们讲解明白了。</a:t>
            </a:r>
            <a:r>
              <a:rPr lang="en-US" altLang="zh-CN" sz="3600" b="1" dirty="0" smtClean="0">
                <a:latin typeface="+mn-ea"/>
              </a:rPr>
              <a:t> </a:t>
            </a:r>
            <a:r>
              <a:rPr lang="zh-CN" altLang="en-US" sz="3600" b="1" dirty="0" smtClean="0">
                <a:latin typeface="+mn-ea"/>
              </a:rPr>
              <a:t>将近他们所去的村子，耶稣好像还要往前行，</a:t>
            </a:r>
            <a:r>
              <a:rPr lang="en-US" altLang="zh-CN" sz="3600" b="1" dirty="0" smtClean="0">
                <a:latin typeface="+mn-ea"/>
              </a:rPr>
              <a:t> </a:t>
            </a:r>
            <a:r>
              <a:rPr lang="zh-CN" altLang="en-US" sz="3600" b="1" dirty="0" smtClean="0">
                <a:latin typeface="+mn-ea"/>
              </a:rPr>
              <a:t>他们却强留他，说：「时候晚了，日头已经平西了，请你同我们住下吧！」耶稣就进去，要同他们住下。</a:t>
            </a:r>
            <a:endParaRPr lang="en-US" altLang="zh-CN" sz="3600" b="1" dirty="0">
              <a:latin typeface="+mn-ea"/>
            </a:endParaRPr>
          </a:p>
        </p:txBody>
      </p:sp>
    </p:spTree>
    <p:extLst>
      <p:ext uri="{BB962C8B-B14F-4D97-AF65-F5344CB8AC3E}">
        <p14:creationId xmlns:p14="http://schemas.microsoft.com/office/powerpoint/2010/main" val="1943333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839200" cy="3970318"/>
          </a:xfrm>
          <a:prstGeom prst="rect">
            <a:avLst/>
          </a:prstGeom>
          <a:noFill/>
        </p:spPr>
        <p:txBody>
          <a:bodyPr wrap="square" rtlCol="0">
            <a:spAutoFit/>
          </a:bodyPr>
          <a:lstStyle/>
          <a:p>
            <a:pPr lvl="0"/>
            <a:r>
              <a:rPr lang="zh-CN" altLang="en-US" sz="3600" b="1" dirty="0">
                <a:solidFill>
                  <a:prstClr val="black"/>
                </a:solidFill>
                <a:latin typeface="+mn-ea"/>
              </a:rPr>
              <a:t>到了坐席的时候，耶稣拿起饼来，祝谢了，擘开，递给他们。他们的眼睛明亮了，这才认出他来。忽然耶稣不见了。他们彼此说：「在路上，他和我们说话，给我们讲解圣经的时候，我们的心岂不是火热的吗？」</a:t>
            </a:r>
            <a:r>
              <a:rPr lang="en-US" altLang="zh-CN" sz="3600" b="1" dirty="0">
                <a:solidFill>
                  <a:prstClr val="black"/>
                </a:solidFill>
                <a:latin typeface="+mn-ea"/>
              </a:rPr>
              <a:t> </a:t>
            </a:r>
            <a:r>
              <a:rPr lang="zh-CN" altLang="en-US" sz="3600" b="1" dirty="0">
                <a:solidFill>
                  <a:prstClr val="black"/>
                </a:solidFill>
                <a:latin typeface="+mn-ea"/>
              </a:rPr>
              <a:t>他们就立时起身，回耶路撒冷</a:t>
            </a:r>
            <a:r>
              <a:rPr lang="zh-CN" altLang="en-US" sz="3600" b="1" dirty="0" smtClean="0">
                <a:solidFill>
                  <a:prstClr val="black"/>
                </a:solidFill>
                <a:latin typeface="+mn-ea"/>
              </a:rPr>
              <a:t>去</a:t>
            </a:r>
            <a:r>
              <a:rPr lang="en-US" altLang="zh-CN" sz="3600" b="1" dirty="0" smtClean="0">
                <a:solidFill>
                  <a:prstClr val="black"/>
                </a:solidFill>
                <a:latin typeface="+mn-ea"/>
              </a:rPr>
              <a:t>.</a:t>
            </a:r>
            <a:r>
              <a:rPr lang="zh-CN" altLang="en-US" sz="3600" b="1" dirty="0" smtClean="0">
                <a:solidFill>
                  <a:prstClr val="black"/>
                </a:solidFill>
                <a:latin typeface="+mn-ea"/>
              </a:rPr>
              <a:t> </a:t>
            </a:r>
            <a:r>
              <a:rPr lang="en-US" altLang="zh-CN" sz="3600" b="1" dirty="0" smtClean="0">
                <a:solidFill>
                  <a:prstClr val="black"/>
                </a:solidFill>
                <a:latin typeface="+mn-ea"/>
              </a:rPr>
              <a:t>				</a:t>
            </a:r>
            <a:r>
              <a:rPr lang="zh-CN" altLang="en-US" sz="3600" b="1" dirty="0" smtClean="0">
                <a:solidFill>
                  <a:prstClr val="black"/>
                </a:solidFill>
                <a:latin typeface="+mn-ea"/>
              </a:rPr>
              <a:t>路 </a:t>
            </a:r>
            <a:r>
              <a:rPr lang="en-US" altLang="zh-CN" sz="3600" b="1" dirty="0" smtClean="0">
                <a:solidFill>
                  <a:prstClr val="black"/>
                </a:solidFill>
                <a:latin typeface="+mn-ea"/>
              </a:rPr>
              <a:t>24</a:t>
            </a:r>
            <a:r>
              <a:rPr lang="zh-CN" altLang="en-US" sz="3600" b="1" dirty="0" smtClean="0">
                <a:solidFill>
                  <a:prstClr val="black"/>
                </a:solidFill>
                <a:latin typeface="+mn-ea"/>
              </a:rPr>
              <a:t>：</a:t>
            </a:r>
            <a:r>
              <a:rPr lang="en-US" altLang="zh-CN" sz="3600" b="1" dirty="0" smtClean="0">
                <a:solidFill>
                  <a:prstClr val="black"/>
                </a:solidFill>
                <a:latin typeface="+mn-ea"/>
              </a:rPr>
              <a:t>13-33</a:t>
            </a:r>
            <a:endParaRPr lang="en-US" altLang="zh-CN" sz="3600" b="1" dirty="0">
              <a:solidFill>
                <a:prstClr val="black"/>
              </a:solidFill>
              <a:latin typeface="+mn-ea"/>
            </a:endParaRPr>
          </a:p>
        </p:txBody>
      </p:sp>
    </p:spTree>
    <p:extLst>
      <p:ext uri="{BB962C8B-B14F-4D97-AF65-F5344CB8AC3E}">
        <p14:creationId xmlns:p14="http://schemas.microsoft.com/office/powerpoint/2010/main" val="3258697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5693866"/>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Now that same day two of them were going to a village called Emmaus, about seven miles from Jerusalem. </a:t>
            </a:r>
            <a:r>
              <a:rPr lang="en-US" sz="2800" dirty="0" smtClean="0">
                <a:solidFill>
                  <a:prstClr val="black"/>
                </a:solidFill>
                <a:latin typeface="Arial" panose="020B0604020202020204" pitchFamily="34" charset="0"/>
                <a:cs typeface="Arial" panose="020B0604020202020204" pitchFamily="34" charset="0"/>
              </a:rPr>
              <a:t>They </a:t>
            </a:r>
            <a:r>
              <a:rPr lang="en-US" sz="2800" dirty="0">
                <a:solidFill>
                  <a:prstClr val="black"/>
                </a:solidFill>
                <a:latin typeface="Arial" panose="020B0604020202020204" pitchFamily="34" charset="0"/>
                <a:cs typeface="Arial" panose="020B0604020202020204" pitchFamily="34" charset="0"/>
              </a:rPr>
              <a:t>were talking with each other about everything that had happened. </a:t>
            </a:r>
            <a:r>
              <a:rPr lang="en-US" sz="2800" dirty="0" smtClean="0">
                <a:solidFill>
                  <a:prstClr val="black"/>
                </a:solidFill>
                <a:latin typeface="Arial" panose="020B0604020202020204" pitchFamily="34" charset="0"/>
                <a:cs typeface="Arial" panose="020B0604020202020204" pitchFamily="34" charset="0"/>
              </a:rPr>
              <a:t>As </a:t>
            </a:r>
            <a:r>
              <a:rPr lang="en-US" sz="2800" dirty="0">
                <a:solidFill>
                  <a:prstClr val="black"/>
                </a:solidFill>
                <a:latin typeface="Arial" panose="020B0604020202020204" pitchFamily="34" charset="0"/>
                <a:cs typeface="Arial" panose="020B0604020202020204" pitchFamily="34" charset="0"/>
              </a:rPr>
              <a:t>they talked and discussed these things with each other, Jesus himself came up and walked along with them; </a:t>
            </a:r>
            <a:r>
              <a:rPr lang="en-US" sz="2800" dirty="0" smtClean="0">
                <a:solidFill>
                  <a:prstClr val="black"/>
                </a:solidFill>
                <a:latin typeface="Arial" panose="020B0604020202020204" pitchFamily="34" charset="0"/>
                <a:cs typeface="Arial" panose="020B0604020202020204" pitchFamily="34" charset="0"/>
              </a:rPr>
              <a:t>but </a:t>
            </a:r>
            <a:r>
              <a:rPr lang="en-US" sz="2800" dirty="0">
                <a:solidFill>
                  <a:prstClr val="black"/>
                </a:solidFill>
                <a:latin typeface="Arial" panose="020B0604020202020204" pitchFamily="34" charset="0"/>
                <a:cs typeface="Arial" panose="020B0604020202020204" pitchFamily="34" charset="0"/>
              </a:rPr>
              <a:t>they were kept from recognizing him. </a:t>
            </a:r>
            <a:r>
              <a:rPr lang="en-US" sz="2800" dirty="0" smtClean="0">
                <a:solidFill>
                  <a:prstClr val="black"/>
                </a:solidFill>
                <a:latin typeface="Arial" panose="020B0604020202020204" pitchFamily="34" charset="0"/>
                <a:cs typeface="Arial" panose="020B0604020202020204" pitchFamily="34" charset="0"/>
              </a:rPr>
              <a:t>He </a:t>
            </a:r>
            <a:r>
              <a:rPr lang="en-US" sz="2800" dirty="0">
                <a:solidFill>
                  <a:prstClr val="black"/>
                </a:solidFill>
                <a:latin typeface="Arial" panose="020B0604020202020204" pitchFamily="34" charset="0"/>
                <a:cs typeface="Arial" panose="020B0604020202020204" pitchFamily="34" charset="0"/>
              </a:rPr>
              <a:t>asked them, </a:t>
            </a:r>
            <a:r>
              <a:rPr lang="en-US" sz="2800" dirty="0">
                <a:latin typeface="Arial" panose="020B0604020202020204" pitchFamily="34" charset="0"/>
                <a:cs typeface="Arial" panose="020B0604020202020204" pitchFamily="34" charset="0"/>
              </a:rPr>
              <a:t>"What are you discussing together as you walk along?" </a:t>
            </a:r>
            <a:r>
              <a:rPr lang="en-US" sz="2800" dirty="0">
                <a:solidFill>
                  <a:prstClr val="black"/>
                </a:solidFill>
                <a:latin typeface="Arial" panose="020B0604020202020204" pitchFamily="34" charset="0"/>
                <a:cs typeface="Arial" panose="020B0604020202020204" pitchFamily="34" charset="0"/>
              </a:rPr>
              <a:t>They stood still, their faces downcast. </a:t>
            </a:r>
            <a:r>
              <a:rPr lang="en-US" sz="2800" dirty="0" smtClean="0">
                <a:solidFill>
                  <a:prstClr val="black"/>
                </a:solidFill>
                <a:latin typeface="Arial" panose="020B0604020202020204" pitchFamily="34" charset="0"/>
                <a:cs typeface="Arial" panose="020B0604020202020204" pitchFamily="34" charset="0"/>
              </a:rPr>
              <a:t>One </a:t>
            </a:r>
            <a:r>
              <a:rPr lang="en-US" sz="2800" dirty="0">
                <a:solidFill>
                  <a:prstClr val="black"/>
                </a:solidFill>
                <a:latin typeface="Arial" panose="020B0604020202020204" pitchFamily="34" charset="0"/>
                <a:cs typeface="Arial" panose="020B0604020202020204" pitchFamily="34" charset="0"/>
              </a:rPr>
              <a:t>of them, named </a:t>
            </a:r>
            <a:r>
              <a:rPr lang="en-US" sz="2800" dirty="0" err="1">
                <a:solidFill>
                  <a:prstClr val="black"/>
                </a:solidFill>
                <a:latin typeface="Arial" panose="020B0604020202020204" pitchFamily="34" charset="0"/>
                <a:cs typeface="Arial" panose="020B0604020202020204" pitchFamily="34" charset="0"/>
              </a:rPr>
              <a:t>Cleopas</a:t>
            </a:r>
            <a:r>
              <a:rPr lang="en-US" sz="2800" dirty="0">
                <a:solidFill>
                  <a:prstClr val="black"/>
                </a:solidFill>
                <a:latin typeface="Arial" panose="020B0604020202020204" pitchFamily="34" charset="0"/>
                <a:cs typeface="Arial" panose="020B0604020202020204" pitchFamily="34" charset="0"/>
              </a:rPr>
              <a:t>, asked him, "Are you the only one visiting Jerusalem who does not know the things that have happened there in these days?" </a:t>
            </a:r>
            <a:r>
              <a:rPr lang="en-US" sz="2800" dirty="0" smtClean="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What things?"</a:t>
            </a:r>
            <a:r>
              <a:rPr lang="en-US" sz="2800" dirty="0">
                <a:solidFill>
                  <a:prstClr val="black"/>
                </a:solidFill>
                <a:latin typeface="Arial" panose="020B0604020202020204" pitchFamily="34" charset="0"/>
                <a:cs typeface="Arial" panose="020B0604020202020204" pitchFamily="34" charset="0"/>
              </a:rPr>
              <a:t> he asked. </a:t>
            </a:r>
          </a:p>
        </p:txBody>
      </p:sp>
    </p:spTree>
    <p:extLst>
      <p:ext uri="{BB962C8B-B14F-4D97-AF65-F5344CB8AC3E}">
        <p14:creationId xmlns:p14="http://schemas.microsoft.com/office/powerpoint/2010/main" val="3443048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763000" cy="5693866"/>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"About Jesus of Nazareth," they replied. "He was a prophet, powerful in word and deed before God and all the people. The chief priests and our rulers handed him over to be sentenced to death, and they crucified him; </a:t>
            </a:r>
            <a:r>
              <a:rPr lang="en-US" sz="2800" dirty="0" smtClean="0">
                <a:solidFill>
                  <a:prstClr val="black"/>
                </a:solidFill>
                <a:latin typeface="Arial" panose="020B0604020202020204" pitchFamily="34" charset="0"/>
                <a:cs typeface="Arial" panose="020B0604020202020204" pitchFamily="34" charset="0"/>
              </a:rPr>
              <a:t>but </a:t>
            </a:r>
            <a:r>
              <a:rPr lang="en-US" sz="2800" dirty="0">
                <a:solidFill>
                  <a:prstClr val="black"/>
                </a:solidFill>
                <a:latin typeface="Arial" panose="020B0604020202020204" pitchFamily="34" charset="0"/>
                <a:cs typeface="Arial" panose="020B0604020202020204" pitchFamily="34" charset="0"/>
              </a:rPr>
              <a:t>we had hoped that he was the one who was going to redeem Israel. And what is more, it is the third day since all this took place. </a:t>
            </a:r>
            <a:r>
              <a:rPr lang="en-US" sz="2800" dirty="0" smtClean="0">
                <a:solidFill>
                  <a:prstClr val="black"/>
                </a:solidFill>
                <a:latin typeface="Arial" panose="020B0604020202020204" pitchFamily="34" charset="0"/>
                <a:cs typeface="Arial" panose="020B0604020202020204" pitchFamily="34" charset="0"/>
              </a:rPr>
              <a:t>In </a:t>
            </a:r>
            <a:r>
              <a:rPr lang="en-US" sz="2800" dirty="0">
                <a:solidFill>
                  <a:prstClr val="black"/>
                </a:solidFill>
                <a:latin typeface="Arial" panose="020B0604020202020204" pitchFamily="34" charset="0"/>
                <a:cs typeface="Arial" panose="020B0604020202020204" pitchFamily="34" charset="0"/>
              </a:rPr>
              <a:t>addition, some of our women amazed us. They went to the tomb early this morning </a:t>
            </a:r>
            <a:r>
              <a:rPr lang="en-US" sz="2800" dirty="0" smtClean="0">
                <a:solidFill>
                  <a:prstClr val="black"/>
                </a:solidFill>
                <a:latin typeface="Arial" panose="020B0604020202020204" pitchFamily="34" charset="0"/>
                <a:cs typeface="Arial" panose="020B0604020202020204" pitchFamily="34" charset="0"/>
              </a:rPr>
              <a:t>but </a:t>
            </a:r>
            <a:r>
              <a:rPr lang="en-US" sz="2800" dirty="0">
                <a:solidFill>
                  <a:prstClr val="black"/>
                </a:solidFill>
                <a:latin typeface="Arial" panose="020B0604020202020204" pitchFamily="34" charset="0"/>
                <a:cs typeface="Arial" panose="020B0604020202020204" pitchFamily="34" charset="0"/>
              </a:rPr>
              <a:t>didn't find his body. They came and told us that they had seen a vision of angels, who said he was alive. </a:t>
            </a:r>
            <a:r>
              <a:rPr lang="en-US" sz="2800" dirty="0" smtClean="0">
                <a:solidFill>
                  <a:prstClr val="black"/>
                </a:solidFill>
                <a:latin typeface="Arial" panose="020B0604020202020204" pitchFamily="34" charset="0"/>
                <a:cs typeface="Arial" panose="020B0604020202020204" pitchFamily="34" charset="0"/>
              </a:rPr>
              <a:t>Then </a:t>
            </a:r>
            <a:r>
              <a:rPr lang="en-US" sz="2800" dirty="0">
                <a:solidFill>
                  <a:prstClr val="black"/>
                </a:solidFill>
                <a:latin typeface="Arial" panose="020B0604020202020204" pitchFamily="34" charset="0"/>
                <a:cs typeface="Arial" panose="020B0604020202020204" pitchFamily="34" charset="0"/>
              </a:rPr>
              <a:t>some of our companions went to the tomb and found it just as the women had said, but they did not see Jesus</a:t>
            </a:r>
            <a:r>
              <a:rPr lang="en-US" sz="2800" dirty="0" smtClean="0">
                <a:solidFill>
                  <a:prstClr val="black"/>
                </a:solidFill>
                <a:latin typeface="Arial" panose="020B0604020202020204" pitchFamily="34" charset="0"/>
                <a:cs typeface="Arial" panose="020B0604020202020204" pitchFamily="34" charset="0"/>
              </a:rPr>
              <a:t>."</a:t>
            </a:r>
            <a:endParaRPr lang="en-US"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6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970865"/>
          </a:xfrm>
          <a:prstGeom prst="rect">
            <a:avLst/>
          </a:prstGeom>
          <a:noFill/>
        </p:spPr>
        <p:txBody>
          <a:bodyPr wrap="square" rtlCol="0">
            <a:spAutoFit/>
          </a:bodyPr>
          <a:lstStyle/>
          <a:p>
            <a:r>
              <a:rPr lang="en-US" sz="2800" dirty="0">
                <a:solidFill>
                  <a:prstClr val="black"/>
                </a:solidFill>
                <a:latin typeface="Arial" panose="020B0604020202020204" pitchFamily="34" charset="0"/>
                <a:cs typeface="Arial" panose="020B0604020202020204" pitchFamily="34" charset="0"/>
              </a:rPr>
              <a:t>He said to them, "How foolish you are, and how slow to believe all that the prophets have spoken! Did not the Messiah have to suffer these things and then enter his glory</a:t>
            </a:r>
            <a:r>
              <a:rPr lang="en-US" sz="2800" dirty="0" smtClean="0">
                <a:solidFill>
                  <a:prstClr val="black"/>
                </a:solidFill>
                <a:latin typeface="Arial" panose="020B0604020202020204" pitchFamily="34" charset="0"/>
                <a:cs typeface="Arial" panose="020B0604020202020204" pitchFamily="34" charset="0"/>
              </a:rPr>
              <a:t>?“ And </a:t>
            </a:r>
            <a:r>
              <a:rPr lang="en-US" sz="2800" dirty="0">
                <a:solidFill>
                  <a:prstClr val="black"/>
                </a:solidFill>
                <a:latin typeface="Arial" panose="020B0604020202020204" pitchFamily="34" charset="0"/>
                <a:cs typeface="Arial" panose="020B0604020202020204" pitchFamily="34" charset="0"/>
              </a:rPr>
              <a:t>beginning with Moses and all the Prophets, he explained to them what was said in all the Scriptures concerning himself. As they approached the village to which they were going, Jesus continued on as if he were going farther. </a:t>
            </a:r>
            <a:r>
              <a:rPr lang="en-US" sz="2800" dirty="0" smtClean="0">
                <a:solidFill>
                  <a:prstClr val="black"/>
                </a:solidFill>
                <a:latin typeface="Arial" panose="020B0604020202020204" pitchFamily="34" charset="0"/>
                <a:cs typeface="Arial" panose="020B0604020202020204" pitchFamily="34" charset="0"/>
              </a:rPr>
              <a:t>But </a:t>
            </a:r>
            <a:r>
              <a:rPr lang="en-US" sz="2800" dirty="0">
                <a:solidFill>
                  <a:prstClr val="black"/>
                </a:solidFill>
                <a:latin typeface="Arial" panose="020B0604020202020204" pitchFamily="34" charset="0"/>
                <a:cs typeface="Arial" panose="020B0604020202020204" pitchFamily="34" charset="0"/>
              </a:rPr>
              <a:t>they urged him strongly, "Stay with us, for it is nearly evening; the day is almost over." So he went in to stay with them. </a:t>
            </a:r>
            <a:r>
              <a:rPr lang="en-US" sz="2800" dirty="0" smtClean="0">
                <a:solidFill>
                  <a:prstClr val="black"/>
                </a:solidFill>
                <a:latin typeface="Arial" panose="020B0604020202020204" pitchFamily="34" charset="0"/>
                <a:cs typeface="Arial" panose="020B0604020202020204" pitchFamily="34" charset="0"/>
              </a:rPr>
              <a:t>When </a:t>
            </a:r>
            <a:r>
              <a:rPr lang="en-US" sz="2800" dirty="0">
                <a:solidFill>
                  <a:prstClr val="black"/>
                </a:solidFill>
                <a:latin typeface="Arial" panose="020B0604020202020204" pitchFamily="34" charset="0"/>
                <a:cs typeface="Arial" panose="020B0604020202020204" pitchFamily="34" charset="0"/>
              </a:rPr>
              <a:t>he was at the table with them, he took bread, gave thanks, broke it and began to give it to them. </a:t>
            </a:r>
          </a:p>
          <a:p>
            <a:endParaRPr lang="en-US" dirty="0"/>
          </a:p>
        </p:txBody>
      </p:sp>
    </p:spTree>
    <p:extLst>
      <p:ext uri="{BB962C8B-B14F-4D97-AF65-F5344CB8AC3E}">
        <p14:creationId xmlns:p14="http://schemas.microsoft.com/office/powerpoint/2010/main" val="2899271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3108543"/>
          </a:xfrm>
          <a:prstGeom prst="rect">
            <a:avLst/>
          </a:prstGeom>
          <a:noFill/>
        </p:spPr>
        <p:txBody>
          <a:bodyPr wrap="square" rtlCol="0">
            <a:spAutoFit/>
          </a:bodyPr>
          <a:lstStyle/>
          <a:p>
            <a:r>
              <a:rPr lang="en-US" sz="2800" dirty="0">
                <a:solidFill>
                  <a:prstClr val="black"/>
                </a:solidFill>
                <a:latin typeface="Arial" panose="020B0604020202020204" pitchFamily="34" charset="0"/>
                <a:cs typeface="Arial" panose="020B0604020202020204" pitchFamily="34" charset="0"/>
              </a:rPr>
              <a:t>Then their eyes were opened and they recognized him, and he disappeared from their sight. They asked each other, "Were not our hearts burning within us while he talked with us on the road and opened the Scriptures to us?"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got up and returned at once to Jerusalem. </a:t>
            </a:r>
            <a:r>
              <a:rPr lang="en-US" sz="2800" dirty="0" smtClean="0">
                <a:solidFill>
                  <a:prstClr val="black"/>
                </a:solidFill>
                <a:latin typeface="Arial" panose="020B0604020202020204" pitchFamily="34" charset="0"/>
                <a:cs typeface="Arial" panose="020B0604020202020204" pitchFamily="34" charset="0"/>
              </a:rPr>
              <a:t>										Luke 24: 13-33</a:t>
            </a:r>
            <a:endParaRPr lang="en-US"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313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2466</Words>
  <Application>Microsoft Office PowerPoint</Application>
  <PresentationFormat>On-screen Show (4:3)</PresentationFormat>
  <Paragraphs>60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以马忤斯的路上 On The Way to Emmaus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以马忤斯 Emmaus</vt:lpstr>
      <vt:lpstr>PowerPoint Presentation</vt:lpstr>
      <vt:lpstr>复活的主 Resurrected Lord</vt:lpstr>
      <vt:lpstr>PowerPoint Presentation</vt:lpstr>
      <vt:lpstr>失望的门徒 Disappointing disciples</vt:lpstr>
      <vt:lpstr>PowerPoint Presentation</vt:lpstr>
      <vt:lpstr>复活的主 Resurrected Lord</vt:lpstr>
      <vt:lpstr>耶稣的教导 Jesus’ Teaching</vt:lpstr>
      <vt:lpstr>PowerPoint Presentation</vt:lpstr>
      <vt:lpstr>PowerPoint Presentation</vt:lpstr>
      <vt:lpstr>主复活的预言 The Prophecy of Resurrection</vt:lpstr>
      <vt:lpstr>擘饼的启示 Revelation of Breaking Bread</vt:lpstr>
      <vt:lpstr>PowerPoint Presentation</vt:lpstr>
      <vt:lpstr>PowerPoint Presentation</vt:lpstr>
      <vt:lpstr>心里火热 Hearts Burning</vt:lpstr>
      <vt:lpstr>PowerPoint Presentation</vt:lpstr>
      <vt:lpstr>复活的意义 Meaning of Resurrection</vt:lpstr>
      <vt:lpstr>PowerPoint Presentation</vt:lpstr>
      <vt:lpstr>PowerPoint Presentation</vt:lpstr>
      <vt:lpstr>复活节的洗礼 Easter Baptism</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以马忤斯的路上</dc:title>
  <dc:creator>Leaf</dc:creator>
  <cp:lastModifiedBy>Leaf</cp:lastModifiedBy>
  <cp:revision>31</cp:revision>
  <dcterms:created xsi:type="dcterms:W3CDTF">2014-03-29T05:09:53Z</dcterms:created>
  <dcterms:modified xsi:type="dcterms:W3CDTF">2014-04-20T04:54:57Z</dcterms:modified>
</cp:coreProperties>
</file>