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82" r:id="rId11"/>
    <p:sldId id="263" r:id="rId12"/>
    <p:sldId id="264" r:id="rId13"/>
    <p:sldId id="273" r:id="rId14"/>
    <p:sldId id="274" r:id="rId15"/>
    <p:sldId id="266" r:id="rId16"/>
    <p:sldId id="275" r:id="rId17"/>
    <p:sldId id="276" r:id="rId18"/>
    <p:sldId id="277" r:id="rId19"/>
    <p:sldId id="279" r:id="rId20"/>
    <p:sldId id="280" r:id="rId21"/>
    <p:sldId id="283" r:id="rId22"/>
    <p:sldId id="284" r:id="rId23"/>
    <p:sldId id="281" r:id="rId24"/>
    <p:sldId id="285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3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5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71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14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99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85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60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78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2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26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33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3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51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3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172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21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75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33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6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46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01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78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52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3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7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8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3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1488-07DE-4461-A8FD-61F9EFEF68A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2769-A79A-406B-B14F-2B111B86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AE06-BEC2-401B-B85D-E2FC9689E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F4EA1-8408-449B-A813-74858B6B4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3A80-1062-48E5-9144-94361B4B1F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47F5-42FD-4CA8-9327-22ACCBF808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从信心到爱心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514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北美华人教会也有许多神学家。</a:t>
            </a:r>
            <a:endParaRPr lang="en-US" altLang="zh-CN" sz="3600" b="1" dirty="0" smtClean="0"/>
          </a:p>
          <a:p>
            <a:r>
              <a:rPr lang="zh-CN" altLang="en-US" sz="3600" b="1" dirty="0"/>
              <a:t>可喜可</a:t>
            </a:r>
            <a:r>
              <a:rPr lang="zh-CN" altLang="en-US" sz="3600" b="1" dirty="0" smtClean="0"/>
              <a:t>贺。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但容易养成骄傲。</a:t>
            </a:r>
            <a:endParaRPr lang="en-US" altLang="zh-CN" sz="3600" b="1" dirty="0" smtClean="0"/>
          </a:p>
          <a:p>
            <a:r>
              <a:rPr lang="zh-CN" altLang="en-US" sz="3600" b="1" dirty="0"/>
              <a:t>初</a:t>
            </a:r>
            <a:r>
              <a:rPr lang="zh-CN" altLang="en-US" sz="3600" b="1" dirty="0" smtClean="0"/>
              <a:t>代教会，还有异端。</a:t>
            </a:r>
            <a:endParaRPr lang="en-US" altLang="zh-CN" sz="3600" b="1" dirty="0" smtClean="0"/>
          </a:p>
          <a:p>
            <a:r>
              <a:rPr lang="zh-CN" altLang="en-US" sz="3600" b="1" dirty="0"/>
              <a:t>今</a:t>
            </a:r>
            <a:r>
              <a:rPr lang="zh-CN" altLang="en-US" sz="3600" b="1" dirty="0" smtClean="0"/>
              <a:t>天也有。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424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zh-CN" altLang="en-US" b="1" dirty="0" smtClean="0"/>
              <a:t>节制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开始事奉神，在教会服事。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带查经，带小组、教主日学，甚至讲道。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服事带来了投入，投入带来人的称羡。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称羡带来骄傲。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学节制的功课，时间到了。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因为主所爱的，他必管教，又鞭打凡所收纳的儿子。</a:t>
            </a:r>
            <a:r>
              <a:rPr lang="en-US" altLang="zh-CN" sz="3600" b="1" dirty="0" smtClean="0"/>
              <a:t>		</a:t>
            </a:r>
            <a:r>
              <a:rPr lang="zh-CN" altLang="en-US" sz="3600" b="1" dirty="0" smtClean="0"/>
              <a:t>来 </a:t>
            </a:r>
            <a:r>
              <a:rPr lang="en-US" altLang="zh-CN" sz="3600" dirty="0" smtClean="0"/>
              <a:t>12:6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98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管教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牛棚里的两年。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神给我们的管教，人人不同。</a:t>
            </a:r>
            <a:endParaRPr lang="en-US" altLang="zh-CN" sz="3600" b="1" dirty="0" smtClean="0"/>
          </a:p>
          <a:p>
            <a:r>
              <a:rPr lang="zh-CN" altLang="en-US" sz="3600" b="1" dirty="0"/>
              <a:t>破</a:t>
            </a:r>
            <a:r>
              <a:rPr lang="zh-CN" altLang="en-US" sz="3600" b="1" dirty="0" smtClean="0"/>
              <a:t>碎后的重建。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你爱我比这些更深吗？</a:t>
            </a:r>
            <a:r>
              <a:rPr lang="en-US" altLang="zh-CN" sz="3600" b="1" dirty="0" smtClean="0"/>
              <a:t>… </a:t>
            </a:r>
            <a:r>
              <a:rPr lang="zh-CN" altLang="en-US" sz="3600" b="1" dirty="0" smtClean="0"/>
              <a:t>你喂养我的小羊。</a:t>
            </a:r>
            <a:r>
              <a:rPr lang="en-US" altLang="zh-CN" sz="3600" b="1" dirty="0" smtClean="0"/>
              <a:t>				</a:t>
            </a:r>
            <a:r>
              <a:rPr lang="zh-CN" altLang="en-US" sz="3600" b="1" dirty="0" smtClean="0"/>
              <a:t>约 </a:t>
            </a:r>
            <a:r>
              <a:rPr lang="en-US" altLang="zh-CN" sz="3600" dirty="0" smtClean="0"/>
              <a:t>21:15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03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忍耐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对没有节制的信徒，神的管教必定临到。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管</a:t>
            </a:r>
            <a:r>
              <a:rPr lang="zh-CN" altLang="en-US" sz="3600" b="1" dirty="0" smtClean="0">
                <a:latin typeface="+mn-ea"/>
              </a:rPr>
              <a:t>教中的功课是忍耐。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苦</a:t>
            </a:r>
            <a:r>
              <a:rPr lang="zh-CN" altLang="en-US" sz="3600" b="1" dirty="0" smtClean="0">
                <a:latin typeface="+mn-ea"/>
              </a:rPr>
              <a:t>难是初代信徒的家常便饭。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忍</a:t>
            </a:r>
            <a:r>
              <a:rPr lang="zh-CN" altLang="en-US" sz="3600" b="1" dirty="0" smtClean="0">
                <a:latin typeface="+mn-ea"/>
              </a:rPr>
              <a:t>耐是灵命长进的必经之路。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326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虔敬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敬，</a:t>
            </a:r>
            <a:r>
              <a:rPr lang="en-US" altLang="zh-CN" sz="3600" dirty="0" smtClean="0">
                <a:solidFill>
                  <a:prstClr val="black"/>
                </a:solidFill>
              </a:rPr>
              <a:t>godliness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。像神，像耶稣。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像耶稣的顺服。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/>
              <a:t>既有人的样子，就自己卑微，存心顺服，以至於死，且死在十字架上。</a:t>
            </a:r>
            <a:r>
              <a:rPr lang="en-US" altLang="zh-CN" sz="3600" b="1" dirty="0" smtClean="0"/>
              <a:t>						</a:t>
            </a:r>
            <a:r>
              <a:rPr lang="zh-CN" altLang="en-US" sz="3600" b="1" dirty="0" smtClean="0"/>
              <a:t>腓 </a:t>
            </a:r>
            <a:r>
              <a:rPr lang="en-US" altLang="zh-CN" sz="3600" dirty="0" smtClean="0"/>
              <a:t>2:8</a:t>
            </a:r>
          </a:p>
          <a:p>
            <a:pPr lvl="0"/>
            <a:r>
              <a:rPr lang="zh-CN" altLang="en-US" sz="3600" b="1" dirty="0">
                <a:latin typeface="+mn-ea"/>
              </a:rPr>
              <a:t>圣</a:t>
            </a:r>
            <a:r>
              <a:rPr lang="zh-CN" altLang="en-US" sz="3600" b="1" dirty="0" smtClean="0">
                <a:latin typeface="+mn-ea"/>
              </a:rPr>
              <a:t>洁。</a:t>
            </a:r>
            <a:r>
              <a:rPr lang="zh-CN" altLang="en-US" sz="3600" b="1" dirty="0">
                <a:solidFill>
                  <a:prstClr val="black"/>
                </a:solidFill>
              </a:rPr>
              <a:t>在流离失所时，要维持圣洁，是不容易的事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/>
              <a:t>没有经过管教和忍耐的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敬，不是真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敬。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53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爱弟兄的心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原文是 </a:t>
            </a:r>
            <a:r>
              <a:rPr lang="en-US" altLang="zh-CN" sz="3600" b="1" dirty="0" smtClean="0">
                <a:latin typeface="+mn-ea"/>
              </a:rPr>
              <a:t>Philadelphia</a:t>
            </a:r>
            <a:r>
              <a:rPr lang="zh-CN" altLang="en-US" sz="3600" b="1" dirty="0" smtClean="0">
                <a:latin typeface="+mn-ea"/>
              </a:rPr>
              <a:t>，兄弟之爱。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圣</a:t>
            </a:r>
            <a:r>
              <a:rPr lang="zh-CN" altLang="en-US" sz="3600" b="1" dirty="0" smtClean="0">
                <a:latin typeface="+mn-ea"/>
              </a:rPr>
              <a:t>洁的表现之一，就是爱弟兄姐妹。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在初代教会，十分重要。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爱弟兄是要担风险，付代价的。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439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鱼的标志 </a:t>
            </a:r>
            <a:r>
              <a:rPr lang="en-US" altLang="zh-CN" b="1" dirty="0" smtClean="0"/>
              <a:t>– </a:t>
            </a:r>
            <a:r>
              <a:rPr lang="zh-CN" altLang="en-US" b="1" dirty="0" smtClean="0"/>
              <a:t>秘密联络方式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01882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IX</a:t>
            </a:r>
            <a:r>
              <a:rPr lang="el-GR" sz="3600" dirty="0">
                <a:solidFill>
                  <a:prstClr val="black"/>
                </a:solidFill>
              </a:rPr>
              <a:t>Θ</a:t>
            </a:r>
            <a:r>
              <a:rPr lang="en-US" sz="3600" dirty="0">
                <a:solidFill>
                  <a:prstClr val="black"/>
                </a:solidFill>
              </a:rPr>
              <a:t>Y</a:t>
            </a:r>
            <a:r>
              <a:rPr lang="el-GR" sz="3600" dirty="0">
                <a:solidFill>
                  <a:prstClr val="black"/>
                </a:solidFill>
              </a:rPr>
              <a:t>Σ</a:t>
            </a:r>
            <a:r>
              <a:rPr lang="en-US" sz="3600" dirty="0">
                <a:solidFill>
                  <a:prstClr val="black"/>
                </a:solidFill>
              </a:rPr>
              <a:t> 	(</a:t>
            </a:r>
            <a:r>
              <a:rPr lang="en-US" sz="3600" dirty="0" err="1">
                <a:solidFill>
                  <a:prstClr val="black"/>
                </a:solidFill>
              </a:rPr>
              <a:t>Ichtus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zh-CN" altLang="en-US" sz="3600" dirty="0">
                <a:solidFill>
                  <a:prstClr val="black"/>
                </a:solidFill>
              </a:rPr>
              <a:t>魚</a:t>
            </a:r>
            <a:r>
              <a:rPr lang="en-US" altLang="zh-CN" sz="3600" dirty="0">
                <a:solidFill>
                  <a:prstClr val="black"/>
                </a:solidFill>
              </a:rPr>
              <a:t>)</a:t>
            </a:r>
            <a:br>
              <a:rPr lang="en-US" altLang="zh-CN" sz="3600" dirty="0">
                <a:solidFill>
                  <a:prstClr val="black"/>
                </a:solidFill>
              </a:rPr>
            </a:br>
            <a:r>
              <a:rPr lang="en-US" altLang="zh-CN" sz="3600" dirty="0">
                <a:solidFill>
                  <a:prstClr val="black"/>
                </a:solidFill>
              </a:rPr>
              <a:t/>
            </a:r>
            <a:br>
              <a:rPr lang="en-US" altLang="zh-CN" sz="3600" dirty="0">
                <a:solidFill>
                  <a:prstClr val="black"/>
                </a:solidFill>
              </a:rPr>
            </a:br>
            <a:r>
              <a:rPr lang="el-GR" sz="3600" dirty="0">
                <a:solidFill>
                  <a:prstClr val="black"/>
                </a:solidFill>
              </a:rPr>
              <a:t>Ιησου </a:t>
            </a:r>
            <a:r>
              <a:rPr lang="en-US" sz="3600" dirty="0">
                <a:solidFill>
                  <a:prstClr val="black"/>
                </a:solidFill>
              </a:rPr>
              <a:t>		Jesus		</a:t>
            </a:r>
            <a:r>
              <a:rPr lang="zh-CN" altLang="en-US" sz="3600" b="1" dirty="0">
                <a:solidFill>
                  <a:prstClr val="black"/>
                </a:solidFill>
              </a:rPr>
              <a:t>耶稣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l-GR" sz="3600" dirty="0">
                <a:solidFill>
                  <a:prstClr val="black"/>
                </a:solidFill>
              </a:rPr>
              <a:t>Χριστου </a:t>
            </a:r>
            <a:r>
              <a:rPr lang="en-US" sz="3600" dirty="0">
                <a:solidFill>
                  <a:prstClr val="black"/>
                </a:solidFill>
              </a:rPr>
              <a:t>		Christ		</a:t>
            </a:r>
            <a:r>
              <a:rPr lang="zh-CN" altLang="en-US" sz="3600" b="1" dirty="0">
                <a:solidFill>
                  <a:prstClr val="black"/>
                </a:solidFill>
              </a:rPr>
              <a:t>基督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l-GR" sz="3600" dirty="0">
                <a:solidFill>
                  <a:prstClr val="black"/>
                </a:solidFill>
              </a:rPr>
              <a:t>Θεου </a:t>
            </a:r>
            <a:r>
              <a:rPr lang="en-US" sz="3600" dirty="0">
                <a:solidFill>
                  <a:prstClr val="black"/>
                </a:solidFill>
              </a:rPr>
              <a:t>		God‘s		</a:t>
            </a:r>
            <a:r>
              <a:rPr lang="zh-CN" altLang="en-US" sz="3600" b="1" dirty="0">
                <a:solidFill>
                  <a:prstClr val="black"/>
                </a:solidFill>
              </a:rPr>
              <a:t>神的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3600" dirty="0">
                <a:solidFill>
                  <a:prstClr val="black"/>
                </a:solidFill>
              </a:rPr>
              <a:t>Y</a:t>
            </a:r>
            <a:r>
              <a:rPr lang="el-GR" sz="3600" dirty="0">
                <a:solidFill>
                  <a:prstClr val="black"/>
                </a:solidFill>
              </a:rPr>
              <a:t>ιοσ </a:t>
            </a:r>
            <a:r>
              <a:rPr lang="en-US" sz="3600" dirty="0">
                <a:solidFill>
                  <a:prstClr val="black"/>
                </a:solidFill>
              </a:rPr>
              <a:t>		Son			</a:t>
            </a:r>
            <a:r>
              <a:rPr lang="zh-CN" altLang="en-US" sz="3600" b="1" dirty="0">
                <a:solidFill>
                  <a:prstClr val="black"/>
                </a:solidFill>
              </a:rPr>
              <a:t>儿子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l-GR" sz="3600" dirty="0">
                <a:solidFill>
                  <a:prstClr val="black"/>
                </a:solidFill>
              </a:rPr>
              <a:t>Σημειου </a:t>
            </a:r>
            <a:r>
              <a:rPr lang="en-US" sz="3600" dirty="0">
                <a:solidFill>
                  <a:prstClr val="black"/>
                </a:solidFill>
              </a:rPr>
              <a:t>		Savior		</a:t>
            </a:r>
            <a:r>
              <a:rPr lang="zh-CN" altLang="en-US" sz="3600" b="1" dirty="0">
                <a:solidFill>
                  <a:prstClr val="black"/>
                </a:solidFill>
              </a:rPr>
              <a:t>救主</a:t>
            </a:r>
            <a:endParaRPr lang="en-US" sz="36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81800"/>
            <a:ext cx="3810000" cy="15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67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对今天的教会，仍然重要。</a:t>
            </a:r>
            <a:endParaRPr lang="en-US" altLang="zh-CN" sz="3600" b="1" dirty="0" smtClean="0"/>
          </a:p>
          <a:p>
            <a:r>
              <a:rPr lang="zh-CN" altLang="en-US" sz="3600" b="1" dirty="0"/>
              <a:t>彼</a:t>
            </a:r>
            <a:r>
              <a:rPr lang="zh-CN" altLang="en-US" sz="3600" b="1" dirty="0" smtClean="0"/>
              <a:t>此相爱，是圣经中的主要教导之一。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055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爱众人的心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原文没有“众人的心”</a:t>
            </a:r>
            <a:r>
              <a:rPr lang="en-US" altLang="zh-CN" sz="3600" dirty="0" smtClean="0"/>
              <a:t>4</a:t>
            </a:r>
            <a:r>
              <a:rPr lang="zh-CN" altLang="en-US" sz="3600" b="1" dirty="0" smtClean="0"/>
              <a:t>个字。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就只有“</a:t>
            </a:r>
            <a:r>
              <a:rPr lang="en-US" altLang="zh-CN" sz="3600" dirty="0" smtClean="0"/>
              <a:t>Agape”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b="1" dirty="0"/>
              <a:t>就</a:t>
            </a:r>
            <a:r>
              <a:rPr lang="zh-CN" altLang="en-US" sz="3600" b="1" dirty="0" smtClean="0"/>
              <a:t>是无私的爱，爱敌人的爱。</a:t>
            </a:r>
            <a:endParaRPr lang="en-US" altLang="zh-CN" sz="3600" b="1" dirty="0" smtClean="0"/>
          </a:p>
          <a:p>
            <a:r>
              <a:rPr lang="zh-CN" altLang="en-US" sz="3600" b="1" dirty="0"/>
              <a:t>这</a:t>
            </a:r>
            <a:r>
              <a:rPr lang="zh-CN" altLang="en-US" sz="3600" b="1" dirty="0" smtClean="0"/>
              <a:t>是灵命成长的最高境界。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9095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Agape </a:t>
            </a:r>
            <a:r>
              <a:rPr lang="zh-CN" altLang="en-US" b="1" dirty="0" smtClean="0"/>
              <a:t>的爱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102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你爱我比这些更深吗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？</a:t>
            </a:r>
            <a:r>
              <a:rPr lang="en-US" altLang="zh-CN" sz="3600" b="1" dirty="0">
                <a:solidFill>
                  <a:prstClr val="black"/>
                </a:solidFill>
              </a:rPr>
              <a:t> … </a:t>
            </a:r>
            <a:r>
              <a:rPr lang="zh-CN" altLang="en-US" sz="3600" b="1" dirty="0">
                <a:solidFill>
                  <a:prstClr val="black"/>
                </a:solidFill>
              </a:rPr>
              <a:t>你喂养我的小羊。 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</a:rPr>
              <a:t>约 </a:t>
            </a:r>
            <a:r>
              <a:rPr lang="en-US" altLang="zh-CN" sz="3600" dirty="0" smtClean="0">
                <a:solidFill>
                  <a:prstClr val="black"/>
                </a:solidFill>
              </a:rPr>
              <a:t>21:15</a:t>
            </a:r>
          </a:p>
          <a:p>
            <a:r>
              <a:rPr lang="zh-CN" altLang="en-US" sz="3600" b="1" dirty="0">
                <a:solidFill>
                  <a:prstClr val="black"/>
                </a:solidFill>
              </a:rPr>
              <a:t>喂养小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羊，最重要的</a:t>
            </a:r>
            <a:r>
              <a:rPr lang="zh-CN" altLang="en-US" sz="3600" b="1" dirty="0">
                <a:solidFill>
                  <a:prstClr val="black"/>
                </a:solidFill>
              </a:rPr>
              <a:t>是“爱众人的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心”。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/>
              <a:t>你</a:t>
            </a:r>
            <a:r>
              <a:rPr lang="zh-CN" altLang="en-US" sz="3600" b="1" dirty="0"/>
              <a:t>要尽心、尽性、尽意、尽力爱主你的神。</a:t>
            </a:r>
            <a:r>
              <a:rPr lang="en-US" altLang="zh-CN" sz="3600" b="1" dirty="0"/>
              <a:t>』 </a:t>
            </a:r>
            <a:r>
              <a:rPr lang="zh-CN" altLang="en-US" sz="3600" b="1" dirty="0" smtClean="0"/>
              <a:t>其</a:t>
            </a:r>
            <a:r>
              <a:rPr lang="zh-CN" altLang="en-US" sz="3600" b="1" dirty="0"/>
              <a:t>次就是说：</a:t>
            </a:r>
            <a:r>
              <a:rPr lang="en-US" altLang="zh-CN" sz="3600" b="1" dirty="0"/>
              <a:t>『</a:t>
            </a:r>
            <a:r>
              <a:rPr lang="zh-CN" altLang="en-US" sz="3600" b="1" dirty="0"/>
              <a:t>要爱人如己。</a:t>
            </a:r>
            <a:r>
              <a:rPr lang="en-US" altLang="zh-CN" sz="3600" b="1" dirty="0"/>
              <a:t>』</a:t>
            </a:r>
            <a:r>
              <a:rPr lang="zh-CN" altLang="en-US" sz="3600" b="1" dirty="0"/>
              <a:t>再没有比这两条诫命更大的了</a:t>
            </a:r>
            <a:r>
              <a:rPr lang="zh-CN" altLang="en-US" sz="3600" b="1" dirty="0" smtClean="0"/>
              <a:t>。」</a:t>
            </a:r>
            <a:r>
              <a:rPr lang="en-US" altLang="zh-CN" sz="3600" b="1" dirty="0" smtClean="0"/>
              <a:t>							</a:t>
            </a:r>
            <a:r>
              <a:rPr lang="zh-CN" altLang="en-US" sz="3600" b="1" dirty="0" smtClean="0"/>
              <a:t>可 </a:t>
            </a:r>
            <a:r>
              <a:rPr lang="en-US" altLang="zh-CN" sz="3600" dirty="0" smtClean="0"/>
              <a:t>12:30-31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爱</a:t>
            </a:r>
            <a:r>
              <a:rPr lang="zh-CN" altLang="en-US" sz="3600" b="1" dirty="0">
                <a:solidFill>
                  <a:prstClr val="black"/>
                </a:solidFill>
              </a:rPr>
              <a:t>主的心是爱众人的心的来源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4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正因这缘故，你们要分外的殷勤；有了信心，又要加上德行；有了德行，又要加上知识； 有了知识，又要加上节制；有了节制，又要加上忍耐；有了忍耐，又要加上虔敬； 有了虔敬，又要加上爱弟兄的心；有了爱弟兄的心，又要加上爱众人的心。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彼后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5-7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09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我若有千磅英金，中國可以全數支取；我若有千條性命，絕對不留下一條不給中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國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戴德生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不，不是為中國，是為基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督。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No, not 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for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China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but 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for 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Christ.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戴德生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5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信望爱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如今常存的有信，有望，有爱。这三样，其中最大的是爱。    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林</a:t>
            </a:r>
            <a:r>
              <a:rPr lang="zh-CN" altLang="en-US" sz="3600" b="1" dirty="0" smtClean="0">
                <a:latin typeface="+mn-ea"/>
              </a:rPr>
              <a:t>前 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13</a:t>
            </a:r>
          </a:p>
          <a:p>
            <a:r>
              <a:rPr lang="zh-CN" altLang="en-US" sz="3600" b="1" dirty="0" smtClean="0">
                <a:latin typeface="+mn-ea"/>
              </a:rPr>
              <a:t>先是信，是一切的基础。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在承受试炼时，最大的属灵品格，就是“盼望</a:t>
            </a:r>
            <a:r>
              <a:rPr lang="zh-CN" altLang="en-US" sz="3600" b="1" dirty="0" smtClean="0">
                <a:latin typeface="+mn-ea"/>
              </a:rPr>
              <a:t>”。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747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德行，知识，节制，忍耐，虔敬，爱弟兄的心。这都是“望”。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最后达到的是“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agape”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的爱。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保罗说的，和彼得一样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于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弟兄的见证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zh-CN" alt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631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今天的功课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信心，德行，知识，节制，忍耐，虔敬，爱弟兄的心，爱众人的心。</a:t>
            </a:r>
          </a:p>
          <a:p>
            <a:r>
              <a:rPr lang="zh-CN" altLang="en-US" sz="3600" b="1" dirty="0" smtClean="0">
                <a:latin typeface="+mn-ea"/>
              </a:rPr>
              <a:t>灵命成长的必经之路。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你</a:t>
            </a:r>
            <a:r>
              <a:rPr lang="zh-CN" altLang="en-US" sz="3600" b="1" dirty="0" smtClean="0">
                <a:latin typeface="+mn-ea"/>
              </a:rPr>
              <a:t>我在那一个阶段？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smtClean="0">
                <a:latin typeface="+mn-ea"/>
              </a:rPr>
              <a:t>求主怜悯。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19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彼得后书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使徒彼得写于主后</a:t>
            </a:r>
            <a:r>
              <a:rPr lang="en-US" altLang="zh-CN" sz="3600" b="1" dirty="0" smtClean="0">
                <a:latin typeface="+mn-ea"/>
              </a:rPr>
              <a:t>68</a:t>
            </a:r>
            <a:r>
              <a:rPr lang="zh-CN" altLang="en-US" sz="3600" b="1" dirty="0" smtClean="0">
                <a:latin typeface="+mn-ea"/>
              </a:rPr>
              <a:t>年。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不</a:t>
            </a:r>
            <a:r>
              <a:rPr lang="zh-CN" altLang="en-US" sz="3600" b="1" dirty="0" smtClean="0">
                <a:latin typeface="+mn-ea"/>
              </a:rPr>
              <a:t>久之后，彼得殉道，死于罗马。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所</a:t>
            </a:r>
            <a:r>
              <a:rPr lang="zh-CN" altLang="en-US" sz="3600" b="1" dirty="0" smtClean="0">
                <a:latin typeface="+mn-ea"/>
              </a:rPr>
              <a:t>以此书基本上是彼得遗书。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写</a:t>
            </a:r>
            <a:r>
              <a:rPr lang="zh-CN" altLang="en-US" sz="3600" b="1" dirty="0" smtClean="0">
                <a:latin typeface="+mn-ea"/>
              </a:rPr>
              <a:t>给初代的众教会。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语重心</a:t>
            </a:r>
            <a:r>
              <a:rPr lang="zh-CN" altLang="en-US" sz="3600" b="1" dirty="0" smtClean="0">
                <a:latin typeface="+mn-ea"/>
              </a:rPr>
              <a:t>长。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525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初代教会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许多外邦人，是新信徒，灵命不深。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有许多异教的背景，不容易改变。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教会受逼迫，信徒要忍受许多苦难。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彼</a:t>
            </a:r>
            <a:r>
              <a:rPr lang="zh-CN" altLang="en-US" sz="3600" b="1" dirty="0" smtClean="0">
                <a:latin typeface="+mn-ea"/>
              </a:rPr>
              <a:t>得前后书，都是在这个背景之上，勉励信徒的。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5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彼得对新信徒的勉励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信徒已有了重生得救的恩典。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要如何在这个幼嫩的信心上成长呢？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彼</a:t>
            </a:r>
            <a:r>
              <a:rPr lang="zh-CN" altLang="en-US" sz="3600" b="1" dirty="0" smtClean="0">
                <a:latin typeface="+mn-ea"/>
              </a:rPr>
              <a:t>得提到 </a:t>
            </a:r>
            <a:r>
              <a:rPr lang="en-US" altLang="zh-CN" sz="3600" b="1" dirty="0" smtClean="0">
                <a:latin typeface="+mn-ea"/>
              </a:rPr>
              <a:t>8 </a:t>
            </a:r>
            <a:r>
              <a:rPr lang="zh-CN" altLang="en-US" sz="3600" b="1" dirty="0" smtClean="0">
                <a:latin typeface="+mn-ea"/>
              </a:rPr>
              <a:t>样重要的事。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信</a:t>
            </a:r>
            <a:r>
              <a:rPr lang="zh-CN" altLang="en-US" sz="3600" b="1" dirty="0" smtClean="0">
                <a:latin typeface="+mn-ea"/>
              </a:rPr>
              <a:t>心，德行，知识，节制，忍耐，虔敬，爱弟兄的心，爱众人的心。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这</a:t>
            </a:r>
            <a:r>
              <a:rPr lang="zh-CN" altLang="en-US" sz="3600" b="1" dirty="0" smtClean="0">
                <a:latin typeface="+mn-ea"/>
              </a:rPr>
              <a:t>是循序渐进的灵命成长。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56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信心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皆因我们认识那用自己荣耀和美德召我们的主。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彼后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</a:t>
            </a: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们的信心建立在认识耶稣基督。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“认识”：有亲密的关系。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是重生得救。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864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德行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95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新信徒有许多外邦人的习惯与文化。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不道</a:t>
            </a:r>
            <a:r>
              <a:rPr lang="zh-CN" altLang="en-US" sz="3600" b="1" dirty="0" smtClean="0">
                <a:latin typeface="+mn-ea"/>
              </a:rPr>
              <a:t>德的行为。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哥林多教会有人娶了自己的继母。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有</a:t>
            </a:r>
            <a:r>
              <a:rPr lang="zh-CN" altLang="en-US" sz="3600" b="1" dirty="0" smtClean="0">
                <a:latin typeface="+mn-ea"/>
              </a:rPr>
              <a:t>人偷窃，有人好吃懒做。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50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信主后对自己的行为，要有一个总整理。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不讨神喜悦的事要对付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自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己的经验。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57224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知识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指属灵的知识。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对犹太的信徒而言，是打破律法的辖制，进入新约恩典的自由。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对外邦人的信徒而言，是学习旧约的精神，和使徒的教导。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有使徒。后来又有教父出现。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逐</a:t>
            </a:r>
            <a:r>
              <a:rPr lang="zh-CN" altLang="en-US" sz="3600" b="1" dirty="0" smtClean="0">
                <a:latin typeface="+mn-ea"/>
              </a:rPr>
              <a:t>渐出现神学家。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03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1188</Words>
  <Application>Microsoft Office PowerPoint</Application>
  <PresentationFormat>On-screen Show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1_Office Theme</vt:lpstr>
      <vt:lpstr>2_Office Theme</vt:lpstr>
      <vt:lpstr>从信心到爱心</vt:lpstr>
      <vt:lpstr>PowerPoint Presentation</vt:lpstr>
      <vt:lpstr>彼得后书</vt:lpstr>
      <vt:lpstr>初代教会</vt:lpstr>
      <vt:lpstr>彼得对新信徒的勉励</vt:lpstr>
      <vt:lpstr>信心</vt:lpstr>
      <vt:lpstr>德行</vt:lpstr>
      <vt:lpstr>PowerPoint Presentation</vt:lpstr>
      <vt:lpstr>知识</vt:lpstr>
      <vt:lpstr>PowerPoint Presentation</vt:lpstr>
      <vt:lpstr>节制</vt:lpstr>
      <vt:lpstr>管教</vt:lpstr>
      <vt:lpstr>忍耐</vt:lpstr>
      <vt:lpstr>虔敬</vt:lpstr>
      <vt:lpstr>爱弟兄的心</vt:lpstr>
      <vt:lpstr>鱼的标志 – 秘密联络方式</vt:lpstr>
      <vt:lpstr>PowerPoint Presentation</vt:lpstr>
      <vt:lpstr>爱众人的心</vt:lpstr>
      <vt:lpstr>Agape 的爱</vt:lpstr>
      <vt:lpstr>PowerPoint Presentation</vt:lpstr>
      <vt:lpstr>信望爱</vt:lpstr>
      <vt:lpstr>PowerPoint Presentation</vt:lpstr>
      <vt:lpstr>今天的功课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从信心到爱心</dc:title>
  <dc:creator>Leaf</dc:creator>
  <cp:lastModifiedBy>Leaf</cp:lastModifiedBy>
  <cp:revision>27</cp:revision>
  <dcterms:created xsi:type="dcterms:W3CDTF">2013-07-11T23:24:42Z</dcterms:created>
  <dcterms:modified xsi:type="dcterms:W3CDTF">2013-11-17T13:45:36Z</dcterms:modified>
</cp:coreProperties>
</file>