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4" r:id="rId11"/>
    <p:sldId id="265" r:id="rId12"/>
    <p:sldId id="276" r:id="rId13"/>
    <p:sldId id="266" r:id="rId14"/>
    <p:sldId id="267" r:id="rId15"/>
    <p:sldId id="268" r:id="rId16"/>
    <p:sldId id="269" r:id="rId17"/>
    <p:sldId id="274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E2E3-3AA4-4F4C-A91D-B938D2931370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2462-9426-41DE-86A7-99F06F2A3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783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E2E3-3AA4-4F4C-A91D-B938D2931370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2462-9426-41DE-86A7-99F06F2A3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905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E2E3-3AA4-4F4C-A91D-B938D2931370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2462-9426-41DE-86A7-99F06F2A3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586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E2E3-3AA4-4F4C-A91D-B938D2931370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2462-9426-41DE-86A7-99F06F2A3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793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E2E3-3AA4-4F4C-A91D-B938D2931370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2462-9426-41DE-86A7-99F06F2A3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896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E2E3-3AA4-4F4C-A91D-B938D2931370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2462-9426-41DE-86A7-99F06F2A3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70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E2E3-3AA4-4F4C-A91D-B938D2931370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2462-9426-41DE-86A7-99F06F2A3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632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E2E3-3AA4-4F4C-A91D-B938D2931370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2462-9426-41DE-86A7-99F06F2A3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676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E2E3-3AA4-4F4C-A91D-B938D2931370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2462-9426-41DE-86A7-99F06F2A3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737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E2E3-3AA4-4F4C-A91D-B938D2931370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2462-9426-41DE-86A7-99F06F2A3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624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E2E3-3AA4-4F4C-A91D-B938D2931370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2462-9426-41DE-86A7-99F06F2A3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51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FE2E3-3AA4-4F4C-A91D-B938D2931370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12462-9426-41DE-86A7-99F06F2A3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009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6600" b="1" dirty="0" smtClean="0"/>
              <a:t>成功的忍耐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10600" cy="2971800"/>
          </a:xfrm>
        </p:spPr>
        <p:txBody>
          <a:bodyPr>
            <a:normAutofit lnSpcReduction="10000"/>
          </a:bodyPr>
          <a:lstStyle/>
          <a:p>
            <a:pPr algn="l"/>
            <a:r>
              <a:rPr lang="zh-CN" altLang="en-US" sz="3900" b="1" dirty="0" smtClean="0">
                <a:solidFill>
                  <a:srgbClr val="FF0000"/>
                </a:solidFill>
                <a:latin typeface="+mn-ea"/>
              </a:rPr>
              <a:t>我的弟兄们，你们落在百般试炼中，都要以为大喜乐；因为知道你们的信心经过试验，就生忍耐。但忍耐也当成功，使你们成全、完备，毫无缺欠。</a:t>
            </a:r>
            <a:r>
              <a:rPr lang="en-US" altLang="zh-CN" sz="3900" b="1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zh-CN" altLang="en-US" sz="3900" b="1" dirty="0" smtClean="0">
                <a:solidFill>
                  <a:schemeClr val="tx1"/>
                </a:solidFill>
                <a:latin typeface="+mn-ea"/>
              </a:rPr>
              <a:t>雅一</a:t>
            </a:r>
            <a:r>
              <a:rPr lang="en-US" altLang="zh-CN" sz="3900" b="1" dirty="0" smtClean="0">
                <a:solidFill>
                  <a:schemeClr val="tx1"/>
                </a:solidFill>
                <a:latin typeface="+mn-ea"/>
              </a:rPr>
              <a:t>:</a:t>
            </a:r>
            <a:r>
              <a:rPr lang="zh-CN" altLang="en-US" sz="3900" b="1" dirty="0" smtClean="0">
                <a:solidFill>
                  <a:schemeClr val="tx1"/>
                </a:solidFill>
                <a:latin typeface="+mn-ea"/>
              </a:rPr>
              <a:t>２</a:t>
            </a:r>
            <a:r>
              <a:rPr lang="en-US" altLang="zh-CN" sz="3900" b="1" dirty="0" smtClean="0">
                <a:solidFill>
                  <a:schemeClr val="tx1"/>
                </a:solidFill>
                <a:latin typeface="+mn-ea"/>
              </a:rPr>
              <a:t>-</a:t>
            </a:r>
            <a:r>
              <a:rPr lang="zh-CN" altLang="en-US" sz="3900" b="1" dirty="0" smtClean="0">
                <a:solidFill>
                  <a:schemeClr val="tx1"/>
                </a:solidFill>
                <a:latin typeface="+mn-ea"/>
              </a:rPr>
              <a:t>４</a:t>
            </a:r>
            <a:r>
              <a:rPr lang="en-US" altLang="zh-CN" sz="3900" b="1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07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5791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圣经的原则：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倘若你的弟兄得罪你，你就去，趁着只有他和你在一处的时候，指出他的错来。他若听你，你便得了你的弟兄；他若不听，你就另外带一两个人同去，要凭两三个人的口作见证，句句都可定准。若是不听他们，就告诉教会；若是不听教会，就看他像外邦人和税吏一样。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太十八：</a:t>
            </a:r>
            <a:r>
              <a:rPr lang="en-US" altLang="zh-CN" sz="3600" b="1" dirty="0" smtClean="0">
                <a:latin typeface="+mn-ea"/>
              </a:rPr>
              <a:t>15-17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212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从小范围内解决问题，逐步扩大层面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反戈一击只会两败俱伤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面对批评（吃力不讨好）怎么办？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极力争辩或灰心放弃，都是让撒旦得胜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忍耐的方式：认清敌人，遵行圣经原则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操练如何做“和平之子”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正确面对批评，还可以帮助我们灵命成长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  <a:ea typeface="+mn-ea"/>
              </a:rPr>
              <a:t>三</a:t>
            </a:r>
            <a:r>
              <a:rPr lang="en-US" altLang="zh-CN" sz="4000" b="1" dirty="0" smtClean="0">
                <a:latin typeface="+mn-ea"/>
                <a:ea typeface="+mn-ea"/>
              </a:rPr>
              <a:t>.</a:t>
            </a:r>
            <a:r>
              <a:rPr lang="zh-CN" altLang="en-US" sz="4000" b="1" dirty="0" smtClean="0">
                <a:latin typeface="+mn-ea"/>
                <a:ea typeface="+mn-ea"/>
              </a:rPr>
              <a:t>忍</a:t>
            </a:r>
            <a:r>
              <a:rPr lang="zh-CN" altLang="en-US" sz="4000" b="1" dirty="0">
                <a:latin typeface="+mn-ea"/>
                <a:ea typeface="+mn-ea"/>
              </a:rPr>
              <a:t>耐</a:t>
            </a:r>
            <a:r>
              <a:rPr lang="zh-CN" altLang="en-US" sz="4000" b="1" dirty="0" smtClean="0">
                <a:latin typeface="+mn-ea"/>
                <a:ea typeface="+mn-ea"/>
              </a:rPr>
              <a:t>的过程：改变自我</a:t>
            </a:r>
            <a:endParaRPr lang="en-US" sz="4000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791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勇于承担责任和承认错误，走向成熟</a:t>
            </a:r>
            <a:endParaRPr lang="en-US" altLang="zh-CN" sz="3600" b="1" dirty="0" smtClean="0">
              <a:latin typeface="+mn-ea"/>
            </a:endParaRPr>
          </a:p>
          <a:p>
            <a:pPr marL="457200" lvl="1" indent="0">
              <a:buNone/>
            </a:pPr>
            <a:endParaRPr lang="en-US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任凭义人击打我，这算为仁慈；任凭他责备我，这算为头上的膏油；我的头不要躲闪。</a:t>
            </a:r>
            <a:r>
              <a:rPr lang="zh-CN" altLang="en-US" sz="3600" b="1" dirty="0" smtClean="0">
                <a:latin typeface="+mn-ea"/>
              </a:rPr>
              <a:t>（诗一四一：</a:t>
            </a:r>
            <a:r>
              <a:rPr lang="en-US" altLang="zh-CN" sz="3600" b="1" dirty="0" smtClean="0">
                <a:latin typeface="+mn-ea"/>
              </a:rPr>
              <a:t>5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道歉的卡片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为何人不愿意认错？神的应许是什么？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556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00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承认错误可以让我们经历赦免</a:t>
            </a: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FF0000"/>
                </a:solidFill>
              </a:rPr>
              <a:t>得赦免其过、遮盖其罪的，这人是有福的！凡心裡没有诡诈、耶和华不算为有罪的，这人是有福的！我闭口不认罪的时候，因终日唉哼而骨头枯乾。</a:t>
            </a:r>
            <a:r>
              <a:rPr lang="zh-CN" altLang="en-US" sz="3600" b="1" dirty="0" smtClean="0"/>
              <a:t>（诗三十二：</a:t>
            </a:r>
            <a:r>
              <a:rPr lang="en-US" altLang="zh-CN" sz="3600" b="1" dirty="0" smtClean="0"/>
              <a:t>1-3</a:t>
            </a:r>
            <a:r>
              <a:rPr lang="zh-CN" altLang="en-US" sz="3600" b="1" dirty="0" smtClean="0"/>
              <a:t>）</a:t>
            </a:r>
            <a:endParaRPr lang="en-US" altLang="zh-CN" sz="10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推卸责任让人生厌，承担责任赢得尊重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00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即使没错，也可以省察反思，改进提高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爱心从何开始？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爱是“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恒久忍耐</a:t>
            </a:r>
            <a:r>
              <a:rPr lang="zh-CN" altLang="en-US" sz="3600" b="1" dirty="0" smtClean="0">
                <a:latin typeface="+mn-ea"/>
              </a:rPr>
              <a:t>”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被批评就是锻炼忍耐的时候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神把不可爱的人放在我们身边，为了造就我们的品格</a:t>
            </a:r>
            <a:endParaRPr lang="en-US" sz="3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19" y="152400"/>
            <a:ext cx="89916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我们有容易被挑怒的地方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Hot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Button)</a:t>
            </a:r>
            <a:r>
              <a:rPr lang="zh-CN" altLang="en-US" sz="3600" b="1" dirty="0" smtClean="0">
                <a:latin typeface="+mn-ea"/>
              </a:rPr>
              <a:t>吗？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自己的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敏感按钮</a:t>
            </a:r>
            <a:endParaRPr lang="en-US" altLang="zh-C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FF0000"/>
                </a:solidFill>
              </a:rPr>
              <a:t>我亲爱的弟兄们，这是你们所知道的，但你们各人要快快的听，慢慢的说，慢慢的动怒，因为人的怒气并不成就神的义。</a:t>
            </a:r>
            <a:r>
              <a:rPr lang="en-US" altLang="zh-CN" sz="3600" b="1" dirty="0" smtClean="0"/>
              <a:t>(</a:t>
            </a:r>
            <a:r>
              <a:rPr lang="zh-CN" altLang="en-US" sz="3600" b="1" dirty="0" smtClean="0"/>
              <a:t>雅一：</a:t>
            </a:r>
            <a:r>
              <a:rPr lang="en-US" altLang="zh-CN" sz="3600" b="1" dirty="0" smtClean="0"/>
              <a:t>19-20)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经过磨炼，就会有改进</a:t>
            </a:r>
          </a:p>
          <a:p>
            <a:pPr>
              <a:buFont typeface="Wingdings" pitchFamily="2" charset="2"/>
              <a:buChar char="Ø"/>
            </a:pPr>
            <a:endParaRPr lang="en-US" altLang="zh-CN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3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19" y="152400"/>
            <a:ext cx="89916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忍耐的过程：认清自我的弱点，改变自己</a:t>
            </a:r>
            <a:endParaRPr lang="en-US" altLang="zh-C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求神帮助我们改变</a:t>
            </a:r>
            <a:endParaRPr lang="en-US" altLang="zh-C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保持平和、遵行圣经、改变自我，可以引向忍耐的成功</a:t>
            </a:r>
            <a:endParaRPr lang="en-US" altLang="zh-CN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3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  <a:ea typeface="+mn-ea"/>
              </a:rPr>
              <a:t>四</a:t>
            </a:r>
            <a:r>
              <a:rPr lang="en-US" altLang="zh-CN" sz="4000" b="1" dirty="0" smtClean="0">
                <a:latin typeface="+mn-ea"/>
                <a:ea typeface="+mn-ea"/>
              </a:rPr>
              <a:t>.</a:t>
            </a:r>
            <a:r>
              <a:rPr lang="zh-CN" altLang="en-US" sz="4000" b="1" dirty="0" smtClean="0">
                <a:latin typeface="+mn-ea"/>
                <a:ea typeface="+mn-ea"/>
              </a:rPr>
              <a:t> 忍耐的成功：饶恕他人</a:t>
            </a:r>
            <a:endParaRPr lang="en-US" sz="4000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饶恕人是神的心意和基督徒的生活目标</a:t>
            </a: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FF0000"/>
                </a:solidFill>
              </a:rPr>
              <a:t>你们各人若不从心里饶恕你的弟兄，我天父也要这样待你们了。</a:t>
            </a:r>
            <a:r>
              <a:rPr lang="zh-CN" altLang="en-US" sz="3600" b="1" dirty="0" smtClean="0"/>
              <a:t>（太十八</a:t>
            </a:r>
            <a:r>
              <a:rPr lang="en-US" altLang="zh-CN" sz="3600" b="1" dirty="0" smtClean="0"/>
              <a:t>:35</a:t>
            </a:r>
            <a:r>
              <a:rPr lang="zh-CN" altLang="en-US" sz="3600" b="1" dirty="0" smtClean="0"/>
              <a:t>）</a:t>
            </a: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饶恕人更多是为了我们自己的好处</a:t>
            </a:r>
            <a:endParaRPr lang="en-US" altLang="zh-CN" sz="10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真心饶恕人，可以向神交账</a:t>
            </a:r>
            <a:endParaRPr lang="en-US" altLang="zh-CN" sz="1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19" y="152400"/>
            <a:ext cx="8991600" cy="6248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人若说我爱神，却恨他的弟兄，就是说谎话的；不爱他所看见的弟兄，就不能爱没有看见的神。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约一四</a:t>
            </a:r>
            <a:r>
              <a:rPr lang="en-US" altLang="zh-CN" sz="3600" b="1" dirty="0" smtClean="0">
                <a:latin typeface="+mn-ea"/>
              </a:rPr>
              <a:t>:20)</a:t>
            </a:r>
          </a:p>
          <a:p>
            <a:pPr>
              <a:buFont typeface="Wingdings" pitchFamily="2" charset="2"/>
              <a:buChar char="Ø"/>
            </a:pPr>
            <a:endParaRPr lang="en-US" altLang="zh-CN" sz="1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不要自欺欺人</a:t>
            </a:r>
            <a:endParaRPr lang="en-US" altLang="zh-CN" sz="1000" b="1" dirty="0" smtClean="0">
              <a:latin typeface="+mn-ea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不饶恕人就是不爱人，不爱人就是不爱神</a:t>
            </a:r>
            <a:endParaRPr lang="en-US" altLang="zh-CN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3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477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农夫、男孩、驴子的故事</a:t>
            </a:r>
            <a:endParaRPr lang="en-US" altLang="zh-CN" sz="1200" b="1" dirty="0" smtClean="0"/>
          </a:p>
          <a:p>
            <a:pPr marL="0" indent="0">
              <a:buNone/>
            </a:pP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/>
              <a:t>耶稣受到的批评</a:t>
            </a:r>
            <a:r>
              <a:rPr lang="zh-CN" altLang="en-US" sz="3600" b="1" dirty="0" smtClean="0"/>
              <a:t>：“税</a:t>
            </a:r>
            <a:r>
              <a:rPr lang="zh-CN" altLang="en-US" sz="3600" b="1" dirty="0"/>
              <a:t>吏和罪人的朋</a:t>
            </a:r>
            <a:r>
              <a:rPr lang="zh-CN" altLang="en-US" sz="3600" b="1" dirty="0" smtClean="0"/>
              <a:t>友”</a:t>
            </a: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/>
              <a:t>被</a:t>
            </a:r>
            <a:r>
              <a:rPr lang="zh-CN" altLang="en-US" sz="3600" b="1" dirty="0" smtClean="0"/>
              <a:t>批</a:t>
            </a:r>
            <a:r>
              <a:rPr lang="zh-CN" altLang="en-US" sz="3600" b="1" dirty="0"/>
              <a:t>评是百般试</a:t>
            </a:r>
            <a:r>
              <a:rPr lang="zh-CN" altLang="en-US" sz="3600" b="1" dirty="0" smtClean="0"/>
              <a:t>炼之一</a:t>
            </a: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200" b="1" dirty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老牧师的劝诫</a:t>
            </a: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侍奉中被批评是普遍现象</a:t>
            </a:r>
            <a:endParaRPr lang="en-US" altLang="zh-CN" sz="3600" b="1" dirty="0" smtClean="0"/>
          </a:p>
          <a:p>
            <a:pPr>
              <a:buFont typeface="Wingdings" pitchFamily="2" charset="2"/>
              <a:buChar char="Ø"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752600"/>
            <a:ext cx="34671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5462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19" y="152400"/>
            <a:ext cx="8991600" cy="6248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真心饶恕人，可以得到释放和医治</a:t>
            </a:r>
            <a:endParaRPr lang="en-US" altLang="zh-CN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彭柯丽</a:t>
            </a:r>
            <a:r>
              <a:rPr lang="en-US" sz="3600" dirty="0" smtClean="0"/>
              <a:t>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Corrie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Ten Boom</a:t>
            </a:r>
            <a:r>
              <a:rPr lang="en-US" sz="3600" dirty="0" smtClean="0"/>
              <a:t>)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的故事</a:t>
            </a:r>
            <a:endParaRPr lang="en-US" altLang="zh-CN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把绳子放下，才能够真正经历内心的平安，结出成功忍耐的果子来。</a:t>
            </a:r>
            <a:endParaRPr lang="en-US" altLang="zh-C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愿意饶恕他人，就是成功的忍耐了！</a:t>
            </a:r>
            <a:endParaRPr lang="en-US" altLang="zh-C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“一个成功的人，是知道如何把别人扔向他的砖头垫在脚下当地基的人。”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3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zh-CN" altLang="en-US" sz="4000" b="1" dirty="0" smtClean="0"/>
              <a:t>总    结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1053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3600" b="1" dirty="0" smtClean="0">
                <a:latin typeface="+mn-ea"/>
              </a:rPr>
              <a:t>如何在面对批评的试炼中生出成功的忍耐？</a:t>
            </a:r>
            <a:endParaRPr lang="en-US" altLang="zh-CN" sz="1000" b="1" dirty="0" smtClean="0">
              <a:latin typeface="+mn-ea"/>
            </a:endParaRPr>
          </a:p>
          <a:p>
            <a:pPr>
              <a:buNone/>
            </a:pPr>
            <a:endParaRPr lang="en-US" altLang="zh-CN" sz="1000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首先保持平和的心态</a:t>
            </a:r>
            <a:endParaRPr lang="en-US" altLang="zh-CN" sz="1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然后遵守圣经的原则化解冲突</a:t>
            </a:r>
            <a:endParaRPr lang="en-US" altLang="zh-CN" sz="1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并要在这过程中反省改变自己</a:t>
            </a:r>
            <a:endParaRPr lang="en-US" altLang="zh-CN" sz="1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最后，要学习原谅得罪我们的人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3400" b="1" dirty="0" smtClean="0">
              <a:latin typeface="+mn-ea"/>
            </a:endParaRPr>
          </a:p>
          <a:p>
            <a:pPr marL="342900" lvl="1" indent="-342900">
              <a:buFont typeface="Wingdings" pitchFamily="2" charset="2"/>
              <a:buChar char="Ø"/>
            </a:pPr>
            <a:r>
              <a:rPr lang="zh-CN" altLang="en-US" sz="6000" b="1" dirty="0" smtClean="0">
                <a:latin typeface="+mn-ea"/>
              </a:rPr>
              <a:t>愿神帮助我们！</a:t>
            </a:r>
            <a:endParaRPr lang="en-US" sz="6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38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分享目的：学习成功忍耐过程中的心得</a:t>
            </a:r>
            <a:endParaRPr lang="en-US" altLang="zh-CN" sz="3600" b="1" dirty="0" smtClean="0"/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>
                <a:latin typeface="+mn-ea"/>
              </a:rPr>
              <a:t>忍耐的开</a:t>
            </a:r>
            <a:r>
              <a:rPr lang="zh-CN" altLang="en-US" sz="3600" b="1" dirty="0" smtClean="0">
                <a:latin typeface="+mn-ea"/>
              </a:rPr>
              <a:t>始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忍</a:t>
            </a:r>
            <a:r>
              <a:rPr lang="zh-CN" altLang="en-US" sz="3600" b="1" dirty="0">
                <a:latin typeface="+mn-ea"/>
              </a:rPr>
              <a:t>耐的方</a:t>
            </a:r>
            <a:r>
              <a:rPr lang="zh-CN" altLang="en-US" sz="3600" b="1" dirty="0" smtClean="0">
                <a:latin typeface="+mn-ea"/>
              </a:rPr>
              <a:t>式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忍</a:t>
            </a:r>
            <a:r>
              <a:rPr lang="zh-CN" altLang="en-US" sz="3600" b="1" dirty="0">
                <a:latin typeface="+mn-ea"/>
              </a:rPr>
              <a:t>耐的过</a:t>
            </a:r>
            <a:r>
              <a:rPr lang="zh-CN" altLang="en-US" sz="3600" b="1" dirty="0" smtClean="0">
                <a:latin typeface="+mn-ea"/>
              </a:rPr>
              <a:t>程</a:t>
            </a:r>
            <a:endParaRPr lang="en-US" altLang="zh-CN" sz="3600" b="1" dirty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忍</a:t>
            </a:r>
            <a:r>
              <a:rPr lang="zh-CN" altLang="en-US" sz="3600" b="1" dirty="0">
                <a:latin typeface="+mn-ea"/>
              </a:rPr>
              <a:t>耐的成功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4745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+mn-ea"/>
                <a:ea typeface="+mn-ea"/>
              </a:rPr>
              <a:t>一</a:t>
            </a:r>
            <a:r>
              <a:rPr lang="en-US" altLang="zh-CN" sz="4000" b="1" dirty="0" smtClean="0">
                <a:latin typeface="+mn-ea"/>
                <a:ea typeface="+mn-ea"/>
              </a:rPr>
              <a:t>.</a:t>
            </a:r>
            <a:r>
              <a:rPr lang="zh-CN" altLang="en-US" sz="4000" b="1" dirty="0" smtClean="0">
                <a:latin typeface="+mn-ea"/>
                <a:ea typeface="+mn-ea"/>
              </a:rPr>
              <a:t>忍</a:t>
            </a:r>
            <a:r>
              <a:rPr lang="zh-CN" altLang="en-US" sz="4000" b="1" dirty="0">
                <a:latin typeface="+mn-ea"/>
                <a:ea typeface="+mn-ea"/>
              </a:rPr>
              <a:t>耐的开始：保持平和</a:t>
            </a:r>
            <a:endParaRPr lang="en-US" sz="4000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被批评是常有的事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>
                <a:latin typeface="+mn-ea"/>
              </a:rPr>
              <a:t>我</a:t>
            </a:r>
            <a:r>
              <a:rPr lang="zh-CN" altLang="en-US" sz="3600" b="1" dirty="0" smtClean="0">
                <a:latin typeface="+mn-ea"/>
              </a:rPr>
              <a:t>们都是罪人，理智败坏，犯错难免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>
                <a:latin typeface="+mn-ea"/>
              </a:rPr>
              <a:t>周围的人是罪</a:t>
            </a:r>
            <a:r>
              <a:rPr lang="zh-CN" altLang="en-US" sz="3600" b="1" dirty="0" smtClean="0">
                <a:latin typeface="+mn-ea"/>
              </a:rPr>
              <a:t>人，不可能完全公正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>
                <a:latin typeface="+mn-ea"/>
              </a:rPr>
              <a:t>撒</a:t>
            </a:r>
            <a:r>
              <a:rPr lang="zh-CN" altLang="en-US" sz="3600" b="1" dirty="0" smtClean="0">
                <a:latin typeface="+mn-ea"/>
              </a:rPr>
              <a:t>旦常兴风作浪，挑起争斗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神用批评来淘冶我们的品格和胸怀</a:t>
            </a:r>
            <a:endParaRPr lang="en-US" altLang="zh-CN" sz="3600" b="1" dirty="0">
              <a:latin typeface="+mn-ea"/>
            </a:endParaRPr>
          </a:p>
          <a:p>
            <a:pPr marL="457200" lvl="1" indent="0">
              <a:buNone/>
            </a:pPr>
            <a:endParaRPr lang="en-US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如</a:t>
            </a:r>
            <a:r>
              <a:rPr lang="zh-CN" altLang="en-US" sz="3600" b="1" dirty="0" smtClean="0">
                <a:latin typeface="+mn-ea"/>
              </a:rPr>
              <a:t>何避免批评：什么都不是！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做得越多，被批评的机会就越</a:t>
            </a:r>
            <a:r>
              <a:rPr lang="zh-CN" altLang="en-US" sz="3600" b="1" dirty="0" smtClean="0">
                <a:latin typeface="+mn-ea"/>
              </a:rPr>
              <a:t>大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424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保罗的例子：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我</a:t>
            </a:r>
            <a:r>
              <a:rPr lang="zh-CN" altLang="en-US" sz="3600" b="1" dirty="0">
                <a:solidFill>
                  <a:srgbClr val="FF0000"/>
                </a:solidFill>
                <a:latin typeface="+mn-ea"/>
              </a:rPr>
              <a:t>被你们论断，或被别人论断，我都以为极小的事；连我自己也不论断自己。我虽不觉得自己有错，却也不能因此得以称义；但判断我的乃是主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。所</a:t>
            </a:r>
            <a:r>
              <a:rPr lang="zh-CN" altLang="en-US" sz="3600" b="1" dirty="0">
                <a:solidFill>
                  <a:srgbClr val="FF0000"/>
                </a:solidFill>
                <a:latin typeface="+mn-ea"/>
              </a:rPr>
              <a:t>以，时候未到，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什么都</a:t>
            </a:r>
            <a:r>
              <a:rPr lang="zh-CN" altLang="en-US" sz="3600" b="1" dirty="0">
                <a:solidFill>
                  <a:srgbClr val="FF0000"/>
                </a:solidFill>
                <a:latin typeface="+mn-ea"/>
              </a:rPr>
              <a:t>不要论断，只等主来，他要照出暗中的隐情，显明人心的意念。那时，各人要从神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那里得</a:t>
            </a:r>
            <a:r>
              <a:rPr lang="zh-CN" altLang="en-US" sz="3600" b="1" dirty="0">
                <a:solidFill>
                  <a:srgbClr val="FF0000"/>
                </a:solidFill>
                <a:latin typeface="+mn-ea"/>
              </a:rPr>
              <a:t>着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称赞。</a:t>
            </a:r>
            <a:r>
              <a:rPr lang="en-US" altLang="zh-CN" sz="3400" b="1" dirty="0" smtClean="0">
                <a:latin typeface="+mn-ea"/>
              </a:rPr>
              <a:t>(</a:t>
            </a:r>
            <a:r>
              <a:rPr lang="zh-CN" altLang="en-US" sz="3400" b="1" dirty="0">
                <a:latin typeface="+mn-ea"/>
              </a:rPr>
              <a:t>林前四</a:t>
            </a:r>
            <a:r>
              <a:rPr lang="en-US" altLang="zh-CN" sz="3400" b="1" dirty="0">
                <a:latin typeface="+mn-ea"/>
              </a:rPr>
              <a:t>:3-5</a:t>
            </a:r>
            <a:r>
              <a:rPr lang="en-US" altLang="zh-CN" sz="3400" b="1" dirty="0" smtClean="0">
                <a:latin typeface="+mn-ea"/>
              </a:rPr>
              <a:t>)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榜样：不被批评影响，专注当做的事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212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承受冤屈是得救和</a:t>
            </a:r>
            <a:r>
              <a:rPr lang="zh-CN" altLang="en-US" sz="3600" b="1" dirty="0">
                <a:latin typeface="+mn-ea"/>
              </a:rPr>
              <a:t>灵</a:t>
            </a:r>
            <a:r>
              <a:rPr lang="zh-CN" altLang="en-US" sz="3600" b="1" dirty="0" smtClean="0">
                <a:latin typeface="+mn-ea"/>
              </a:rPr>
              <a:t>命成熟的标志</a:t>
            </a:r>
            <a:endParaRPr lang="en-US" altLang="zh-CN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“被冤屈是我们有限的生命中非常重要的一环，因为我们的永恆归宿取决于我们怎样对待那</a:t>
            </a:r>
            <a:r>
              <a:rPr lang="zh-CN" altLang="en-US" sz="3600" b="1" dirty="0" smtClean="0">
                <a:latin typeface="+mn-ea"/>
              </a:rPr>
              <a:t>些冤</a:t>
            </a:r>
            <a:r>
              <a:rPr lang="zh-CN" altLang="en-US" sz="3600" b="1" dirty="0">
                <a:latin typeface="+mn-ea"/>
              </a:rPr>
              <a:t>屈我们的人</a:t>
            </a:r>
            <a:r>
              <a:rPr lang="zh-CN" altLang="en-US" sz="3600" b="1" dirty="0" smtClean="0">
                <a:latin typeface="+mn-ea"/>
              </a:rPr>
              <a:t>。”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信</a:t>
            </a:r>
            <a:r>
              <a:rPr lang="zh-CN" altLang="en-US" sz="3600" b="1" dirty="0" smtClean="0">
                <a:latin typeface="+mn-ea"/>
              </a:rPr>
              <a:t>心伟人的例子：约瑟、摩西、大卫、以利亚、但以理</a:t>
            </a:r>
            <a:r>
              <a:rPr lang="en-US" altLang="zh-CN" sz="3600" b="1" dirty="0" smtClean="0">
                <a:latin typeface="+mn-ea"/>
              </a:rPr>
              <a:t>……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怀特非德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George Whitefield</a:t>
            </a:r>
            <a:r>
              <a:rPr lang="en-US" altLang="zh-CN" sz="3600" b="1" dirty="0" smtClean="0">
                <a:latin typeface="+mn-ea"/>
              </a:rPr>
              <a:t>)</a:t>
            </a:r>
            <a:r>
              <a:rPr lang="zh-CN" altLang="en-US" sz="3600" b="1" dirty="0" smtClean="0">
                <a:latin typeface="+mn-ea"/>
              </a:rPr>
              <a:t>的例子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677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991600" cy="6400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忍耐的开始：平常心对待，而非针锋相对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36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但忍</a:t>
            </a:r>
            <a:r>
              <a:rPr lang="zh-CN" altLang="en-US" sz="3600" b="1" dirty="0">
                <a:latin typeface="+mn-ea"/>
              </a:rPr>
              <a:t>耐</a:t>
            </a:r>
            <a:r>
              <a:rPr lang="zh-CN" altLang="en-US" sz="3600" b="1" dirty="0" smtClean="0">
                <a:latin typeface="+mn-ea"/>
              </a:rPr>
              <a:t>就是逆来顺受，无可奈何呢？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36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圣经的原则可以化解冲突，减低负面影响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498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  <a:ea typeface="+mn-ea"/>
              </a:rPr>
              <a:t>二</a:t>
            </a:r>
            <a:r>
              <a:rPr lang="en-US" altLang="zh-CN" sz="4000" b="1" dirty="0" smtClean="0">
                <a:latin typeface="+mn-ea"/>
                <a:ea typeface="+mn-ea"/>
              </a:rPr>
              <a:t>.</a:t>
            </a:r>
            <a:r>
              <a:rPr lang="zh-CN" altLang="en-US" sz="4000" b="1" dirty="0" smtClean="0">
                <a:latin typeface="+mn-ea"/>
                <a:ea typeface="+mn-ea"/>
              </a:rPr>
              <a:t>忍</a:t>
            </a:r>
            <a:r>
              <a:rPr lang="zh-CN" altLang="en-US" sz="4000" b="1" dirty="0">
                <a:latin typeface="+mn-ea"/>
                <a:ea typeface="+mn-ea"/>
              </a:rPr>
              <a:t>耐</a:t>
            </a:r>
            <a:r>
              <a:rPr lang="zh-CN" altLang="en-US" sz="4000" b="1" dirty="0" smtClean="0">
                <a:latin typeface="+mn-ea"/>
                <a:ea typeface="+mn-ea"/>
              </a:rPr>
              <a:t>的</a:t>
            </a:r>
            <a:r>
              <a:rPr lang="zh-CN" altLang="en-US" sz="4000" b="1" dirty="0">
                <a:latin typeface="+mn-ea"/>
                <a:ea typeface="+mn-ea"/>
              </a:rPr>
              <a:t>方式</a:t>
            </a:r>
            <a:r>
              <a:rPr lang="zh-CN" altLang="en-US" sz="4000" b="1" dirty="0" smtClean="0">
                <a:latin typeface="+mn-ea"/>
                <a:ea typeface="+mn-ea"/>
              </a:rPr>
              <a:t>：遵行圣经</a:t>
            </a:r>
            <a:endParaRPr lang="en-US" sz="4000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791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我们的敌人是谁？</a:t>
            </a:r>
            <a:endParaRPr lang="en-US" altLang="zh-CN" sz="3600" b="1" dirty="0" smtClean="0">
              <a:latin typeface="+mn-ea"/>
            </a:endParaRPr>
          </a:p>
          <a:p>
            <a:pPr marL="457200" lvl="1" indent="0">
              <a:buNone/>
            </a:pPr>
            <a:endParaRPr lang="en-US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不要被表面现象迷惑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忠心的信徒和合一的教会，往往被攻击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撒旦的谎</a:t>
            </a:r>
            <a:r>
              <a:rPr lang="zh-CN" altLang="en-US" sz="3600" b="1" dirty="0" smtClean="0">
                <a:latin typeface="+mn-ea"/>
              </a:rPr>
              <a:t>言往往会造成冲突，千万小心！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圣经</a:t>
            </a:r>
            <a:r>
              <a:rPr lang="zh-CN" altLang="en-US" sz="3600" b="1" dirty="0">
                <a:latin typeface="+mn-ea"/>
              </a:rPr>
              <a:t>教</a:t>
            </a:r>
            <a:r>
              <a:rPr lang="zh-CN" altLang="en-US" sz="3600" b="1" dirty="0" smtClean="0">
                <a:latin typeface="+mn-ea"/>
              </a:rPr>
              <a:t>导如何化解冲突？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556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324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圣经的原则：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所</a:t>
            </a:r>
            <a:r>
              <a:rPr lang="zh-CN" altLang="en-US" sz="3600" b="1" dirty="0">
                <a:solidFill>
                  <a:srgbClr val="FF0000"/>
                </a:solidFill>
              </a:rPr>
              <a:t>以，你在祭坛上献礼物的时候，若想起弟兄向你怀怨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，就</a:t>
            </a:r>
            <a:r>
              <a:rPr lang="zh-CN" altLang="en-US" sz="3600" b="1" dirty="0">
                <a:solidFill>
                  <a:srgbClr val="FF0000"/>
                </a:solidFill>
              </a:rPr>
              <a:t>把礼物留在坛前，先去同弟兄和好，然后来献礼物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。</a:t>
            </a:r>
            <a:r>
              <a:rPr lang="zh-CN" altLang="en-US" sz="3600" b="1" dirty="0" smtClean="0"/>
              <a:t>（太五：</a:t>
            </a:r>
            <a:r>
              <a:rPr lang="en-US" altLang="zh-CN" sz="3600" b="1" dirty="0" smtClean="0"/>
              <a:t>23-24</a:t>
            </a:r>
            <a:r>
              <a:rPr lang="zh-CN" altLang="en-US" sz="3600" b="1" dirty="0" smtClean="0"/>
              <a:t>）</a:t>
            </a:r>
            <a:endParaRPr lang="en-US" altLang="zh-CN" sz="1000" b="1" dirty="0"/>
          </a:p>
          <a:p>
            <a:pPr>
              <a:buFont typeface="Wingdings" pitchFamily="2" charset="2"/>
              <a:buChar char="Ø"/>
            </a:pPr>
            <a:endParaRPr lang="en-US" altLang="zh-CN" sz="1000" b="1" dirty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直接面对</a:t>
            </a:r>
            <a:endParaRPr lang="en-US" altLang="zh-CN" sz="10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/>
              <a:t>及时化</a:t>
            </a:r>
            <a:r>
              <a:rPr lang="zh-CN" altLang="en-US" sz="3600" b="1" dirty="0" smtClean="0"/>
              <a:t>解</a:t>
            </a:r>
            <a:endParaRPr lang="en-US" altLang="zh-CN" sz="10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/>
              <a:t>采取主动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30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1706</Words>
  <Application>Microsoft Office PowerPoint</Application>
  <PresentationFormat>On-screen Show (4:3)</PresentationFormat>
  <Paragraphs>148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成功的忍耐</vt:lpstr>
      <vt:lpstr>Slide 2</vt:lpstr>
      <vt:lpstr>Slide 3</vt:lpstr>
      <vt:lpstr>一.忍耐的开始：保持平和</vt:lpstr>
      <vt:lpstr>Slide 5</vt:lpstr>
      <vt:lpstr>Slide 6</vt:lpstr>
      <vt:lpstr>Slide 7</vt:lpstr>
      <vt:lpstr>二.忍耐的方式：遵行圣经</vt:lpstr>
      <vt:lpstr>Slide 9</vt:lpstr>
      <vt:lpstr>Slide 10</vt:lpstr>
      <vt:lpstr>Slide 11</vt:lpstr>
      <vt:lpstr>Slide 12</vt:lpstr>
      <vt:lpstr>三.忍耐的过程：改变自我</vt:lpstr>
      <vt:lpstr>Slide 14</vt:lpstr>
      <vt:lpstr>Slide 15</vt:lpstr>
      <vt:lpstr>Slide 16</vt:lpstr>
      <vt:lpstr>Slide 17</vt:lpstr>
      <vt:lpstr>四. 忍耐的成功：饶恕他人</vt:lpstr>
      <vt:lpstr>Slide 19</vt:lpstr>
      <vt:lpstr>Slide 20</vt:lpstr>
      <vt:lpstr>总    结</vt:lpstr>
    </vt:vector>
  </TitlesOfParts>
  <Company>RTI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成功的忍耐</dc:title>
  <dc:creator>Chen, Tennyson X.</dc:creator>
  <cp:lastModifiedBy>ccmc</cp:lastModifiedBy>
  <cp:revision>43</cp:revision>
  <dcterms:created xsi:type="dcterms:W3CDTF">2013-09-04T19:27:28Z</dcterms:created>
  <dcterms:modified xsi:type="dcterms:W3CDTF">2013-10-20T15:25:15Z</dcterms:modified>
</cp:coreProperties>
</file>