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87" r:id="rId4"/>
    <p:sldId id="257" r:id="rId5"/>
    <p:sldId id="277" r:id="rId6"/>
    <p:sldId id="269" r:id="rId7"/>
    <p:sldId id="270" r:id="rId8"/>
    <p:sldId id="271" r:id="rId9"/>
    <p:sldId id="272" r:id="rId10"/>
    <p:sldId id="288" r:id="rId11"/>
    <p:sldId id="273" r:id="rId12"/>
    <p:sldId id="274" r:id="rId13"/>
    <p:sldId id="275" r:id="rId14"/>
    <p:sldId id="276" r:id="rId15"/>
    <p:sldId id="278" r:id="rId16"/>
    <p:sldId id="279" r:id="rId17"/>
    <p:sldId id="280" r:id="rId18"/>
    <p:sldId id="281" r:id="rId19"/>
    <p:sldId id="282" r:id="rId20"/>
    <p:sldId id="283" r:id="rId21"/>
    <p:sldId id="284" r:id="rId22"/>
    <p:sldId id="285" r:id="rId23"/>
    <p:sldId id="286" r:id="rId24"/>
    <p:sldId id="289" r:id="rId25"/>
    <p:sldId id="29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9745" autoAdjust="0"/>
  </p:normalViewPr>
  <p:slideViewPr>
    <p:cSldViewPr>
      <p:cViewPr varScale="1">
        <p:scale>
          <a:sx n="69" d="100"/>
          <a:sy n="69" d="100"/>
        </p:scale>
        <p:origin x="-1184" y="-7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7516640-FEF6-4702-974A-394A4BD88188}" type="datetimeFigureOut">
              <a:rPr lang="en-US" smtClean="0"/>
              <a:t>7/6/2013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C38B73-0789-4E1E-B396-2052973CB978}" type="slidenum">
              <a:rPr lang="en-US" smtClean="0"/>
              <a:t>‹#›</a:t>
            </a:fld>
            <a:endParaRPr lang="en-US"/>
          </a:p>
        </p:txBody>
      </p:sp>
    </p:spTree>
    <p:extLst>
      <p:ext uri="{BB962C8B-B14F-4D97-AF65-F5344CB8AC3E}">
        <p14:creationId xmlns:p14="http://schemas.microsoft.com/office/powerpoint/2010/main" val="14367893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516640-FEF6-4702-974A-394A4BD88188}" type="datetimeFigureOut">
              <a:rPr lang="en-US" smtClean="0"/>
              <a:t>7/6/2013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C38B73-0789-4E1E-B396-2052973CB978}" type="slidenum">
              <a:rPr lang="en-US" smtClean="0"/>
              <a:t>‹#›</a:t>
            </a:fld>
            <a:endParaRPr lang="en-US"/>
          </a:p>
        </p:txBody>
      </p:sp>
    </p:spTree>
    <p:extLst>
      <p:ext uri="{BB962C8B-B14F-4D97-AF65-F5344CB8AC3E}">
        <p14:creationId xmlns:p14="http://schemas.microsoft.com/office/powerpoint/2010/main" val="464693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516640-FEF6-4702-974A-394A4BD88188}" type="datetimeFigureOut">
              <a:rPr lang="en-US" smtClean="0"/>
              <a:t>7/6/2013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C38B73-0789-4E1E-B396-2052973CB978}" type="slidenum">
              <a:rPr lang="en-US" smtClean="0"/>
              <a:t>‹#›</a:t>
            </a:fld>
            <a:endParaRPr lang="en-US"/>
          </a:p>
        </p:txBody>
      </p:sp>
    </p:spTree>
    <p:extLst>
      <p:ext uri="{BB962C8B-B14F-4D97-AF65-F5344CB8AC3E}">
        <p14:creationId xmlns:p14="http://schemas.microsoft.com/office/powerpoint/2010/main" val="21014946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D169D05-583C-4CD9-B25E-CE7B309FF7DA}" type="slidenum">
              <a:rPr lang="zh-CN" altLang="en-US">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18169298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79EFE91-7579-4CC8-BBFE-84B44976497E}" type="slidenum">
              <a:rPr lang="zh-CN" altLang="en-US">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10161308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5BC797A-BE46-475D-BC9D-2EACAD48B424}" type="slidenum">
              <a:rPr lang="zh-CN" altLang="en-US">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33993143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3660F21-9D5C-4F1B-AB05-955377388119}" type="slidenum">
              <a:rPr lang="zh-CN" altLang="en-US">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30790851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CN">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A36C67D2-A30D-441B-BF96-D07CC5F5DE41}" type="slidenum">
              <a:rPr lang="zh-CN" altLang="en-US">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4505077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CN">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B1B734F-4628-4B24-9D2C-2C65A1CF63BC}" type="slidenum">
              <a:rPr lang="zh-CN" altLang="en-US">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269803149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CN">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0179DFB2-B72D-41CE-B153-1FD27BAE70AA}" type="slidenum">
              <a:rPr lang="zh-CN" altLang="en-US">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414677494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6BB50A6-403F-42AB-AE08-1644A8D66789}" type="slidenum">
              <a:rPr lang="zh-CN" altLang="en-US">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2708559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516640-FEF6-4702-974A-394A4BD88188}" type="datetimeFigureOut">
              <a:rPr lang="en-US" smtClean="0"/>
              <a:t>7/6/2013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C38B73-0789-4E1E-B396-2052973CB978}" type="slidenum">
              <a:rPr lang="en-US" smtClean="0"/>
              <a:t>‹#›</a:t>
            </a:fld>
            <a:endParaRPr lang="en-US"/>
          </a:p>
        </p:txBody>
      </p:sp>
    </p:spTree>
    <p:extLst>
      <p:ext uri="{BB962C8B-B14F-4D97-AF65-F5344CB8AC3E}">
        <p14:creationId xmlns:p14="http://schemas.microsoft.com/office/powerpoint/2010/main" val="19392265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FFBEF4E-9C74-4090-814A-9788681E7127}" type="slidenum">
              <a:rPr lang="zh-CN" altLang="en-US">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8185039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96FD3D8-3B36-48A5-A867-691118E8C649}" type="slidenum">
              <a:rPr lang="zh-CN" altLang="en-US">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20231183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FD04C2B-83EA-4458-8007-3B0E4278D052}" type="slidenum">
              <a:rPr lang="zh-CN" altLang="en-US">
                <a:solidFill>
                  <a:srgbClr val="000000"/>
                </a:solidFill>
              </a:rPr>
              <a:pPr>
                <a:defRPr/>
              </a:pPr>
              <a:t>‹#›</a:t>
            </a:fld>
            <a:endParaRPr lang="en-US" altLang="zh-CN">
              <a:solidFill>
                <a:srgbClr val="000000"/>
              </a:solidFill>
            </a:endParaRPr>
          </a:p>
        </p:txBody>
      </p:sp>
    </p:spTree>
    <p:extLst>
      <p:ext uri="{BB962C8B-B14F-4D97-AF65-F5344CB8AC3E}">
        <p14:creationId xmlns:p14="http://schemas.microsoft.com/office/powerpoint/2010/main" val="31760471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516640-FEF6-4702-974A-394A4BD88188}" type="datetimeFigureOut">
              <a:rPr lang="en-US" smtClean="0"/>
              <a:t>7/6/2013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C38B73-0789-4E1E-B396-2052973CB978}" type="slidenum">
              <a:rPr lang="en-US" smtClean="0"/>
              <a:t>‹#›</a:t>
            </a:fld>
            <a:endParaRPr lang="en-US"/>
          </a:p>
        </p:txBody>
      </p:sp>
    </p:spTree>
    <p:extLst>
      <p:ext uri="{BB962C8B-B14F-4D97-AF65-F5344CB8AC3E}">
        <p14:creationId xmlns:p14="http://schemas.microsoft.com/office/powerpoint/2010/main" val="22388243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7516640-FEF6-4702-974A-394A4BD88188}" type="datetimeFigureOut">
              <a:rPr lang="en-US" smtClean="0"/>
              <a:t>7/6/2013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C38B73-0789-4E1E-B396-2052973CB978}" type="slidenum">
              <a:rPr lang="en-US" smtClean="0"/>
              <a:t>‹#›</a:t>
            </a:fld>
            <a:endParaRPr lang="en-US"/>
          </a:p>
        </p:txBody>
      </p:sp>
    </p:spTree>
    <p:extLst>
      <p:ext uri="{BB962C8B-B14F-4D97-AF65-F5344CB8AC3E}">
        <p14:creationId xmlns:p14="http://schemas.microsoft.com/office/powerpoint/2010/main" val="4178776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7516640-FEF6-4702-974A-394A4BD88188}" type="datetimeFigureOut">
              <a:rPr lang="en-US" smtClean="0"/>
              <a:t>7/6/2013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8C38B73-0789-4E1E-B396-2052973CB978}" type="slidenum">
              <a:rPr lang="en-US" smtClean="0"/>
              <a:t>‹#›</a:t>
            </a:fld>
            <a:endParaRPr lang="en-US"/>
          </a:p>
        </p:txBody>
      </p:sp>
    </p:spTree>
    <p:extLst>
      <p:ext uri="{BB962C8B-B14F-4D97-AF65-F5344CB8AC3E}">
        <p14:creationId xmlns:p14="http://schemas.microsoft.com/office/powerpoint/2010/main" val="488430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516640-FEF6-4702-974A-394A4BD88188}" type="datetimeFigureOut">
              <a:rPr lang="en-US" smtClean="0"/>
              <a:t>7/6/2013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C38B73-0789-4E1E-B396-2052973CB978}" type="slidenum">
              <a:rPr lang="en-US" smtClean="0"/>
              <a:t>‹#›</a:t>
            </a:fld>
            <a:endParaRPr lang="en-US"/>
          </a:p>
        </p:txBody>
      </p:sp>
    </p:spTree>
    <p:extLst>
      <p:ext uri="{BB962C8B-B14F-4D97-AF65-F5344CB8AC3E}">
        <p14:creationId xmlns:p14="http://schemas.microsoft.com/office/powerpoint/2010/main" val="2256703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516640-FEF6-4702-974A-394A4BD88188}" type="datetimeFigureOut">
              <a:rPr lang="en-US" smtClean="0"/>
              <a:t>7/6/2013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C38B73-0789-4E1E-B396-2052973CB978}" type="slidenum">
              <a:rPr lang="en-US" smtClean="0"/>
              <a:t>‹#›</a:t>
            </a:fld>
            <a:endParaRPr lang="en-US"/>
          </a:p>
        </p:txBody>
      </p:sp>
    </p:spTree>
    <p:extLst>
      <p:ext uri="{BB962C8B-B14F-4D97-AF65-F5344CB8AC3E}">
        <p14:creationId xmlns:p14="http://schemas.microsoft.com/office/powerpoint/2010/main" val="2181459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516640-FEF6-4702-974A-394A4BD88188}" type="datetimeFigureOut">
              <a:rPr lang="en-US" smtClean="0"/>
              <a:t>7/6/2013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C38B73-0789-4E1E-B396-2052973CB978}" type="slidenum">
              <a:rPr lang="en-US" smtClean="0"/>
              <a:t>‹#›</a:t>
            </a:fld>
            <a:endParaRPr lang="en-US"/>
          </a:p>
        </p:txBody>
      </p:sp>
    </p:spTree>
    <p:extLst>
      <p:ext uri="{BB962C8B-B14F-4D97-AF65-F5344CB8AC3E}">
        <p14:creationId xmlns:p14="http://schemas.microsoft.com/office/powerpoint/2010/main" val="1066746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516640-FEF6-4702-974A-394A4BD88188}" type="datetimeFigureOut">
              <a:rPr lang="en-US" smtClean="0"/>
              <a:t>7/6/2013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C38B73-0789-4E1E-B396-2052973CB978}" type="slidenum">
              <a:rPr lang="en-US" smtClean="0"/>
              <a:t>‹#›</a:t>
            </a:fld>
            <a:endParaRPr lang="en-US"/>
          </a:p>
        </p:txBody>
      </p:sp>
    </p:spTree>
    <p:extLst>
      <p:ext uri="{BB962C8B-B14F-4D97-AF65-F5344CB8AC3E}">
        <p14:creationId xmlns:p14="http://schemas.microsoft.com/office/powerpoint/2010/main" val="1404947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516640-FEF6-4702-974A-394A4BD88188}" type="datetimeFigureOut">
              <a:rPr lang="en-US" smtClean="0"/>
              <a:t>7/6/2013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C38B73-0789-4E1E-B396-2052973CB978}" type="slidenum">
              <a:rPr lang="en-US" smtClean="0"/>
              <a:t>‹#›</a:t>
            </a:fld>
            <a:endParaRPr lang="en-US"/>
          </a:p>
        </p:txBody>
      </p:sp>
    </p:spTree>
    <p:extLst>
      <p:ext uri="{BB962C8B-B14F-4D97-AF65-F5344CB8AC3E}">
        <p14:creationId xmlns:p14="http://schemas.microsoft.com/office/powerpoint/2010/main" val="19715725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宋体" pitchFamily="2" charset="-122"/>
              </a:defRPr>
            </a:lvl1pPr>
          </a:lstStyle>
          <a:p>
            <a:pPr fontAlgn="base">
              <a:spcBef>
                <a:spcPct val="0"/>
              </a:spcBef>
              <a:spcAft>
                <a:spcPct val="0"/>
              </a:spcAft>
              <a:defRPr/>
            </a:pPr>
            <a:endParaRPr lang="en-US" altLang="zh-CN">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宋体" pitchFamily="2" charset="-122"/>
              </a:defRPr>
            </a:lvl1pPr>
          </a:lstStyle>
          <a:p>
            <a:pPr fontAlgn="base">
              <a:spcBef>
                <a:spcPct val="0"/>
              </a:spcBef>
              <a:spcAft>
                <a:spcPct val="0"/>
              </a:spcAft>
              <a:defRPr/>
            </a:pPr>
            <a:endParaRPr lang="en-US" altLang="zh-CN">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宋体" pitchFamily="2" charset="-122"/>
              </a:defRPr>
            </a:lvl1pPr>
          </a:lstStyle>
          <a:p>
            <a:pPr fontAlgn="base">
              <a:spcBef>
                <a:spcPct val="0"/>
              </a:spcBef>
              <a:spcAft>
                <a:spcPct val="0"/>
              </a:spcAft>
              <a:defRPr/>
            </a:pPr>
            <a:fld id="{5DA7A637-3939-4BFB-AB9D-28C7282C9D97}" type="slidenum">
              <a:rPr lang="zh-CN" altLang="en-US">
                <a:solidFill>
                  <a:srgbClr val="000000"/>
                </a:solidFill>
              </a:rPr>
              <a:pPr fontAlgn="base">
                <a:spcBef>
                  <a:spcPct val="0"/>
                </a:spcBef>
                <a:spcAft>
                  <a:spcPct val="0"/>
                </a:spcAft>
                <a:defRPr/>
              </a:pPr>
              <a:t>‹#›</a:t>
            </a:fld>
            <a:endParaRPr lang="en-US" altLang="zh-CN">
              <a:solidFill>
                <a:srgbClr val="000000"/>
              </a:solidFill>
            </a:endParaRPr>
          </a:p>
        </p:txBody>
      </p:sp>
    </p:spTree>
    <p:extLst>
      <p:ext uri="{BB962C8B-B14F-4D97-AF65-F5344CB8AC3E}">
        <p14:creationId xmlns:p14="http://schemas.microsoft.com/office/powerpoint/2010/main" val="27232033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zh-CN" altLang="en-US" b="1" dirty="0"/>
              <a:t>责备</a:t>
            </a:r>
            <a:r>
              <a:rPr lang="zh-CN" altLang="en-US" b="1" dirty="0" smtClean="0"/>
              <a:t>与</a:t>
            </a:r>
            <a:r>
              <a:rPr lang="zh-CN" altLang="en-US" b="1" dirty="0"/>
              <a:t>判断</a:t>
            </a:r>
            <a:r>
              <a:rPr lang="en-US" altLang="zh-CN" b="1" dirty="0" smtClean="0"/>
              <a:t/>
            </a:r>
            <a:br>
              <a:rPr lang="en-US" altLang="zh-CN" b="1" dirty="0" smtClean="0"/>
            </a:br>
            <a:r>
              <a:rPr lang="en-US" altLang="zh-CN" dirty="0" smtClean="0"/>
              <a:t>V</a:t>
            </a:r>
            <a:r>
              <a:rPr lang="en-US" dirty="0" smtClean="0"/>
              <a:t>erdict and Judgment </a:t>
            </a:r>
            <a:endParaRPr lang="en-US" dirty="0"/>
          </a:p>
        </p:txBody>
      </p:sp>
      <p:sp>
        <p:nvSpPr>
          <p:cNvPr id="3" name="Subtitle 2"/>
          <p:cNvSpPr>
            <a:spLocks noGrp="1"/>
          </p:cNvSpPr>
          <p:nvPr>
            <p:ph type="subTitle" idx="1"/>
          </p:nvPr>
        </p:nvSpPr>
        <p:spPr/>
        <p:txBody>
          <a:bodyPr>
            <a:normAutofit/>
          </a:bodyPr>
          <a:lstStyle/>
          <a:p>
            <a:r>
              <a:rPr lang="zh-CN" altLang="en-US" sz="3600" b="1" dirty="0" smtClean="0">
                <a:solidFill>
                  <a:schemeClr val="tx1"/>
                </a:solidFill>
              </a:rPr>
              <a:t>黄力夫弟兄</a:t>
            </a:r>
            <a:r>
              <a:rPr lang="zh-CN" altLang="en-US" sz="3600" dirty="0" smtClean="0">
                <a:solidFill>
                  <a:schemeClr val="tx1"/>
                </a:solidFill>
              </a:rPr>
              <a:t> </a:t>
            </a:r>
            <a:r>
              <a:rPr lang="en-US" altLang="zh-CN" sz="3600" dirty="0" smtClean="0">
                <a:solidFill>
                  <a:schemeClr val="tx1"/>
                </a:solidFill>
              </a:rPr>
              <a:t>Leaf Huang</a:t>
            </a:r>
          </a:p>
          <a:p>
            <a:r>
              <a:rPr lang="zh-CN" altLang="en-US" sz="3600" b="1" dirty="0">
                <a:solidFill>
                  <a:schemeClr val="tx1"/>
                </a:solidFill>
              </a:rPr>
              <a:t>北</a:t>
            </a:r>
            <a:r>
              <a:rPr lang="zh-CN" altLang="en-US" sz="3600" b="1" dirty="0" smtClean="0">
                <a:solidFill>
                  <a:schemeClr val="tx1"/>
                </a:solidFill>
              </a:rPr>
              <a:t>卡华人福音基督教会</a:t>
            </a:r>
            <a:r>
              <a:rPr lang="zh-CN" altLang="en-US" sz="3600" dirty="0" smtClean="0">
                <a:solidFill>
                  <a:schemeClr val="tx1"/>
                </a:solidFill>
              </a:rPr>
              <a:t> </a:t>
            </a:r>
            <a:r>
              <a:rPr lang="en-US" altLang="zh-CN" sz="3600" dirty="0" smtClean="0">
                <a:solidFill>
                  <a:schemeClr val="tx1"/>
                </a:solidFill>
              </a:rPr>
              <a:t>CCMC</a:t>
            </a:r>
            <a:endParaRPr lang="en-US" sz="3600" dirty="0">
              <a:solidFill>
                <a:schemeClr val="tx1"/>
              </a:solidFill>
            </a:endParaRPr>
          </a:p>
        </p:txBody>
      </p:sp>
    </p:spTree>
    <p:extLst>
      <p:ext uri="{BB962C8B-B14F-4D97-AF65-F5344CB8AC3E}">
        <p14:creationId xmlns:p14="http://schemas.microsoft.com/office/powerpoint/2010/main" val="7936663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zh-CN" altLang="en-US" b="1" dirty="0"/>
              <a:t>神</a:t>
            </a:r>
            <a:r>
              <a:rPr lang="zh-CN" altLang="en-US" b="1" dirty="0" smtClean="0"/>
              <a:t>的审判</a:t>
            </a:r>
            <a:r>
              <a:rPr lang="zh-CN" altLang="en-US" dirty="0" smtClean="0"/>
              <a:t> </a:t>
            </a:r>
            <a:r>
              <a:rPr lang="en-US" altLang="zh-CN" dirty="0" smtClean="0"/>
              <a:t>Judgment of God</a:t>
            </a:r>
            <a:endParaRPr lang="en-US" dirty="0"/>
          </a:p>
        </p:txBody>
      </p:sp>
      <p:sp>
        <p:nvSpPr>
          <p:cNvPr id="3" name="Content Placeholder 2"/>
          <p:cNvSpPr>
            <a:spLocks noGrp="1"/>
          </p:cNvSpPr>
          <p:nvPr>
            <p:ph idx="1"/>
          </p:nvPr>
        </p:nvSpPr>
        <p:spPr>
          <a:xfrm>
            <a:off x="457200" y="1143000"/>
            <a:ext cx="8229600" cy="5410200"/>
          </a:xfrm>
        </p:spPr>
        <p:txBody>
          <a:bodyPr>
            <a:normAutofit/>
          </a:bodyPr>
          <a:lstStyle/>
          <a:p>
            <a:r>
              <a:rPr lang="zh-CN" altLang="en-US" sz="3600" b="1" dirty="0" smtClean="0">
                <a:latin typeface="SimSun"/>
                <a:ea typeface="SimSun"/>
              </a:rPr>
              <a:t>你既藐视我，娶了赫人乌利亚的妻为妻，所以刀剑必永不离开你的家。</a:t>
            </a:r>
            <a:r>
              <a:rPr lang="en-US" altLang="zh-CN" sz="3600" b="1" dirty="0" smtClean="0">
                <a:latin typeface="Georgia"/>
                <a:ea typeface="SimSun"/>
              </a:rPr>
              <a:t> </a:t>
            </a:r>
            <a:r>
              <a:rPr lang="en-US" altLang="zh-CN" sz="3600" dirty="0" smtClean="0">
                <a:ea typeface="SimSun"/>
              </a:rPr>
              <a:t>Now, therefore, the sword will never depart from your house, because you despised me and took the wife of Uriah the Hittite to be your own.							</a:t>
            </a:r>
            <a:r>
              <a:rPr lang="zh-CN" altLang="en-US" sz="3600" b="1" dirty="0" smtClean="0">
                <a:ea typeface="SimSun"/>
              </a:rPr>
              <a:t>撒下</a:t>
            </a:r>
            <a:r>
              <a:rPr lang="zh-CN" altLang="en-US" sz="3600" dirty="0" smtClean="0">
                <a:ea typeface="SimSun"/>
              </a:rPr>
              <a:t> </a:t>
            </a:r>
            <a:r>
              <a:rPr lang="en-US" altLang="zh-CN" sz="3600" dirty="0" smtClean="0">
                <a:ea typeface="SimSun"/>
              </a:rPr>
              <a:t>II Sam 12:10</a:t>
            </a:r>
          </a:p>
          <a:p>
            <a:r>
              <a:rPr lang="en-US" altLang="zh-CN" sz="3600" dirty="0" smtClean="0">
                <a:latin typeface="Georgia"/>
                <a:ea typeface="SimSun"/>
              </a:rPr>
              <a:t>“</a:t>
            </a:r>
            <a:r>
              <a:rPr lang="zh-CN" altLang="en-US" sz="3600" b="1" dirty="0">
                <a:solidFill>
                  <a:prstClr val="black"/>
                </a:solidFill>
                <a:latin typeface="SimSun"/>
                <a:ea typeface="SimSun"/>
              </a:rPr>
              <a:t>娶</a:t>
            </a:r>
            <a:r>
              <a:rPr lang="zh-CN" altLang="en-US" sz="3600" b="1" dirty="0" smtClean="0">
                <a:solidFill>
                  <a:prstClr val="black"/>
                </a:solidFill>
                <a:latin typeface="SimSun"/>
                <a:ea typeface="SimSun"/>
              </a:rPr>
              <a:t>了</a:t>
            </a:r>
            <a:r>
              <a:rPr lang="en-US" altLang="zh-CN" sz="3600" b="1" dirty="0" smtClean="0">
                <a:solidFill>
                  <a:prstClr val="black"/>
                </a:solidFill>
                <a:latin typeface="SimSun"/>
                <a:ea typeface="SimSun"/>
              </a:rPr>
              <a:t>”</a:t>
            </a:r>
            <a:r>
              <a:rPr lang="zh-CN" altLang="en-US" sz="3600" b="1" dirty="0" smtClean="0">
                <a:solidFill>
                  <a:prstClr val="black"/>
                </a:solidFill>
                <a:latin typeface="SimSun"/>
                <a:ea typeface="SimSun"/>
              </a:rPr>
              <a:t>应翻成“夺了”。</a:t>
            </a:r>
            <a:r>
              <a:rPr lang="en-US" altLang="zh-CN" sz="3600" dirty="0" smtClean="0">
                <a:solidFill>
                  <a:prstClr val="black"/>
                </a:solidFill>
                <a:ea typeface="SimSun"/>
              </a:rPr>
              <a:t>Not “married”, but “took”.</a:t>
            </a:r>
            <a:endParaRPr lang="en-US" altLang="zh-CN" sz="3600" dirty="0" smtClean="0">
              <a:ea typeface="SimSun"/>
            </a:endParaRPr>
          </a:p>
          <a:p>
            <a:endParaRPr lang="en-US" altLang="zh-CN" sz="3600" dirty="0" smtClean="0">
              <a:latin typeface="Georgia"/>
              <a:ea typeface="SimSun"/>
            </a:endParaRPr>
          </a:p>
          <a:p>
            <a:endParaRPr lang="en-US" sz="3600" dirty="0"/>
          </a:p>
        </p:txBody>
      </p:sp>
    </p:spTree>
    <p:extLst>
      <p:ext uri="{BB962C8B-B14F-4D97-AF65-F5344CB8AC3E}">
        <p14:creationId xmlns:p14="http://schemas.microsoft.com/office/powerpoint/2010/main" val="1011150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324600"/>
          </a:xfrm>
        </p:spPr>
        <p:txBody>
          <a:bodyPr>
            <a:normAutofit fontScale="92500" lnSpcReduction="10000"/>
          </a:bodyPr>
          <a:lstStyle/>
          <a:p>
            <a:r>
              <a:rPr lang="zh-CN" altLang="en-US" sz="3600" b="1" dirty="0" smtClean="0"/>
              <a:t>耶和华如此说：</a:t>
            </a:r>
            <a:r>
              <a:rPr lang="en-US" altLang="zh-CN" sz="3600" b="1" dirty="0" smtClean="0"/>
              <a:t>『</a:t>
            </a:r>
            <a:r>
              <a:rPr lang="zh-CN" altLang="en-US" sz="3600" b="1" dirty="0" smtClean="0"/>
              <a:t>我必从你家中兴起祸患攻击你；我必在你眼前把你的妃嫔赐给别人，他在日光之下就与他们同寝。 你在暗中行这事，我却要在以色列众人面前，日光之下，报应你。</a:t>
            </a:r>
            <a:r>
              <a:rPr lang="en-US" altLang="zh-CN" sz="3600" b="1" dirty="0" smtClean="0"/>
              <a:t>』     </a:t>
            </a:r>
            <a:r>
              <a:rPr lang="en-US" sz="3600" b="1" dirty="0" smtClean="0"/>
              <a:t> </a:t>
            </a:r>
            <a:r>
              <a:rPr lang="en-US" sz="3600" dirty="0"/>
              <a:t>This is what the LORD says: </a:t>
            </a:r>
            <a:r>
              <a:rPr lang="en-US" sz="3600" dirty="0" smtClean="0"/>
              <a:t>‘Out </a:t>
            </a:r>
            <a:r>
              <a:rPr lang="en-US" sz="3600" dirty="0"/>
              <a:t>of your own household I am going to bring calamity on you. Before your very eyes I will take your wives and give them to one who is close to you, and he will sleep with your wives in broad daylight. </a:t>
            </a:r>
            <a:r>
              <a:rPr lang="en-US" sz="3600" dirty="0" smtClean="0"/>
              <a:t>You </a:t>
            </a:r>
            <a:r>
              <a:rPr lang="en-US" sz="3600" dirty="0"/>
              <a:t>did it in secret, but I will do this thing in broad daylight before all Israel</a:t>
            </a:r>
            <a:r>
              <a:rPr lang="en-US" sz="3600" dirty="0" smtClean="0"/>
              <a:t>.‘ 						</a:t>
            </a:r>
            <a:r>
              <a:rPr lang="zh-CN" altLang="en-US" sz="3600" b="1" dirty="0" smtClean="0"/>
              <a:t>撒下 </a:t>
            </a:r>
            <a:r>
              <a:rPr lang="en-US" sz="3600" dirty="0" smtClean="0"/>
              <a:t>II Sam 12:11-12</a:t>
            </a:r>
            <a:endParaRPr lang="zh-CN" altLang="en-US" sz="3600" dirty="0" smtClean="0"/>
          </a:p>
        </p:txBody>
      </p:sp>
    </p:spTree>
    <p:extLst>
      <p:ext uri="{BB962C8B-B14F-4D97-AF65-F5344CB8AC3E}">
        <p14:creationId xmlns:p14="http://schemas.microsoft.com/office/powerpoint/2010/main" val="19394181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lstStyle/>
          <a:p>
            <a:r>
              <a:rPr lang="zh-CN" altLang="en-US" b="1" dirty="0" smtClean="0"/>
              <a:t>大卫的反应 </a:t>
            </a:r>
            <a:r>
              <a:rPr lang="en-US" altLang="zh-CN" dirty="0" smtClean="0"/>
              <a:t>Reaction of David</a:t>
            </a:r>
            <a:endParaRPr lang="en-US" dirty="0"/>
          </a:p>
        </p:txBody>
      </p:sp>
      <p:sp>
        <p:nvSpPr>
          <p:cNvPr id="3" name="Content Placeholder 2"/>
          <p:cNvSpPr>
            <a:spLocks noGrp="1"/>
          </p:cNvSpPr>
          <p:nvPr>
            <p:ph idx="1"/>
          </p:nvPr>
        </p:nvSpPr>
        <p:spPr>
          <a:xfrm>
            <a:off x="457200" y="990600"/>
            <a:ext cx="8229600" cy="5715000"/>
          </a:xfrm>
        </p:spPr>
        <p:txBody>
          <a:bodyPr>
            <a:normAutofit/>
          </a:bodyPr>
          <a:lstStyle/>
          <a:p>
            <a:r>
              <a:rPr lang="zh-CN" altLang="en-US" sz="3600" b="1" dirty="0" smtClean="0"/>
              <a:t>大卫对拿单说：「我得罪耶和华了！」</a:t>
            </a:r>
            <a:r>
              <a:rPr lang="en-US" sz="3600" dirty="0"/>
              <a:t> Then David said to Nathan, "I have sinned against the LORD</a:t>
            </a:r>
            <a:r>
              <a:rPr lang="en-US" sz="3600" dirty="0" smtClean="0"/>
              <a:t>.”</a:t>
            </a:r>
          </a:p>
          <a:p>
            <a:r>
              <a:rPr lang="zh-CN" altLang="en-US" sz="3600" b="1" dirty="0"/>
              <a:t>你责备我的时候显为公义，判断我的时候显为清正。</a:t>
            </a:r>
            <a:r>
              <a:rPr lang="en-US" sz="3600" dirty="0" smtClean="0"/>
              <a:t>So </a:t>
            </a:r>
            <a:r>
              <a:rPr lang="en-US" sz="3600" dirty="0"/>
              <a:t>you are right in your verdict and justified when you judge. </a:t>
            </a:r>
            <a:r>
              <a:rPr lang="en-US" sz="3600" dirty="0" smtClean="0"/>
              <a:t>						</a:t>
            </a:r>
            <a:r>
              <a:rPr lang="zh-CN" altLang="en-US" sz="3600" b="1" dirty="0" smtClean="0"/>
              <a:t>诗</a:t>
            </a:r>
            <a:r>
              <a:rPr lang="zh-CN" altLang="en-US" sz="3600" dirty="0" smtClean="0"/>
              <a:t> </a:t>
            </a:r>
            <a:r>
              <a:rPr lang="en-US" altLang="zh-CN" sz="3600" dirty="0" err="1" smtClean="0"/>
              <a:t>Psa</a:t>
            </a:r>
            <a:r>
              <a:rPr lang="en-US" altLang="zh-CN" sz="3600" dirty="0" smtClean="0"/>
              <a:t> 51:4</a:t>
            </a:r>
          </a:p>
          <a:p>
            <a:r>
              <a:rPr lang="zh-CN" altLang="en-US" sz="3600" b="1" dirty="0"/>
              <a:t>大</a:t>
            </a:r>
            <a:r>
              <a:rPr lang="zh-CN" altLang="en-US" sz="3600" b="1" dirty="0" smtClean="0"/>
              <a:t>卫预备接受惩罚。</a:t>
            </a:r>
            <a:r>
              <a:rPr lang="en-US" altLang="zh-CN" sz="3600" dirty="0" smtClean="0"/>
              <a:t>David was ready for the punishment.</a:t>
            </a:r>
            <a:endParaRPr lang="en-US" sz="3600" dirty="0"/>
          </a:p>
          <a:p>
            <a:endParaRPr lang="en-US" sz="3600" b="1" dirty="0"/>
          </a:p>
        </p:txBody>
      </p:sp>
    </p:spTree>
    <p:extLst>
      <p:ext uri="{BB962C8B-B14F-4D97-AF65-F5344CB8AC3E}">
        <p14:creationId xmlns:p14="http://schemas.microsoft.com/office/powerpoint/2010/main" val="4040777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zh-CN" altLang="en-US" b="1" dirty="0" smtClean="0"/>
              <a:t>神的慈爱与公义 </a:t>
            </a:r>
            <a:r>
              <a:rPr lang="en-US" altLang="zh-CN" dirty="0" smtClean="0"/>
              <a:t>God’s love and righteousness</a:t>
            </a:r>
            <a:endParaRPr lang="en-US" dirty="0"/>
          </a:p>
        </p:txBody>
      </p:sp>
      <p:sp>
        <p:nvSpPr>
          <p:cNvPr id="3" name="Content Placeholder 2"/>
          <p:cNvSpPr>
            <a:spLocks noGrp="1"/>
          </p:cNvSpPr>
          <p:nvPr>
            <p:ph idx="1"/>
          </p:nvPr>
        </p:nvSpPr>
        <p:spPr>
          <a:xfrm>
            <a:off x="457200" y="1600200"/>
            <a:ext cx="8229600" cy="5105400"/>
          </a:xfrm>
        </p:spPr>
        <p:txBody>
          <a:bodyPr>
            <a:noAutofit/>
          </a:bodyPr>
          <a:lstStyle/>
          <a:p>
            <a:r>
              <a:rPr lang="zh-CN" altLang="en-US" sz="3600" b="1" dirty="0" smtClean="0"/>
              <a:t>拿单说：「耶和华已经除掉你的罪，你必不至於死。 只是你行这事，叫耶和华的仇敌大得亵渎的机会，故此，你所得的孩子必定要死。」 </a:t>
            </a:r>
            <a:r>
              <a:rPr lang="en-US" altLang="zh-CN" sz="3600" dirty="0" smtClean="0"/>
              <a:t>Nathan replied, “The LORD has taken away your sin. You are not going to die. But because by doing this you have shown utter contempt for the LORD, the son born to you will die.”		</a:t>
            </a:r>
            <a:r>
              <a:rPr lang="zh-CN" altLang="en-US" sz="3600" b="1" dirty="0" smtClean="0"/>
              <a:t>撒下</a:t>
            </a:r>
            <a:r>
              <a:rPr lang="zh-CN" altLang="en-US" sz="3600" dirty="0" smtClean="0"/>
              <a:t> </a:t>
            </a:r>
            <a:r>
              <a:rPr lang="en-US" altLang="zh-CN" sz="3600" dirty="0" smtClean="0"/>
              <a:t>II Sam 12:13-14</a:t>
            </a:r>
            <a:endParaRPr lang="zh-CN" altLang="en-US" sz="3600" dirty="0" smtClean="0"/>
          </a:p>
          <a:p>
            <a:endParaRPr lang="en-US" sz="3600" dirty="0"/>
          </a:p>
        </p:txBody>
      </p:sp>
    </p:spTree>
    <p:extLst>
      <p:ext uri="{BB962C8B-B14F-4D97-AF65-F5344CB8AC3E}">
        <p14:creationId xmlns:p14="http://schemas.microsoft.com/office/powerpoint/2010/main" val="4075458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zh-CN" altLang="en-US" b="1" dirty="0"/>
              <a:t>四</a:t>
            </a:r>
            <a:r>
              <a:rPr lang="zh-CN" altLang="en-US" b="1" dirty="0" smtClean="0"/>
              <a:t>倍偿还 </a:t>
            </a:r>
            <a:r>
              <a:rPr lang="en-US" altLang="zh-CN" dirty="0" smtClean="0"/>
              <a:t>Pay back 4 times</a:t>
            </a:r>
            <a:endParaRPr lang="en-US" dirty="0"/>
          </a:p>
        </p:txBody>
      </p:sp>
      <p:sp>
        <p:nvSpPr>
          <p:cNvPr id="3" name="Content Placeholder 2"/>
          <p:cNvSpPr>
            <a:spLocks noGrp="1"/>
          </p:cNvSpPr>
          <p:nvPr>
            <p:ph idx="1"/>
          </p:nvPr>
        </p:nvSpPr>
        <p:spPr>
          <a:xfrm>
            <a:off x="457200" y="1143000"/>
            <a:ext cx="8229600" cy="4983163"/>
          </a:xfrm>
        </p:spPr>
        <p:txBody>
          <a:bodyPr/>
          <a:lstStyle/>
          <a:p>
            <a:r>
              <a:rPr lang="zh-CN" altLang="en-US" sz="3600" b="1" dirty="0">
                <a:solidFill>
                  <a:prstClr val="black"/>
                </a:solidFill>
              </a:rPr>
              <a:t>他必偿还羊羔四</a:t>
            </a:r>
            <a:r>
              <a:rPr lang="zh-CN" altLang="en-US" sz="3600" b="1" dirty="0" smtClean="0">
                <a:solidFill>
                  <a:prstClr val="black"/>
                </a:solidFill>
              </a:rPr>
              <a:t>倍</a:t>
            </a:r>
            <a:r>
              <a:rPr lang="en-US" altLang="zh-CN" sz="3600" b="1" dirty="0" smtClean="0">
                <a:solidFill>
                  <a:prstClr val="black"/>
                </a:solidFill>
              </a:rPr>
              <a:t>! </a:t>
            </a:r>
            <a:r>
              <a:rPr lang="en-US" altLang="zh-CN" sz="3600" dirty="0">
                <a:solidFill>
                  <a:prstClr val="black"/>
                </a:solidFill>
              </a:rPr>
              <a:t>He must pay for that lamb four times </a:t>
            </a:r>
            <a:r>
              <a:rPr lang="en-US" altLang="zh-CN" sz="3600" dirty="0" smtClean="0">
                <a:solidFill>
                  <a:prstClr val="black"/>
                </a:solidFill>
              </a:rPr>
              <a:t>over!							</a:t>
            </a:r>
            <a:r>
              <a:rPr lang="zh-CN" altLang="en-US" sz="3600" b="1" dirty="0" smtClean="0">
                <a:solidFill>
                  <a:prstClr val="black"/>
                </a:solidFill>
              </a:rPr>
              <a:t>撒</a:t>
            </a:r>
            <a:r>
              <a:rPr lang="zh-CN" altLang="en-US" sz="3600" b="1" dirty="0">
                <a:solidFill>
                  <a:prstClr val="black"/>
                </a:solidFill>
              </a:rPr>
              <a:t>下</a:t>
            </a:r>
            <a:r>
              <a:rPr lang="zh-CN" altLang="en-US" sz="3600" dirty="0">
                <a:solidFill>
                  <a:prstClr val="black"/>
                </a:solidFill>
              </a:rPr>
              <a:t> </a:t>
            </a:r>
            <a:r>
              <a:rPr lang="en-US" altLang="zh-CN" sz="3600" dirty="0">
                <a:solidFill>
                  <a:prstClr val="black"/>
                </a:solidFill>
              </a:rPr>
              <a:t>II Sam </a:t>
            </a:r>
            <a:r>
              <a:rPr lang="en-US" altLang="zh-CN" sz="3600" dirty="0" smtClean="0">
                <a:solidFill>
                  <a:prstClr val="black"/>
                </a:solidFill>
              </a:rPr>
              <a:t>12:5</a:t>
            </a:r>
          </a:p>
          <a:p>
            <a:r>
              <a:rPr lang="zh-CN" altLang="en-US" sz="3600" b="1" dirty="0">
                <a:solidFill>
                  <a:prstClr val="black"/>
                </a:solidFill>
              </a:rPr>
              <a:t>大</a:t>
            </a:r>
            <a:r>
              <a:rPr lang="zh-CN" altLang="en-US" sz="3600" b="1" dirty="0" smtClean="0">
                <a:solidFill>
                  <a:prstClr val="black"/>
                </a:solidFill>
              </a:rPr>
              <a:t>卫自己的审判。</a:t>
            </a:r>
            <a:r>
              <a:rPr lang="en-US" altLang="zh-CN" sz="3600" dirty="0" smtClean="0">
                <a:solidFill>
                  <a:prstClr val="black"/>
                </a:solidFill>
              </a:rPr>
              <a:t>David’s own judgment.</a:t>
            </a:r>
          </a:p>
          <a:p>
            <a:r>
              <a:rPr lang="zh-CN" altLang="en-US" sz="3600" b="1" dirty="0">
                <a:solidFill>
                  <a:prstClr val="black"/>
                </a:solidFill>
              </a:rPr>
              <a:t>大</a:t>
            </a:r>
            <a:r>
              <a:rPr lang="zh-CN" altLang="en-US" sz="3600" b="1" dirty="0" smtClean="0">
                <a:solidFill>
                  <a:prstClr val="black"/>
                </a:solidFill>
              </a:rPr>
              <a:t>卫谋杀一人，他要死</a:t>
            </a:r>
            <a:r>
              <a:rPr lang="en-US" altLang="zh-CN" sz="3600" dirty="0" smtClean="0">
                <a:solidFill>
                  <a:prstClr val="black"/>
                </a:solidFill>
              </a:rPr>
              <a:t>4</a:t>
            </a:r>
            <a:r>
              <a:rPr lang="zh-CN" altLang="en-US" sz="3600" b="1" dirty="0" smtClean="0">
                <a:solidFill>
                  <a:prstClr val="black"/>
                </a:solidFill>
              </a:rPr>
              <a:t>个儿子。</a:t>
            </a:r>
            <a:r>
              <a:rPr lang="en-US" altLang="zh-CN" sz="3600" dirty="0" smtClean="0">
                <a:solidFill>
                  <a:prstClr val="black"/>
                </a:solidFill>
              </a:rPr>
              <a:t>David murdered one. He will pay back with the lives of 4 sons.</a:t>
            </a:r>
            <a:endParaRPr lang="en-US" dirty="0"/>
          </a:p>
        </p:txBody>
      </p:sp>
    </p:spTree>
    <p:extLst>
      <p:ext uri="{BB962C8B-B14F-4D97-AF65-F5344CB8AC3E}">
        <p14:creationId xmlns:p14="http://schemas.microsoft.com/office/powerpoint/2010/main" val="1452171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zh-CN" altLang="en-US" b="1" dirty="0" smtClean="0"/>
              <a:t>第一个</a:t>
            </a:r>
            <a:r>
              <a:rPr lang="zh-CN" altLang="en-US" dirty="0" smtClean="0"/>
              <a:t> </a:t>
            </a:r>
            <a:r>
              <a:rPr lang="en-US" dirty="0" smtClean="0"/>
              <a:t>The first</a:t>
            </a:r>
            <a:endParaRPr lang="en-US" dirty="0"/>
          </a:p>
        </p:txBody>
      </p:sp>
      <p:sp>
        <p:nvSpPr>
          <p:cNvPr id="3" name="Content Placeholder 2"/>
          <p:cNvSpPr>
            <a:spLocks noGrp="1"/>
          </p:cNvSpPr>
          <p:nvPr>
            <p:ph idx="1"/>
          </p:nvPr>
        </p:nvSpPr>
        <p:spPr>
          <a:xfrm>
            <a:off x="457200" y="990600"/>
            <a:ext cx="8229600" cy="5715000"/>
          </a:xfrm>
        </p:spPr>
        <p:txBody>
          <a:bodyPr/>
          <a:lstStyle/>
          <a:p>
            <a:r>
              <a:rPr lang="zh-CN" altLang="en-US" sz="3600" b="1" dirty="0" smtClean="0"/>
              <a:t>他与</a:t>
            </a:r>
            <a:r>
              <a:rPr lang="zh-CN" altLang="en-US" sz="3600" b="1" dirty="0">
                <a:solidFill>
                  <a:prstClr val="black"/>
                </a:solidFill>
              </a:rPr>
              <a:t>拔示</a:t>
            </a:r>
            <a:r>
              <a:rPr lang="zh-CN" altLang="en-US" sz="3600" b="1" dirty="0" smtClean="0">
                <a:solidFill>
                  <a:prstClr val="black"/>
                </a:solidFill>
              </a:rPr>
              <a:t>巴淫乱生的儿子。</a:t>
            </a:r>
            <a:r>
              <a:rPr lang="en-US" altLang="zh-CN" sz="3600" dirty="0" smtClean="0">
                <a:solidFill>
                  <a:prstClr val="black"/>
                </a:solidFill>
              </a:rPr>
              <a:t>The son born to David after he committed adultery </a:t>
            </a:r>
            <a:r>
              <a:rPr lang="en-US" altLang="zh-CN" sz="3600" dirty="0">
                <a:solidFill>
                  <a:prstClr val="black"/>
                </a:solidFill>
              </a:rPr>
              <a:t>with </a:t>
            </a:r>
            <a:r>
              <a:rPr lang="en-US" altLang="zh-CN" sz="3600" dirty="0" smtClean="0">
                <a:solidFill>
                  <a:prstClr val="black"/>
                </a:solidFill>
              </a:rPr>
              <a:t>Bathsheba.</a:t>
            </a:r>
          </a:p>
          <a:p>
            <a:r>
              <a:rPr lang="zh-CN" altLang="en-US" sz="3600" b="1" dirty="0"/>
              <a:t>所以大卫为这孩子恳求神，而且禁食，进入内室，终夜躺在地上</a:t>
            </a:r>
            <a:r>
              <a:rPr lang="zh-CN" altLang="en-US" sz="3600" b="1" dirty="0" smtClean="0"/>
              <a:t>。</a:t>
            </a:r>
            <a:r>
              <a:rPr lang="en-US" altLang="zh-CN" sz="3600" dirty="0"/>
              <a:t>David pleaded with God for the child. He fasted and spent the nights lying in sackcloth on the ground. </a:t>
            </a:r>
            <a:r>
              <a:rPr lang="en-US" altLang="zh-CN" sz="3600" dirty="0" smtClean="0"/>
              <a:t>		</a:t>
            </a:r>
            <a:r>
              <a:rPr lang="zh-CN" altLang="en-US" sz="3600" b="1" dirty="0" smtClean="0"/>
              <a:t>撒下</a:t>
            </a:r>
            <a:r>
              <a:rPr lang="zh-CN" altLang="en-US" sz="3600" dirty="0" smtClean="0"/>
              <a:t> </a:t>
            </a:r>
            <a:r>
              <a:rPr lang="en-US" altLang="zh-CN" sz="3600" dirty="0" smtClean="0"/>
              <a:t>II Sam 12:16</a:t>
            </a:r>
            <a:endParaRPr lang="en-US" altLang="zh-CN" sz="3600" dirty="0"/>
          </a:p>
          <a:p>
            <a:r>
              <a:rPr lang="zh-CN" altLang="en-US" sz="3600" b="1" dirty="0" smtClean="0"/>
              <a:t>孩子还是死了。</a:t>
            </a:r>
            <a:r>
              <a:rPr lang="en-US" altLang="zh-CN" sz="3600" dirty="0" smtClean="0"/>
              <a:t>The child still died.</a:t>
            </a:r>
            <a:endParaRPr lang="en-US" sz="3600" dirty="0"/>
          </a:p>
        </p:txBody>
      </p:sp>
    </p:spTree>
    <p:extLst>
      <p:ext uri="{BB962C8B-B14F-4D97-AF65-F5344CB8AC3E}">
        <p14:creationId xmlns:p14="http://schemas.microsoft.com/office/powerpoint/2010/main" val="2240936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lstStyle/>
          <a:p>
            <a:r>
              <a:rPr lang="zh-CN" altLang="en-US" b="1" dirty="0" smtClean="0">
                <a:solidFill>
                  <a:prstClr val="black"/>
                </a:solidFill>
              </a:rPr>
              <a:t>第</a:t>
            </a:r>
            <a:r>
              <a:rPr lang="zh-CN" altLang="en-US" b="1" dirty="0">
                <a:solidFill>
                  <a:prstClr val="black"/>
                </a:solidFill>
              </a:rPr>
              <a:t>二</a:t>
            </a:r>
            <a:r>
              <a:rPr lang="zh-CN" altLang="en-US" b="1" dirty="0" smtClean="0">
                <a:solidFill>
                  <a:prstClr val="black"/>
                </a:solidFill>
              </a:rPr>
              <a:t>个</a:t>
            </a:r>
            <a:r>
              <a:rPr lang="zh-CN" altLang="en-US" dirty="0" smtClean="0">
                <a:solidFill>
                  <a:prstClr val="black"/>
                </a:solidFill>
              </a:rPr>
              <a:t> </a:t>
            </a:r>
            <a:r>
              <a:rPr lang="en-US" dirty="0">
                <a:solidFill>
                  <a:prstClr val="black"/>
                </a:solidFill>
              </a:rPr>
              <a:t>The </a:t>
            </a:r>
            <a:r>
              <a:rPr lang="en-US" dirty="0" smtClean="0">
                <a:solidFill>
                  <a:prstClr val="black"/>
                </a:solidFill>
              </a:rPr>
              <a:t>second</a:t>
            </a:r>
            <a:endParaRPr lang="en-US" dirty="0"/>
          </a:p>
        </p:txBody>
      </p:sp>
      <p:sp>
        <p:nvSpPr>
          <p:cNvPr id="3" name="Content Placeholder 2"/>
          <p:cNvSpPr>
            <a:spLocks noGrp="1"/>
          </p:cNvSpPr>
          <p:nvPr>
            <p:ph idx="1"/>
          </p:nvPr>
        </p:nvSpPr>
        <p:spPr>
          <a:xfrm>
            <a:off x="457200" y="1066800"/>
            <a:ext cx="8229600" cy="5059363"/>
          </a:xfrm>
        </p:spPr>
        <p:txBody>
          <a:bodyPr>
            <a:normAutofit/>
          </a:bodyPr>
          <a:lstStyle/>
          <a:p>
            <a:r>
              <a:rPr lang="zh-CN" altLang="en-US" sz="3600" b="1" dirty="0"/>
              <a:t>自从暗嫩玷辱押沙龙妹子他玛的那日，押沙龙就定意杀暗嫩了</a:t>
            </a:r>
            <a:r>
              <a:rPr lang="zh-CN" altLang="en-US" sz="3600" b="1" dirty="0" smtClean="0"/>
              <a:t>。</a:t>
            </a:r>
            <a:r>
              <a:rPr lang="en-US" altLang="zh-CN" sz="3600" dirty="0"/>
              <a:t>This has been </a:t>
            </a:r>
            <a:r>
              <a:rPr lang="en-US" altLang="zh-CN" sz="3600" dirty="0" smtClean="0"/>
              <a:t>Absalom‘s </a:t>
            </a:r>
            <a:r>
              <a:rPr lang="en-US" altLang="zh-CN" sz="3600" dirty="0"/>
              <a:t>express intention ever since the day </a:t>
            </a:r>
            <a:r>
              <a:rPr lang="en-US" altLang="zh-CN" sz="3600" dirty="0" err="1"/>
              <a:t>Amnon</a:t>
            </a:r>
            <a:r>
              <a:rPr lang="en-US" altLang="zh-CN" sz="3600" dirty="0"/>
              <a:t> raped his sister Tamar. </a:t>
            </a:r>
            <a:r>
              <a:rPr lang="en-US" altLang="zh-CN" sz="3600" dirty="0" smtClean="0"/>
              <a:t>				</a:t>
            </a:r>
            <a:r>
              <a:rPr lang="zh-CN" altLang="en-US" sz="3600" b="1" dirty="0" smtClean="0"/>
              <a:t>撒下</a:t>
            </a:r>
            <a:r>
              <a:rPr lang="zh-CN" altLang="en-US" sz="3600" dirty="0" smtClean="0"/>
              <a:t> </a:t>
            </a:r>
            <a:r>
              <a:rPr lang="en-US" altLang="zh-CN" sz="3600" dirty="0" smtClean="0"/>
              <a:t>II Sam 13:32</a:t>
            </a:r>
            <a:endParaRPr lang="en-US" altLang="zh-CN" sz="3600" dirty="0"/>
          </a:p>
          <a:p>
            <a:endParaRPr lang="en-US" sz="3600" dirty="0"/>
          </a:p>
        </p:txBody>
      </p:sp>
    </p:spTree>
    <p:extLst>
      <p:ext uri="{BB962C8B-B14F-4D97-AF65-F5344CB8AC3E}">
        <p14:creationId xmlns:p14="http://schemas.microsoft.com/office/powerpoint/2010/main" val="3646253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zh-CN" altLang="en-US" b="1" dirty="0" smtClean="0">
                <a:solidFill>
                  <a:prstClr val="black"/>
                </a:solidFill>
              </a:rPr>
              <a:t>第三个</a:t>
            </a:r>
            <a:r>
              <a:rPr lang="zh-CN" altLang="en-US" dirty="0" smtClean="0">
                <a:solidFill>
                  <a:prstClr val="black"/>
                </a:solidFill>
              </a:rPr>
              <a:t> </a:t>
            </a:r>
            <a:r>
              <a:rPr lang="en-US" dirty="0">
                <a:solidFill>
                  <a:prstClr val="black"/>
                </a:solidFill>
              </a:rPr>
              <a:t>The </a:t>
            </a:r>
            <a:r>
              <a:rPr lang="en-US" dirty="0" smtClean="0">
                <a:solidFill>
                  <a:prstClr val="black"/>
                </a:solidFill>
              </a:rPr>
              <a:t>third</a:t>
            </a:r>
            <a:endParaRPr lang="en-US" dirty="0"/>
          </a:p>
        </p:txBody>
      </p:sp>
      <p:sp>
        <p:nvSpPr>
          <p:cNvPr id="3" name="Content Placeholder 2"/>
          <p:cNvSpPr>
            <a:spLocks noGrp="1"/>
          </p:cNvSpPr>
          <p:nvPr>
            <p:ph idx="1"/>
          </p:nvPr>
        </p:nvSpPr>
        <p:spPr>
          <a:xfrm>
            <a:off x="457200" y="1066800"/>
            <a:ext cx="8229600" cy="5059363"/>
          </a:xfrm>
        </p:spPr>
        <p:txBody>
          <a:bodyPr>
            <a:normAutofit/>
          </a:bodyPr>
          <a:lstStyle/>
          <a:p>
            <a:r>
              <a:rPr lang="zh-CN" altLang="en-US" sz="3600" b="1" dirty="0"/>
              <a:t>约押手拿三杆短枪，趁押沙龙在橡树上还活著，就刺透他的心</a:t>
            </a:r>
            <a:r>
              <a:rPr lang="zh-CN" altLang="en-US" sz="3600" b="1" dirty="0" smtClean="0"/>
              <a:t>。</a:t>
            </a:r>
            <a:r>
              <a:rPr lang="en-US" altLang="zh-CN" sz="3600" dirty="0"/>
              <a:t>So he took three javelins in his hand and plunged them into </a:t>
            </a:r>
            <a:r>
              <a:rPr lang="en-US" altLang="zh-CN" sz="3600" dirty="0" smtClean="0"/>
              <a:t>Absalom‘s </a:t>
            </a:r>
            <a:r>
              <a:rPr lang="en-US" altLang="zh-CN" sz="3600" dirty="0"/>
              <a:t>heart while Absalom was still alive in the oak tree. </a:t>
            </a:r>
            <a:r>
              <a:rPr lang="en-US" altLang="zh-CN" sz="3600" dirty="0" smtClean="0"/>
              <a:t>				</a:t>
            </a:r>
            <a:r>
              <a:rPr lang="zh-CN" altLang="en-US" sz="3600" b="1" dirty="0" smtClean="0"/>
              <a:t>撒下</a:t>
            </a:r>
            <a:r>
              <a:rPr lang="zh-CN" altLang="en-US" sz="3600" dirty="0" smtClean="0"/>
              <a:t> </a:t>
            </a:r>
            <a:r>
              <a:rPr lang="en-US" altLang="zh-CN" sz="3600" dirty="0" smtClean="0"/>
              <a:t>II Sam 18:14</a:t>
            </a:r>
            <a:endParaRPr lang="en-US" altLang="zh-CN" sz="3600" dirty="0"/>
          </a:p>
        </p:txBody>
      </p:sp>
    </p:spTree>
    <p:extLst>
      <p:ext uri="{BB962C8B-B14F-4D97-AF65-F5344CB8AC3E}">
        <p14:creationId xmlns:p14="http://schemas.microsoft.com/office/powerpoint/2010/main" val="975845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lstStyle/>
          <a:p>
            <a:r>
              <a:rPr lang="zh-CN" altLang="en-US" b="1" dirty="0" smtClean="0">
                <a:solidFill>
                  <a:prstClr val="black"/>
                </a:solidFill>
              </a:rPr>
              <a:t>第四个</a:t>
            </a:r>
            <a:r>
              <a:rPr lang="zh-CN" altLang="en-US" dirty="0" smtClean="0">
                <a:solidFill>
                  <a:prstClr val="black"/>
                </a:solidFill>
              </a:rPr>
              <a:t> </a:t>
            </a:r>
            <a:r>
              <a:rPr lang="en-US" dirty="0">
                <a:solidFill>
                  <a:prstClr val="black"/>
                </a:solidFill>
              </a:rPr>
              <a:t>The </a:t>
            </a:r>
            <a:r>
              <a:rPr lang="en-US" dirty="0" smtClean="0">
                <a:solidFill>
                  <a:prstClr val="black"/>
                </a:solidFill>
              </a:rPr>
              <a:t>fourth</a:t>
            </a:r>
            <a:endParaRPr lang="en-US" dirty="0"/>
          </a:p>
        </p:txBody>
      </p:sp>
      <p:sp>
        <p:nvSpPr>
          <p:cNvPr id="3" name="Content Placeholder 2"/>
          <p:cNvSpPr>
            <a:spLocks noGrp="1"/>
          </p:cNvSpPr>
          <p:nvPr>
            <p:ph idx="1"/>
          </p:nvPr>
        </p:nvSpPr>
        <p:spPr>
          <a:xfrm>
            <a:off x="457200" y="1066800"/>
            <a:ext cx="8229600" cy="5059363"/>
          </a:xfrm>
        </p:spPr>
        <p:txBody>
          <a:bodyPr>
            <a:normAutofit/>
          </a:bodyPr>
          <a:lstStyle/>
          <a:p>
            <a:r>
              <a:rPr lang="zh-CN" altLang="en-US" sz="3600" b="1" dirty="0"/>
              <a:t>於是所罗门王差遣耶何耶大的儿子比拿雅，将亚多尼雅杀死。</a:t>
            </a:r>
            <a:r>
              <a:rPr lang="en-US" sz="3600" dirty="0" smtClean="0"/>
              <a:t>So </a:t>
            </a:r>
            <a:r>
              <a:rPr lang="en-US" sz="3600" dirty="0"/>
              <a:t>King Solomon gave orders to </a:t>
            </a:r>
            <a:r>
              <a:rPr lang="en-US" sz="3600" dirty="0" err="1"/>
              <a:t>Benaiah</a:t>
            </a:r>
            <a:r>
              <a:rPr lang="en-US" sz="3600" dirty="0"/>
              <a:t> son of </a:t>
            </a:r>
            <a:r>
              <a:rPr lang="en-US" sz="3600" dirty="0" err="1"/>
              <a:t>Jehoiada</a:t>
            </a:r>
            <a:r>
              <a:rPr lang="en-US" sz="3600" dirty="0"/>
              <a:t>, and he struck down </a:t>
            </a:r>
            <a:r>
              <a:rPr lang="en-US" sz="3600" dirty="0" err="1"/>
              <a:t>Adonijah</a:t>
            </a:r>
            <a:r>
              <a:rPr lang="en-US" sz="3600" dirty="0"/>
              <a:t> and he died. </a:t>
            </a:r>
            <a:r>
              <a:rPr lang="en-US" sz="3600" dirty="0" smtClean="0"/>
              <a:t>		</a:t>
            </a:r>
            <a:r>
              <a:rPr lang="zh-CN" altLang="en-US" sz="3600" b="1" dirty="0" smtClean="0"/>
              <a:t>王上</a:t>
            </a:r>
            <a:r>
              <a:rPr lang="zh-CN" altLang="en-US" sz="3600" dirty="0" smtClean="0"/>
              <a:t> </a:t>
            </a:r>
            <a:r>
              <a:rPr lang="en-US" altLang="zh-CN" sz="3600" dirty="0" smtClean="0"/>
              <a:t>I Kings 2:25</a:t>
            </a:r>
          </a:p>
        </p:txBody>
      </p:sp>
    </p:spTree>
    <p:extLst>
      <p:ext uri="{BB962C8B-B14F-4D97-AF65-F5344CB8AC3E}">
        <p14:creationId xmlns:p14="http://schemas.microsoft.com/office/powerpoint/2010/main" val="1480999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763000" cy="868362"/>
          </a:xfrm>
        </p:spPr>
        <p:txBody>
          <a:bodyPr>
            <a:normAutofit fontScale="90000"/>
          </a:bodyPr>
          <a:lstStyle/>
          <a:p>
            <a:r>
              <a:rPr lang="zh-CN" altLang="en-US" b="1" dirty="0"/>
              <a:t>报</a:t>
            </a:r>
            <a:r>
              <a:rPr lang="zh-CN" altLang="en-US" b="1" dirty="0" smtClean="0"/>
              <a:t>应不落空 </a:t>
            </a:r>
            <a:r>
              <a:rPr lang="en-US" altLang="zh-CN" dirty="0" smtClean="0"/>
              <a:t>Judgment will not go in vain</a:t>
            </a:r>
            <a:endParaRPr lang="en-US" dirty="0"/>
          </a:p>
        </p:txBody>
      </p:sp>
      <p:sp>
        <p:nvSpPr>
          <p:cNvPr id="3" name="Content Placeholder 2"/>
          <p:cNvSpPr>
            <a:spLocks noGrp="1"/>
          </p:cNvSpPr>
          <p:nvPr>
            <p:ph idx="1"/>
          </p:nvPr>
        </p:nvSpPr>
        <p:spPr>
          <a:xfrm>
            <a:off x="457200" y="1066800"/>
            <a:ext cx="8229600" cy="4754563"/>
          </a:xfrm>
        </p:spPr>
        <p:txBody>
          <a:bodyPr/>
          <a:lstStyle/>
          <a:p>
            <a:pPr lvl="0"/>
            <a:r>
              <a:rPr lang="zh-CN" altLang="en-US" sz="3600" b="1" dirty="0">
                <a:solidFill>
                  <a:prstClr val="black"/>
                </a:solidFill>
              </a:rPr>
              <a:t>除了第一个以外，都</a:t>
            </a:r>
            <a:r>
              <a:rPr lang="zh-CN" altLang="en-US" sz="3600" b="1" dirty="0" smtClean="0">
                <a:solidFill>
                  <a:prstClr val="black"/>
                </a:solidFill>
              </a:rPr>
              <a:t>是</a:t>
            </a:r>
            <a:r>
              <a:rPr lang="zh-CN" altLang="en-US" sz="3600" b="1" dirty="0">
                <a:solidFill>
                  <a:prstClr val="black"/>
                </a:solidFill>
              </a:rPr>
              <a:t>家人</a:t>
            </a:r>
            <a:r>
              <a:rPr lang="zh-CN" altLang="en-US" sz="3600" b="1" dirty="0" smtClean="0">
                <a:solidFill>
                  <a:prstClr val="black"/>
                </a:solidFill>
              </a:rPr>
              <a:t>残</a:t>
            </a:r>
            <a:r>
              <a:rPr lang="zh-CN" altLang="en-US" sz="3600" b="1" dirty="0">
                <a:solidFill>
                  <a:prstClr val="black"/>
                </a:solidFill>
              </a:rPr>
              <a:t>杀。</a:t>
            </a:r>
            <a:r>
              <a:rPr lang="en-US" altLang="zh-CN" sz="3600" dirty="0">
                <a:solidFill>
                  <a:prstClr val="black"/>
                </a:solidFill>
              </a:rPr>
              <a:t>Except for the first one, all others died in the hands of their </a:t>
            </a:r>
            <a:r>
              <a:rPr lang="en-US" altLang="zh-CN" sz="3600" dirty="0" smtClean="0">
                <a:solidFill>
                  <a:prstClr val="black"/>
                </a:solidFill>
              </a:rPr>
              <a:t>family members.</a:t>
            </a:r>
            <a:endParaRPr lang="en-US" sz="3600" dirty="0">
              <a:solidFill>
                <a:prstClr val="black"/>
              </a:solidFill>
            </a:endParaRPr>
          </a:p>
          <a:p>
            <a:r>
              <a:rPr lang="zh-CN" altLang="en-US" sz="3600" b="1" dirty="0">
                <a:solidFill>
                  <a:prstClr val="black"/>
                </a:solidFill>
                <a:latin typeface="SimSun"/>
                <a:ea typeface="SimSun"/>
              </a:rPr>
              <a:t>所以刀剑必永不离开你的家</a:t>
            </a:r>
            <a:r>
              <a:rPr lang="zh-CN" altLang="en-US" sz="3600" b="1" dirty="0" smtClean="0">
                <a:solidFill>
                  <a:prstClr val="black"/>
                </a:solidFill>
                <a:latin typeface="SimSun"/>
                <a:ea typeface="SimSun"/>
              </a:rPr>
              <a:t>。</a:t>
            </a:r>
            <a:r>
              <a:rPr lang="en-US" altLang="zh-CN" sz="3600" dirty="0" smtClean="0">
                <a:solidFill>
                  <a:prstClr val="black"/>
                </a:solidFill>
                <a:ea typeface="SimSun"/>
              </a:rPr>
              <a:t>Therefore</a:t>
            </a:r>
            <a:r>
              <a:rPr lang="en-US" altLang="zh-CN" sz="3600" dirty="0">
                <a:solidFill>
                  <a:prstClr val="black"/>
                </a:solidFill>
                <a:ea typeface="SimSun"/>
              </a:rPr>
              <a:t>, the sword will never depart from your </a:t>
            </a:r>
            <a:r>
              <a:rPr lang="en-US" altLang="zh-CN" sz="3600" dirty="0" smtClean="0">
                <a:solidFill>
                  <a:prstClr val="black"/>
                </a:solidFill>
                <a:ea typeface="SimSun"/>
              </a:rPr>
              <a:t>house.		</a:t>
            </a:r>
            <a:r>
              <a:rPr lang="zh-CN" altLang="en-US" sz="3600" b="1" dirty="0">
                <a:solidFill>
                  <a:prstClr val="black"/>
                </a:solidFill>
                <a:ea typeface="SimSun"/>
              </a:rPr>
              <a:t>撒下</a:t>
            </a:r>
            <a:r>
              <a:rPr lang="zh-CN" altLang="en-US" sz="3600" dirty="0">
                <a:solidFill>
                  <a:prstClr val="black"/>
                </a:solidFill>
                <a:ea typeface="SimSun"/>
              </a:rPr>
              <a:t> </a:t>
            </a:r>
            <a:r>
              <a:rPr lang="en-US" altLang="zh-CN" sz="3600" dirty="0">
                <a:solidFill>
                  <a:prstClr val="black"/>
                </a:solidFill>
                <a:ea typeface="SimSun"/>
              </a:rPr>
              <a:t>II Sam 12:10</a:t>
            </a:r>
            <a:endParaRPr lang="en-US" dirty="0"/>
          </a:p>
        </p:txBody>
      </p:sp>
    </p:spTree>
    <p:extLst>
      <p:ext uri="{BB962C8B-B14F-4D97-AF65-F5344CB8AC3E}">
        <p14:creationId xmlns:p14="http://schemas.microsoft.com/office/powerpoint/2010/main" val="2641796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381000"/>
            <a:ext cx="8001000" cy="3970318"/>
          </a:xfrm>
          <a:prstGeom prst="rect">
            <a:avLst/>
          </a:prstGeom>
          <a:noFill/>
        </p:spPr>
        <p:txBody>
          <a:bodyPr wrap="square" rtlCol="0">
            <a:spAutoFit/>
          </a:bodyPr>
          <a:lstStyle/>
          <a:p>
            <a:r>
              <a:rPr lang="zh-CN" altLang="en-US" sz="3600" b="1" dirty="0"/>
              <a:t>我向你犯罪，惟独得罪了你；在你眼前行了这恶，以致你责备我的时候显为公义，判断我的时候显为清正。</a:t>
            </a:r>
            <a:r>
              <a:rPr lang="zh-CN" altLang="en-US" sz="3600" dirty="0"/>
              <a:t> </a:t>
            </a:r>
            <a:r>
              <a:rPr lang="en-US" sz="3600" dirty="0" smtClean="0"/>
              <a:t>Against </a:t>
            </a:r>
            <a:r>
              <a:rPr lang="en-US" sz="3600" dirty="0"/>
              <a:t>you, you only, have I sinned and done what is evil in your sight; so you are right in your verdict and justified when you judge. </a:t>
            </a:r>
            <a:r>
              <a:rPr lang="en-US" sz="3600" dirty="0" smtClean="0"/>
              <a:t>			</a:t>
            </a:r>
            <a:r>
              <a:rPr lang="zh-CN" altLang="en-US" sz="3600" b="1" dirty="0" smtClean="0"/>
              <a:t>诗</a:t>
            </a:r>
            <a:r>
              <a:rPr lang="zh-CN" altLang="en-US" sz="3600" dirty="0" smtClean="0"/>
              <a:t> </a:t>
            </a:r>
            <a:r>
              <a:rPr lang="en-US" altLang="zh-CN" sz="3600" dirty="0" err="1" smtClean="0"/>
              <a:t>Psa</a:t>
            </a:r>
            <a:r>
              <a:rPr lang="en-US" altLang="zh-CN" sz="3600" dirty="0" smtClean="0"/>
              <a:t> 51:4</a:t>
            </a:r>
            <a:endParaRPr lang="en-US" sz="3600" dirty="0"/>
          </a:p>
        </p:txBody>
      </p:sp>
    </p:spTree>
    <p:extLst>
      <p:ext uri="{BB962C8B-B14F-4D97-AF65-F5344CB8AC3E}">
        <p14:creationId xmlns:p14="http://schemas.microsoft.com/office/powerpoint/2010/main" val="30351052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normAutofit fontScale="90000"/>
          </a:bodyPr>
          <a:lstStyle/>
          <a:p>
            <a:r>
              <a:rPr lang="zh-CN" altLang="en-US" b="1" dirty="0" smtClean="0"/>
              <a:t>淫乱的报应 </a:t>
            </a:r>
            <a:r>
              <a:rPr lang="en-US" altLang="zh-CN" dirty="0" smtClean="0"/>
              <a:t>Judgment for the adultery</a:t>
            </a:r>
            <a:endParaRPr lang="en-US" dirty="0"/>
          </a:p>
        </p:txBody>
      </p:sp>
      <p:sp>
        <p:nvSpPr>
          <p:cNvPr id="3" name="Content Placeholder 2"/>
          <p:cNvSpPr>
            <a:spLocks noGrp="1"/>
          </p:cNvSpPr>
          <p:nvPr>
            <p:ph idx="1"/>
          </p:nvPr>
        </p:nvSpPr>
        <p:spPr>
          <a:xfrm>
            <a:off x="457200" y="914400"/>
            <a:ext cx="8229600" cy="5715000"/>
          </a:xfrm>
        </p:spPr>
        <p:txBody>
          <a:bodyPr>
            <a:noAutofit/>
          </a:bodyPr>
          <a:lstStyle/>
          <a:p>
            <a:r>
              <a:rPr lang="zh-CN" altLang="en-US" sz="3600" b="1" dirty="0">
                <a:solidFill>
                  <a:prstClr val="black"/>
                </a:solidFill>
              </a:rPr>
              <a:t>我必在你眼前把你的妃嫔赐给别人，他在日光之下就与他们同寝。 你在暗中行这事，我却要在以色列众人面前，日光之下，报应你</a:t>
            </a:r>
            <a:r>
              <a:rPr lang="zh-CN" altLang="en-US" sz="3600" b="1" dirty="0" smtClean="0">
                <a:solidFill>
                  <a:prstClr val="black"/>
                </a:solidFill>
              </a:rPr>
              <a:t>。</a:t>
            </a:r>
            <a:r>
              <a:rPr lang="en-US" sz="3600" dirty="0">
                <a:solidFill>
                  <a:prstClr val="black"/>
                </a:solidFill>
              </a:rPr>
              <a:t>Before your very eyes I will take your wives and give them to one who is close to you, and he will sleep with your wives in broad daylight. You did it in secret, but I will do this thing in broad daylight before all Israel</a:t>
            </a:r>
            <a:r>
              <a:rPr lang="en-US" sz="3600" dirty="0" smtClean="0">
                <a:solidFill>
                  <a:prstClr val="black"/>
                </a:solidFill>
              </a:rPr>
              <a:t>.					</a:t>
            </a:r>
            <a:r>
              <a:rPr lang="zh-CN" altLang="en-US" sz="3600" b="1" dirty="0"/>
              <a:t>撒下 </a:t>
            </a:r>
            <a:r>
              <a:rPr lang="en-US" sz="3600" dirty="0"/>
              <a:t>II Sam 12:11-12</a:t>
            </a:r>
          </a:p>
        </p:txBody>
      </p:sp>
    </p:spTree>
    <p:extLst>
      <p:ext uri="{BB962C8B-B14F-4D97-AF65-F5344CB8AC3E}">
        <p14:creationId xmlns:p14="http://schemas.microsoft.com/office/powerpoint/2010/main" val="2838673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19800"/>
          </a:xfrm>
        </p:spPr>
        <p:txBody>
          <a:bodyPr>
            <a:normAutofit/>
          </a:bodyPr>
          <a:lstStyle/>
          <a:p>
            <a:r>
              <a:rPr lang="zh-CN" altLang="en-US" sz="3600" b="1" dirty="0"/>
              <a:t>於是人为押沙龙在宫殿的平顶上支搭帐棚；押沙龙在以色列众人眼前，与他父的妃嫔亲近</a:t>
            </a:r>
            <a:r>
              <a:rPr lang="zh-CN" altLang="en-US" sz="3600" b="1" dirty="0" smtClean="0"/>
              <a:t>。</a:t>
            </a:r>
            <a:r>
              <a:rPr lang="en-US" altLang="zh-CN" sz="3600" dirty="0"/>
              <a:t>So they pitched a tent for Absalom on the roof, and he slept with his </a:t>
            </a:r>
            <a:r>
              <a:rPr lang="en-US" altLang="zh-CN" sz="3600" dirty="0" smtClean="0"/>
              <a:t>father‘s </a:t>
            </a:r>
            <a:r>
              <a:rPr lang="en-US" altLang="zh-CN" sz="3600" dirty="0"/>
              <a:t>concubines in the sight of all Israel. </a:t>
            </a:r>
            <a:r>
              <a:rPr lang="en-US" altLang="zh-CN" sz="3600" dirty="0" smtClean="0"/>
              <a:t>		</a:t>
            </a:r>
            <a:r>
              <a:rPr lang="zh-CN" altLang="en-US" sz="3600" b="1" dirty="0" smtClean="0"/>
              <a:t>撒下</a:t>
            </a:r>
            <a:r>
              <a:rPr lang="zh-CN" altLang="en-US" sz="3600" dirty="0" smtClean="0"/>
              <a:t> </a:t>
            </a:r>
            <a:r>
              <a:rPr lang="en-US" altLang="zh-CN" sz="3600" dirty="0" smtClean="0"/>
              <a:t>II Sam 17:22</a:t>
            </a:r>
          </a:p>
          <a:p>
            <a:r>
              <a:rPr lang="zh-CN" altLang="en-US" sz="3600" b="1" dirty="0"/>
              <a:t>非常丑恶的画面。</a:t>
            </a:r>
            <a:r>
              <a:rPr lang="en-US" altLang="zh-CN" sz="3600" dirty="0" smtClean="0"/>
              <a:t>A very </a:t>
            </a:r>
            <a:r>
              <a:rPr lang="en-US" altLang="zh-CN" sz="3600" dirty="0"/>
              <a:t>ugly scene.</a:t>
            </a:r>
          </a:p>
          <a:p>
            <a:r>
              <a:rPr lang="zh-CN" altLang="en-US" sz="3600" b="1" dirty="0" smtClean="0"/>
              <a:t>淫人妻，人必淫其妻。</a:t>
            </a:r>
            <a:r>
              <a:rPr lang="en-US" altLang="zh-CN" sz="3600" dirty="0" smtClean="0"/>
              <a:t>He who sleeps </a:t>
            </a:r>
            <a:r>
              <a:rPr lang="en-US" altLang="zh-CN" sz="3600" dirty="0"/>
              <a:t>w</a:t>
            </a:r>
            <a:r>
              <a:rPr lang="en-US" altLang="zh-CN" sz="3600" dirty="0" smtClean="0"/>
              <a:t>ith other’s wife, others will sleep with his wife.</a:t>
            </a:r>
          </a:p>
        </p:txBody>
      </p:sp>
    </p:spTree>
    <p:extLst>
      <p:ext uri="{BB962C8B-B14F-4D97-AF65-F5344CB8AC3E}">
        <p14:creationId xmlns:p14="http://schemas.microsoft.com/office/powerpoint/2010/main" val="3082920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a:lstStyle/>
          <a:p>
            <a:r>
              <a:rPr lang="zh-CN" altLang="en-US" b="1" dirty="0" smtClean="0"/>
              <a:t>今天的功课</a:t>
            </a:r>
            <a:r>
              <a:rPr lang="zh-CN" altLang="en-US" dirty="0" smtClean="0"/>
              <a:t> </a:t>
            </a:r>
            <a:r>
              <a:rPr lang="en-US" altLang="zh-CN" dirty="0" smtClean="0"/>
              <a:t>Today’s lesson</a:t>
            </a:r>
            <a:endParaRPr lang="en-US" dirty="0"/>
          </a:p>
        </p:txBody>
      </p:sp>
      <p:sp>
        <p:nvSpPr>
          <p:cNvPr id="3" name="Content Placeholder 2"/>
          <p:cNvSpPr>
            <a:spLocks noGrp="1"/>
          </p:cNvSpPr>
          <p:nvPr>
            <p:ph idx="1"/>
          </p:nvPr>
        </p:nvSpPr>
        <p:spPr>
          <a:xfrm>
            <a:off x="457200" y="1066800"/>
            <a:ext cx="8229600" cy="5181600"/>
          </a:xfrm>
        </p:spPr>
        <p:txBody>
          <a:bodyPr>
            <a:normAutofit/>
          </a:bodyPr>
          <a:lstStyle/>
          <a:p>
            <a:r>
              <a:rPr lang="zh-CN" altLang="en-US" sz="3600" b="1" dirty="0" smtClean="0">
                <a:solidFill>
                  <a:prstClr val="black"/>
                </a:solidFill>
              </a:rPr>
              <a:t>神</a:t>
            </a:r>
            <a:r>
              <a:rPr lang="zh-CN" altLang="en-US" sz="3600" b="1" dirty="0">
                <a:solidFill>
                  <a:prstClr val="black"/>
                </a:solidFill>
              </a:rPr>
              <a:t>藉拿单责备大卫。</a:t>
            </a:r>
            <a:r>
              <a:rPr lang="en-US" altLang="zh-CN" sz="3600" dirty="0">
                <a:solidFill>
                  <a:prstClr val="black"/>
                </a:solidFill>
              </a:rPr>
              <a:t>God showed His verdict through Nathan.</a:t>
            </a:r>
            <a:endParaRPr lang="en-US" sz="3600" dirty="0"/>
          </a:p>
          <a:p>
            <a:r>
              <a:rPr lang="zh-CN" altLang="en-US" sz="3600" b="1" dirty="0" smtClean="0"/>
              <a:t>神的判断极为</a:t>
            </a:r>
            <a:r>
              <a:rPr lang="zh-CN" altLang="en-US" sz="3600" b="1" dirty="0"/>
              <a:t>清</a:t>
            </a:r>
            <a:r>
              <a:rPr lang="zh-CN" altLang="en-US" sz="3600" b="1" dirty="0" smtClean="0"/>
              <a:t>正。</a:t>
            </a:r>
            <a:r>
              <a:rPr lang="en-US" altLang="zh-CN" sz="3600" dirty="0" smtClean="0"/>
              <a:t>God’s judgment is very justified.</a:t>
            </a:r>
          </a:p>
          <a:p>
            <a:r>
              <a:rPr lang="zh-CN" altLang="en-US" sz="3600" b="1" dirty="0"/>
              <a:t>大卫的晚年，过得很凄惨。</a:t>
            </a:r>
            <a:r>
              <a:rPr lang="en-US" altLang="zh-CN" sz="3600" dirty="0"/>
              <a:t>The later years of David were very sorrow.</a:t>
            </a:r>
          </a:p>
          <a:p>
            <a:r>
              <a:rPr lang="zh-CN" altLang="en-US" sz="3600" b="1" dirty="0"/>
              <a:t>犯</a:t>
            </a:r>
            <a:r>
              <a:rPr lang="zh-CN" altLang="en-US" sz="3600" b="1" dirty="0" smtClean="0"/>
              <a:t>罪以后，只能求神的怜悯。</a:t>
            </a:r>
            <a:r>
              <a:rPr lang="en-US" altLang="zh-CN" sz="3600" dirty="0" smtClean="0"/>
              <a:t>After we sin, we can only beg God’s mercy.</a:t>
            </a:r>
            <a:endParaRPr lang="en-US" sz="3600" dirty="0"/>
          </a:p>
        </p:txBody>
      </p:sp>
    </p:spTree>
    <p:extLst>
      <p:ext uri="{BB962C8B-B14F-4D97-AF65-F5344CB8AC3E}">
        <p14:creationId xmlns:p14="http://schemas.microsoft.com/office/powerpoint/2010/main" val="2765779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6200"/>
            <a:ext cx="8229600" cy="944562"/>
          </a:xfrm>
        </p:spPr>
        <p:txBody>
          <a:bodyPr/>
          <a:lstStyle/>
          <a:p>
            <a:r>
              <a:rPr lang="zh-CN" altLang="en-US" b="1" dirty="0"/>
              <a:t>怜</a:t>
            </a:r>
            <a:r>
              <a:rPr lang="zh-CN" altLang="en-US" b="1" dirty="0" smtClean="0"/>
              <a:t>恤与</a:t>
            </a:r>
            <a:r>
              <a:rPr lang="zh-CN" altLang="en-US" b="1" dirty="0"/>
              <a:t>涂</a:t>
            </a:r>
            <a:r>
              <a:rPr lang="zh-CN" altLang="en-US" b="1" dirty="0" smtClean="0"/>
              <a:t>抹 </a:t>
            </a:r>
            <a:r>
              <a:rPr lang="en-US" altLang="zh-CN" dirty="0" smtClean="0"/>
              <a:t>Mercy and blot out</a:t>
            </a:r>
            <a:endParaRPr lang="en-US" dirty="0"/>
          </a:p>
        </p:txBody>
      </p:sp>
      <p:sp>
        <p:nvSpPr>
          <p:cNvPr id="4" name="Content Placeholder 3"/>
          <p:cNvSpPr>
            <a:spLocks noGrp="1"/>
          </p:cNvSpPr>
          <p:nvPr>
            <p:ph idx="1"/>
          </p:nvPr>
        </p:nvSpPr>
        <p:spPr>
          <a:xfrm>
            <a:off x="457200" y="1143000"/>
            <a:ext cx="8229600" cy="4983163"/>
          </a:xfrm>
        </p:spPr>
        <p:txBody>
          <a:bodyPr>
            <a:normAutofit/>
          </a:bodyPr>
          <a:lstStyle/>
          <a:p>
            <a:r>
              <a:rPr lang="zh-CN" altLang="en-US" sz="3600" b="1" dirty="0"/>
              <a:t>神啊，求你按你的慈爱怜恤我！按你丰盛的慈悲涂抹我的过犯！</a:t>
            </a:r>
            <a:r>
              <a:rPr lang="en-US" sz="3600" dirty="0"/>
              <a:t> Have mercy on me, O God, according to your unfailing love; according to your great compassion blot out my transgressions</a:t>
            </a:r>
            <a:r>
              <a:rPr lang="en-US" sz="3600" dirty="0" smtClean="0"/>
              <a:t>.				</a:t>
            </a:r>
            <a:r>
              <a:rPr lang="zh-CN" altLang="en-US" sz="3600" b="1" dirty="0"/>
              <a:t>诗</a:t>
            </a:r>
            <a:r>
              <a:rPr lang="zh-CN" altLang="en-US" sz="3600" dirty="0"/>
              <a:t> </a:t>
            </a:r>
            <a:r>
              <a:rPr lang="en-US" altLang="zh-CN" sz="3600" dirty="0" err="1"/>
              <a:t>Psa</a:t>
            </a:r>
            <a:r>
              <a:rPr lang="en-US" altLang="zh-CN" sz="3600" dirty="0"/>
              <a:t> 51</a:t>
            </a:r>
            <a:r>
              <a:rPr lang="zh-CN" altLang="en-US" sz="3600" dirty="0"/>
              <a:t>：</a:t>
            </a:r>
            <a:r>
              <a:rPr lang="en-US" altLang="zh-CN" sz="3600" dirty="0" smtClean="0"/>
              <a:t>1</a:t>
            </a:r>
            <a:endParaRPr lang="en-US" sz="3600" dirty="0" smtClean="0"/>
          </a:p>
          <a:p>
            <a:r>
              <a:rPr lang="zh-CN" altLang="en-US" sz="3600" b="1" dirty="0"/>
              <a:t>终</a:t>
            </a:r>
            <a:r>
              <a:rPr lang="zh-CN" altLang="en-US" sz="3600" b="1" dirty="0" smtClean="0"/>
              <a:t>极的怜悯是十字架。</a:t>
            </a:r>
            <a:r>
              <a:rPr lang="en-US" altLang="zh-CN" sz="3600" dirty="0" smtClean="0"/>
              <a:t>The ultimate mercy is the Cross.</a:t>
            </a:r>
            <a:r>
              <a:rPr lang="zh-CN" altLang="en-US" sz="3600" dirty="0" smtClean="0"/>
              <a:t> </a:t>
            </a:r>
            <a:endParaRPr lang="zh-CN" altLang="en-US" sz="3600" dirty="0"/>
          </a:p>
          <a:p>
            <a:endParaRPr lang="en-US" sz="3600" dirty="0"/>
          </a:p>
        </p:txBody>
      </p:sp>
    </p:spTree>
    <p:extLst>
      <p:ext uri="{BB962C8B-B14F-4D97-AF65-F5344CB8AC3E}">
        <p14:creationId xmlns:p14="http://schemas.microsoft.com/office/powerpoint/2010/main" val="1508147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Forgive the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358775"/>
            <a:ext cx="8229600" cy="364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5" name="Text Box 3"/>
          <p:cNvSpPr txBox="1">
            <a:spLocks noChangeArrowheads="1"/>
          </p:cNvSpPr>
          <p:nvPr/>
        </p:nvSpPr>
        <p:spPr bwMode="auto">
          <a:xfrm>
            <a:off x="304800" y="4149725"/>
            <a:ext cx="8534400"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fontAlgn="base" hangingPunct="1">
              <a:spcBef>
                <a:spcPct val="50000"/>
              </a:spcBef>
              <a:spcAft>
                <a:spcPct val="0"/>
              </a:spcAft>
            </a:pPr>
            <a:r>
              <a:rPr lang="zh-CN" altLang="en-US" sz="3600" b="1" dirty="0" smtClean="0">
                <a:solidFill>
                  <a:srgbClr val="000000"/>
                </a:solidFill>
                <a:latin typeface="宋体" pitchFamily="2" charset="-122"/>
                <a:ea typeface="宋体" pitchFamily="2" charset="-122"/>
              </a:rPr>
              <a:t>父阿、赦免他们。因为他们所作的、他们不晓得。</a:t>
            </a:r>
            <a:r>
              <a:rPr lang="en-US" altLang="zh-CN" sz="3600" dirty="0">
                <a:solidFill>
                  <a:srgbClr val="000000"/>
                </a:solidFill>
                <a:latin typeface="Calibri" pitchFamily="34" charset="0"/>
                <a:ea typeface="宋体" pitchFamily="2" charset="-122"/>
                <a:cs typeface="Arial" pitchFamily="34" charset="0"/>
              </a:rPr>
              <a:t>Father, forgive them, for they do not know what they are doing.</a:t>
            </a:r>
            <a:r>
              <a:rPr lang="zh-CN" altLang="en-US" sz="3600" b="1" dirty="0" smtClean="0">
                <a:solidFill>
                  <a:srgbClr val="000000"/>
                </a:solidFill>
                <a:latin typeface="宋体" pitchFamily="2" charset="-122"/>
                <a:ea typeface="宋体" pitchFamily="2" charset="-122"/>
              </a:rPr>
              <a:t>					</a:t>
            </a:r>
            <a:r>
              <a:rPr lang="en-US" altLang="zh-CN" sz="3600" b="1" dirty="0" smtClean="0">
                <a:solidFill>
                  <a:srgbClr val="000000"/>
                </a:solidFill>
                <a:latin typeface="宋体" pitchFamily="2" charset="-122"/>
                <a:ea typeface="宋体" pitchFamily="2" charset="-122"/>
              </a:rPr>
              <a:t>		</a:t>
            </a:r>
            <a:r>
              <a:rPr lang="zh-CN" altLang="en-US" sz="3600" b="1" dirty="0" smtClean="0">
                <a:solidFill>
                  <a:srgbClr val="000000"/>
                </a:solidFill>
                <a:latin typeface="宋体" pitchFamily="2" charset="-122"/>
                <a:ea typeface="宋体" pitchFamily="2" charset="-122"/>
              </a:rPr>
              <a:t>路 </a:t>
            </a:r>
            <a:r>
              <a:rPr lang="en-US" altLang="zh-CN" sz="3600" dirty="0" smtClean="0">
                <a:solidFill>
                  <a:srgbClr val="000000"/>
                </a:solidFill>
                <a:latin typeface="Calibri" pitchFamily="34" charset="0"/>
                <a:ea typeface="宋体" pitchFamily="2" charset="-122"/>
              </a:rPr>
              <a:t>Luke</a:t>
            </a:r>
            <a:r>
              <a:rPr lang="en-US" altLang="zh-CN" sz="3600" b="1" dirty="0" smtClean="0">
                <a:solidFill>
                  <a:srgbClr val="000000"/>
                </a:solidFill>
                <a:latin typeface="宋体" pitchFamily="2" charset="-122"/>
                <a:ea typeface="宋体" pitchFamily="2" charset="-122"/>
              </a:rPr>
              <a:t> </a:t>
            </a:r>
            <a:r>
              <a:rPr lang="en-US" altLang="zh-CN" sz="3600" dirty="0" smtClean="0">
                <a:solidFill>
                  <a:srgbClr val="000000"/>
                </a:solidFill>
                <a:latin typeface="Calibri" pitchFamily="34" charset="0"/>
                <a:ea typeface="宋体" pitchFamily="2" charset="-122"/>
              </a:rPr>
              <a:t>23</a:t>
            </a:r>
            <a:r>
              <a:rPr lang="en-US" altLang="zh-CN" sz="3600" dirty="0" smtClean="0">
                <a:solidFill>
                  <a:srgbClr val="000000"/>
                </a:solidFill>
                <a:latin typeface="Calibri" pitchFamily="34" charset="0"/>
                <a:ea typeface="宋体" pitchFamily="2" charset="-122"/>
              </a:rPr>
              <a:t>: 34</a:t>
            </a:r>
          </a:p>
        </p:txBody>
      </p:sp>
    </p:spTree>
    <p:extLst>
      <p:ext uri="{BB962C8B-B14F-4D97-AF65-F5344CB8AC3E}">
        <p14:creationId xmlns:p14="http://schemas.microsoft.com/office/powerpoint/2010/main" val="71808067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843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152400"/>
            <a:ext cx="8229600" cy="3416320"/>
          </a:xfrm>
          <a:prstGeom prst="rect">
            <a:avLst/>
          </a:prstGeom>
          <a:noFill/>
        </p:spPr>
        <p:txBody>
          <a:bodyPr wrap="square" rtlCol="0">
            <a:spAutoFit/>
          </a:bodyPr>
          <a:lstStyle/>
          <a:p>
            <a:r>
              <a:rPr lang="zh-CN" altLang="en-US" sz="3600" b="1" dirty="0" smtClean="0"/>
              <a:t>大卫与拔示巴同室以後，先知拿单来见他；他作这诗，交与伶长。</a:t>
            </a:r>
            <a:r>
              <a:rPr lang="en-US" altLang="zh-CN" sz="3600" dirty="0" smtClean="0"/>
              <a:t>For the director of music. A psalm of David. When the prophet Nathan came to him after David had committed adultery with Bathsheba. 		</a:t>
            </a:r>
            <a:r>
              <a:rPr lang="en-US" altLang="zh-CN" sz="3600" dirty="0" smtClean="0"/>
              <a:t>	</a:t>
            </a:r>
            <a:r>
              <a:rPr lang="zh-CN" altLang="en-US" sz="3600" b="1" dirty="0" smtClean="0"/>
              <a:t>诗</a:t>
            </a:r>
            <a:r>
              <a:rPr lang="zh-CN" altLang="en-US" sz="3600" dirty="0" smtClean="0"/>
              <a:t> </a:t>
            </a:r>
            <a:r>
              <a:rPr lang="en-US" altLang="zh-CN" sz="3600" dirty="0" err="1" smtClean="0"/>
              <a:t>Psa</a:t>
            </a:r>
            <a:r>
              <a:rPr lang="en-US" altLang="zh-CN" sz="3600" dirty="0" smtClean="0"/>
              <a:t> 51</a:t>
            </a:r>
            <a:r>
              <a:rPr lang="zh-CN" altLang="en-US" sz="3600" dirty="0" smtClean="0"/>
              <a:t>：</a:t>
            </a:r>
            <a:r>
              <a:rPr lang="en-US" altLang="zh-CN" sz="3600" dirty="0" smtClean="0"/>
              <a:t>1</a:t>
            </a:r>
            <a:endParaRPr lang="zh-CN" altLang="en-US" sz="3600" dirty="0"/>
          </a:p>
        </p:txBody>
      </p:sp>
    </p:spTree>
    <p:extLst>
      <p:ext uri="{BB962C8B-B14F-4D97-AF65-F5344CB8AC3E}">
        <p14:creationId xmlns:p14="http://schemas.microsoft.com/office/powerpoint/2010/main" val="42306871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txBody>
          <a:bodyPr/>
          <a:lstStyle/>
          <a:p>
            <a:r>
              <a:rPr lang="zh-CN" altLang="en-US" b="1" dirty="0" smtClean="0"/>
              <a:t>大卫干罪 </a:t>
            </a:r>
            <a:r>
              <a:rPr lang="en-US" altLang="zh-CN" dirty="0" smtClean="0"/>
              <a:t>David sinned</a:t>
            </a:r>
            <a:endParaRPr lang="en-US" dirty="0"/>
          </a:p>
        </p:txBody>
      </p:sp>
      <p:sp>
        <p:nvSpPr>
          <p:cNvPr id="3" name="Content Placeholder 2"/>
          <p:cNvSpPr>
            <a:spLocks noGrp="1"/>
          </p:cNvSpPr>
          <p:nvPr>
            <p:ph idx="1"/>
          </p:nvPr>
        </p:nvSpPr>
        <p:spPr>
          <a:xfrm>
            <a:off x="457200" y="1066800"/>
            <a:ext cx="8229600" cy="5334000"/>
          </a:xfrm>
        </p:spPr>
        <p:txBody>
          <a:bodyPr>
            <a:normAutofit/>
          </a:bodyPr>
          <a:lstStyle/>
          <a:p>
            <a:r>
              <a:rPr lang="zh-CN" altLang="en-US" sz="3600" b="1" dirty="0"/>
              <a:t>大</a:t>
            </a:r>
            <a:r>
              <a:rPr lang="zh-CN" altLang="en-US" sz="3600" b="1" dirty="0" smtClean="0"/>
              <a:t>卫奸淫了拔示巴。</a:t>
            </a:r>
            <a:r>
              <a:rPr lang="en-US" altLang="zh-CN" sz="3600" dirty="0" smtClean="0"/>
              <a:t>David had sex with  </a:t>
            </a:r>
            <a:r>
              <a:rPr lang="en-US" altLang="zh-CN" sz="3600" dirty="0" smtClean="0">
                <a:solidFill>
                  <a:prstClr val="black"/>
                </a:solidFill>
              </a:rPr>
              <a:t>Bathsheba.</a:t>
            </a:r>
            <a:endParaRPr lang="en-US" altLang="zh-CN" sz="3600" dirty="0" smtClean="0"/>
          </a:p>
          <a:p>
            <a:r>
              <a:rPr lang="zh-CN" altLang="en-US" sz="3600" b="1" dirty="0"/>
              <a:t>拔示</a:t>
            </a:r>
            <a:r>
              <a:rPr lang="zh-CN" altLang="en-US" sz="3600" b="1" dirty="0" smtClean="0"/>
              <a:t>巴怀孕后，大卫借敌人的手，</a:t>
            </a:r>
            <a:r>
              <a:rPr lang="zh-CN" altLang="en-US" sz="3600" b="1" dirty="0"/>
              <a:t>杀了拔示</a:t>
            </a:r>
            <a:r>
              <a:rPr lang="zh-CN" altLang="en-US" sz="3600" b="1" dirty="0" smtClean="0"/>
              <a:t>巴的丈夫乌利亚。</a:t>
            </a:r>
            <a:r>
              <a:rPr lang="en-US" altLang="zh-CN" sz="3600" dirty="0">
                <a:solidFill>
                  <a:prstClr val="black"/>
                </a:solidFill>
              </a:rPr>
              <a:t> </a:t>
            </a:r>
            <a:r>
              <a:rPr lang="en-US" altLang="zh-CN" sz="3600" dirty="0" smtClean="0">
                <a:solidFill>
                  <a:prstClr val="black"/>
                </a:solidFill>
              </a:rPr>
              <a:t>Bathsheba was pregnant. David had Uriah, Bathsheba’s husband, sent to the most dangerous enemy front. Uriah was killed.</a:t>
            </a:r>
          </a:p>
          <a:p>
            <a:r>
              <a:rPr lang="zh-CN" altLang="en-US" sz="3600" b="1" dirty="0">
                <a:solidFill>
                  <a:prstClr val="black"/>
                </a:solidFill>
              </a:rPr>
              <a:t>大</a:t>
            </a:r>
            <a:r>
              <a:rPr lang="zh-CN" altLang="en-US" sz="3600" b="1" dirty="0" smtClean="0">
                <a:solidFill>
                  <a:prstClr val="black"/>
                </a:solidFill>
              </a:rPr>
              <a:t>卫以为没有人知道。</a:t>
            </a:r>
            <a:r>
              <a:rPr lang="en-US" altLang="zh-CN" sz="3600" dirty="0" smtClean="0">
                <a:solidFill>
                  <a:prstClr val="black"/>
                </a:solidFill>
              </a:rPr>
              <a:t>David thought no </a:t>
            </a:r>
            <a:r>
              <a:rPr lang="en-US" altLang="zh-CN" sz="3600" smtClean="0">
                <a:solidFill>
                  <a:prstClr val="black"/>
                </a:solidFill>
              </a:rPr>
              <a:t>one knew.</a:t>
            </a:r>
            <a:endParaRPr lang="en-US" sz="3600" dirty="0"/>
          </a:p>
        </p:txBody>
      </p:sp>
    </p:spTree>
    <p:extLst>
      <p:ext uri="{BB962C8B-B14F-4D97-AF65-F5344CB8AC3E}">
        <p14:creationId xmlns:p14="http://schemas.microsoft.com/office/powerpoint/2010/main" val="19657234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lstStyle/>
          <a:p>
            <a:r>
              <a:rPr lang="zh-CN" altLang="en-US" b="1" dirty="0"/>
              <a:t>大</a:t>
            </a:r>
            <a:r>
              <a:rPr lang="zh-CN" altLang="en-US" b="1" dirty="0" smtClean="0"/>
              <a:t>胆的拿单 </a:t>
            </a:r>
            <a:r>
              <a:rPr lang="en-US" altLang="zh-CN" dirty="0" smtClean="0"/>
              <a:t>Brave Nathan</a:t>
            </a:r>
            <a:endParaRPr lang="en-US" dirty="0"/>
          </a:p>
        </p:txBody>
      </p:sp>
      <p:sp>
        <p:nvSpPr>
          <p:cNvPr id="3" name="Content Placeholder 2"/>
          <p:cNvSpPr>
            <a:spLocks noGrp="1"/>
          </p:cNvSpPr>
          <p:nvPr>
            <p:ph idx="1"/>
          </p:nvPr>
        </p:nvSpPr>
        <p:spPr>
          <a:xfrm>
            <a:off x="457200" y="1143000"/>
            <a:ext cx="8229600" cy="4983163"/>
          </a:xfrm>
        </p:spPr>
        <p:txBody>
          <a:bodyPr>
            <a:normAutofit/>
          </a:bodyPr>
          <a:lstStyle/>
          <a:p>
            <a:r>
              <a:rPr lang="zh-CN" altLang="en-US" sz="3600" b="1" dirty="0" smtClean="0"/>
              <a:t>耶和华差遣拿单去见大卫。</a:t>
            </a:r>
            <a:r>
              <a:rPr lang="en-US" altLang="zh-CN" sz="3600" dirty="0" smtClean="0">
                <a:latin typeface="Arial" pitchFamily="34" charset="0"/>
                <a:cs typeface="Arial" pitchFamily="34" charset="0"/>
              </a:rPr>
              <a:t>The LORD sent Nathan to David. 								</a:t>
            </a:r>
            <a:r>
              <a:rPr lang="zh-CN" altLang="en-US" sz="3600" b="1" dirty="0" smtClean="0">
                <a:latin typeface="Arial" pitchFamily="34" charset="0"/>
                <a:cs typeface="Arial" pitchFamily="34" charset="0"/>
              </a:rPr>
              <a:t>撒下</a:t>
            </a:r>
            <a:r>
              <a:rPr lang="zh-CN" altLang="en-US" sz="3600" dirty="0" smtClean="0">
                <a:latin typeface="Arial" pitchFamily="34" charset="0"/>
                <a:cs typeface="Arial" pitchFamily="34" charset="0"/>
              </a:rPr>
              <a:t> </a:t>
            </a:r>
            <a:r>
              <a:rPr lang="en-US" altLang="zh-CN" sz="3600" dirty="0" smtClean="0">
                <a:latin typeface="Arial" pitchFamily="34" charset="0"/>
                <a:cs typeface="Arial" pitchFamily="34" charset="0"/>
              </a:rPr>
              <a:t>II Sam 12:1</a:t>
            </a:r>
          </a:p>
          <a:p>
            <a:r>
              <a:rPr lang="zh-CN" altLang="en-US" sz="3600" b="1" dirty="0">
                <a:solidFill>
                  <a:prstClr val="black"/>
                </a:solidFill>
                <a:cs typeface="+mj-cs"/>
              </a:rPr>
              <a:t>拿</a:t>
            </a:r>
            <a:r>
              <a:rPr lang="zh-CN" altLang="en-US" sz="3600" b="1" dirty="0" smtClean="0">
                <a:solidFill>
                  <a:prstClr val="black"/>
                </a:solidFill>
                <a:cs typeface="+mj-cs"/>
              </a:rPr>
              <a:t>单</a:t>
            </a:r>
            <a:r>
              <a:rPr lang="zh-CN" altLang="en-US" sz="3600" b="1" dirty="0">
                <a:solidFill>
                  <a:prstClr val="black"/>
                </a:solidFill>
                <a:cs typeface="+mj-cs"/>
              </a:rPr>
              <a:t>可</a:t>
            </a:r>
            <a:r>
              <a:rPr lang="zh-CN" altLang="en-US" sz="3600" b="1" dirty="0" smtClean="0">
                <a:solidFill>
                  <a:prstClr val="black"/>
                </a:solidFill>
                <a:cs typeface="+mj-cs"/>
              </a:rPr>
              <a:t>能送命 </a:t>
            </a:r>
            <a:r>
              <a:rPr lang="en-US" altLang="zh-CN" sz="3600" dirty="0" smtClean="0">
                <a:solidFill>
                  <a:prstClr val="black"/>
                </a:solidFill>
                <a:latin typeface="Arial" pitchFamily="34" charset="0"/>
                <a:cs typeface="Arial" pitchFamily="34" charset="0"/>
              </a:rPr>
              <a:t>Nathan may die.</a:t>
            </a:r>
          </a:p>
          <a:p>
            <a:r>
              <a:rPr lang="zh-CN" altLang="en-US" sz="3600" b="1" dirty="0" smtClean="0">
                <a:solidFill>
                  <a:prstClr val="black"/>
                </a:solidFill>
                <a:latin typeface="Arial" pitchFamily="34" charset="0"/>
                <a:cs typeface="+mj-cs"/>
              </a:rPr>
              <a:t>但他还是去了。</a:t>
            </a:r>
            <a:r>
              <a:rPr lang="en-US" altLang="zh-CN" sz="3600" dirty="0" smtClean="0">
                <a:solidFill>
                  <a:prstClr val="black"/>
                </a:solidFill>
                <a:latin typeface="Arial" pitchFamily="34" charset="0"/>
                <a:cs typeface="+mj-cs"/>
              </a:rPr>
              <a:t>But he went.</a:t>
            </a:r>
            <a:endParaRPr lang="en-US" sz="3600" dirty="0">
              <a:latin typeface="Arial" pitchFamily="34" charset="0"/>
              <a:cs typeface="Arial" pitchFamily="34" charset="0"/>
            </a:endParaRPr>
          </a:p>
        </p:txBody>
      </p:sp>
    </p:spTree>
    <p:extLst>
      <p:ext uri="{BB962C8B-B14F-4D97-AF65-F5344CB8AC3E}">
        <p14:creationId xmlns:p14="http://schemas.microsoft.com/office/powerpoint/2010/main" val="221423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lstStyle/>
          <a:p>
            <a:r>
              <a:rPr lang="zh-CN" altLang="en-US" b="1" dirty="0" smtClean="0"/>
              <a:t>智慧的拿单 </a:t>
            </a:r>
            <a:r>
              <a:rPr lang="en-US" altLang="zh-CN" dirty="0" smtClean="0"/>
              <a:t>Smart Nathan</a:t>
            </a:r>
            <a:endParaRPr lang="en-US" dirty="0"/>
          </a:p>
        </p:txBody>
      </p:sp>
      <p:sp>
        <p:nvSpPr>
          <p:cNvPr id="3" name="Content Placeholder 2"/>
          <p:cNvSpPr>
            <a:spLocks noGrp="1"/>
          </p:cNvSpPr>
          <p:nvPr>
            <p:ph idx="1"/>
          </p:nvPr>
        </p:nvSpPr>
        <p:spPr>
          <a:xfrm>
            <a:off x="457200" y="1219200"/>
            <a:ext cx="8229600" cy="4906963"/>
          </a:xfrm>
        </p:spPr>
        <p:txBody>
          <a:bodyPr>
            <a:normAutofit/>
          </a:bodyPr>
          <a:lstStyle/>
          <a:p>
            <a:r>
              <a:rPr lang="zh-CN" altLang="en-US" sz="3600" b="1" dirty="0" smtClean="0"/>
              <a:t>拿单说了一个故事。</a:t>
            </a:r>
            <a:r>
              <a:rPr lang="en-US" altLang="zh-CN" sz="3600" dirty="0" smtClean="0"/>
              <a:t>Nathan told a story.</a:t>
            </a:r>
          </a:p>
          <a:p>
            <a:r>
              <a:rPr lang="zh-CN" altLang="en-US" sz="3600" b="1" dirty="0"/>
              <a:t>一</a:t>
            </a:r>
            <a:r>
              <a:rPr lang="zh-CN" altLang="en-US" sz="3600" b="1" dirty="0" smtClean="0"/>
              <a:t>个贪心的富人，侵占了穷邻居的羊。</a:t>
            </a:r>
            <a:r>
              <a:rPr lang="en-US" altLang="zh-CN" sz="3600" dirty="0" smtClean="0"/>
              <a:t>A rich and greedy man took the poor neighbor’s lamb.</a:t>
            </a:r>
            <a:endParaRPr lang="en-US" sz="3600" dirty="0"/>
          </a:p>
        </p:txBody>
      </p:sp>
    </p:spTree>
    <p:extLst>
      <p:ext uri="{BB962C8B-B14F-4D97-AF65-F5344CB8AC3E}">
        <p14:creationId xmlns:p14="http://schemas.microsoft.com/office/powerpoint/2010/main" val="4174903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066800"/>
          </a:xfrm>
        </p:spPr>
        <p:txBody>
          <a:bodyPr/>
          <a:lstStyle/>
          <a:p>
            <a:r>
              <a:rPr lang="zh-CN" altLang="en-US" b="1" dirty="0"/>
              <a:t>公</a:t>
            </a:r>
            <a:r>
              <a:rPr lang="zh-CN" altLang="en-US" b="1" dirty="0" smtClean="0"/>
              <a:t>义的大卫</a:t>
            </a:r>
            <a:r>
              <a:rPr lang="zh-CN" altLang="en-US" dirty="0" smtClean="0"/>
              <a:t> </a:t>
            </a:r>
            <a:r>
              <a:rPr lang="en-US" altLang="zh-CN" dirty="0" smtClean="0"/>
              <a:t>Righteous David?</a:t>
            </a:r>
            <a:endParaRPr lang="en-US" dirty="0"/>
          </a:p>
        </p:txBody>
      </p:sp>
      <p:sp>
        <p:nvSpPr>
          <p:cNvPr id="3" name="Content Placeholder 2"/>
          <p:cNvSpPr>
            <a:spLocks noGrp="1"/>
          </p:cNvSpPr>
          <p:nvPr>
            <p:ph idx="1"/>
          </p:nvPr>
        </p:nvSpPr>
        <p:spPr>
          <a:xfrm>
            <a:off x="457200" y="1066800"/>
            <a:ext cx="8229600" cy="5562600"/>
          </a:xfrm>
        </p:spPr>
        <p:txBody>
          <a:bodyPr>
            <a:noAutofit/>
          </a:bodyPr>
          <a:lstStyle/>
          <a:p>
            <a:r>
              <a:rPr lang="zh-CN" altLang="en-US" sz="3600" b="1" dirty="0" smtClean="0"/>
              <a:t>大卫就甚恼怒那人，对拿单说：「我指著永生的耶和华起誓，行这事的人该死！ 他必偿还羊羔四倍；因为他行这事，没有怜恤的心。」</a:t>
            </a:r>
            <a:r>
              <a:rPr lang="en-US" altLang="zh-CN" sz="3600" dirty="0" smtClean="0"/>
              <a:t>David burned with anger against the man and said to Nathan, “As surely as the LORD lives, the man who did this must die! He must pay for that lamb four times over, because he did such a thing and had no pity.” 					</a:t>
            </a:r>
            <a:r>
              <a:rPr lang="zh-CN" altLang="en-US" sz="3600" b="1" dirty="0" smtClean="0"/>
              <a:t>撒下</a:t>
            </a:r>
            <a:r>
              <a:rPr lang="zh-CN" altLang="en-US" sz="3600" dirty="0" smtClean="0"/>
              <a:t> </a:t>
            </a:r>
            <a:r>
              <a:rPr lang="en-US" altLang="zh-CN" sz="3600" dirty="0" smtClean="0"/>
              <a:t>II Sam 12:5</a:t>
            </a:r>
          </a:p>
        </p:txBody>
      </p:sp>
    </p:spTree>
    <p:extLst>
      <p:ext uri="{BB962C8B-B14F-4D97-AF65-F5344CB8AC3E}">
        <p14:creationId xmlns:p14="http://schemas.microsoft.com/office/powerpoint/2010/main" val="3728233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66800"/>
          </a:xfrm>
        </p:spPr>
        <p:txBody>
          <a:bodyPr/>
          <a:lstStyle/>
          <a:p>
            <a:r>
              <a:rPr lang="zh-CN" altLang="en-US" b="1" dirty="0" smtClean="0"/>
              <a:t>你就是那人 </a:t>
            </a:r>
            <a:r>
              <a:rPr lang="en-US" dirty="0" smtClean="0"/>
              <a:t>You </a:t>
            </a:r>
            <a:r>
              <a:rPr lang="en-US" dirty="0"/>
              <a:t>are the man!</a:t>
            </a:r>
          </a:p>
        </p:txBody>
      </p:sp>
      <p:sp>
        <p:nvSpPr>
          <p:cNvPr id="3" name="Content Placeholder 2"/>
          <p:cNvSpPr>
            <a:spLocks noGrp="1"/>
          </p:cNvSpPr>
          <p:nvPr>
            <p:ph idx="1"/>
          </p:nvPr>
        </p:nvSpPr>
        <p:spPr>
          <a:xfrm>
            <a:off x="457200" y="1295400"/>
            <a:ext cx="8229600" cy="5181600"/>
          </a:xfrm>
        </p:spPr>
        <p:txBody>
          <a:bodyPr>
            <a:normAutofit/>
          </a:bodyPr>
          <a:lstStyle/>
          <a:p>
            <a:r>
              <a:rPr lang="zh-CN" altLang="en-US" sz="3600" b="1" dirty="0" smtClean="0"/>
              <a:t>你为什麽藐视耶和华的命令，行他眼中看为恶的事呢？你借亚扪人的刀杀害赫人乌利亚，又娶了他的妻为妻。</a:t>
            </a:r>
            <a:r>
              <a:rPr lang="en-US" altLang="zh-CN" sz="3600" dirty="0" smtClean="0"/>
              <a:t>Why did you despise the word of the LORD by doing what is evil in his eyes? You struck down Uriah the Hittite with the sword and took his wife to be your own. You killed him with the sword of the Ammonites. 		</a:t>
            </a:r>
            <a:r>
              <a:rPr lang="zh-CN" altLang="en-US" sz="3600" b="1" dirty="0" smtClean="0"/>
              <a:t>撒下</a:t>
            </a:r>
            <a:r>
              <a:rPr lang="zh-CN" altLang="en-US" sz="3600" dirty="0" smtClean="0"/>
              <a:t> </a:t>
            </a:r>
            <a:r>
              <a:rPr lang="en-US" altLang="zh-CN" sz="3600" dirty="0" smtClean="0"/>
              <a:t>II Sam 12: 9</a:t>
            </a:r>
          </a:p>
        </p:txBody>
      </p:sp>
    </p:spTree>
    <p:extLst>
      <p:ext uri="{BB962C8B-B14F-4D97-AF65-F5344CB8AC3E}">
        <p14:creationId xmlns:p14="http://schemas.microsoft.com/office/powerpoint/2010/main" val="30139196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lstStyle/>
          <a:p>
            <a:r>
              <a:rPr lang="zh-CN" altLang="en-US" b="1" dirty="0" smtClean="0"/>
              <a:t>神的</a:t>
            </a:r>
            <a:r>
              <a:rPr lang="zh-CN" altLang="en-US" b="1" dirty="0"/>
              <a:t>责</a:t>
            </a:r>
            <a:r>
              <a:rPr lang="zh-CN" altLang="en-US" b="1" dirty="0" smtClean="0"/>
              <a:t>备 </a:t>
            </a:r>
            <a:r>
              <a:rPr lang="en-US" altLang="zh-CN" dirty="0" smtClean="0"/>
              <a:t>God’s verdict</a:t>
            </a:r>
            <a:endParaRPr lang="en-US" dirty="0"/>
          </a:p>
        </p:txBody>
      </p:sp>
      <p:sp>
        <p:nvSpPr>
          <p:cNvPr id="3" name="Content Placeholder 2"/>
          <p:cNvSpPr>
            <a:spLocks noGrp="1"/>
          </p:cNvSpPr>
          <p:nvPr>
            <p:ph idx="1"/>
          </p:nvPr>
        </p:nvSpPr>
        <p:spPr>
          <a:xfrm>
            <a:off x="457200" y="1143000"/>
            <a:ext cx="8305800" cy="5257800"/>
          </a:xfrm>
        </p:spPr>
        <p:txBody>
          <a:bodyPr>
            <a:normAutofit/>
          </a:bodyPr>
          <a:lstStyle/>
          <a:p>
            <a:r>
              <a:rPr lang="zh-CN" altLang="en-US" sz="3600" b="1" dirty="0"/>
              <a:t>你责备我的时候显为公</a:t>
            </a:r>
            <a:r>
              <a:rPr lang="zh-CN" altLang="en-US" sz="3600" b="1" dirty="0" smtClean="0"/>
              <a:t>义。</a:t>
            </a:r>
            <a:r>
              <a:rPr lang="en-US" sz="3600" dirty="0">
                <a:solidFill>
                  <a:prstClr val="black"/>
                </a:solidFill>
              </a:rPr>
              <a:t> </a:t>
            </a:r>
            <a:r>
              <a:rPr lang="en-US" sz="3600" dirty="0" smtClean="0">
                <a:solidFill>
                  <a:prstClr val="black"/>
                </a:solidFill>
              </a:rPr>
              <a:t>So </a:t>
            </a:r>
            <a:r>
              <a:rPr lang="en-US" sz="3600" dirty="0">
                <a:solidFill>
                  <a:prstClr val="black"/>
                </a:solidFill>
              </a:rPr>
              <a:t>you are right in your </a:t>
            </a:r>
            <a:r>
              <a:rPr lang="en-US" sz="3600" dirty="0" smtClean="0">
                <a:solidFill>
                  <a:prstClr val="black"/>
                </a:solidFill>
              </a:rPr>
              <a:t>verdict.</a:t>
            </a:r>
          </a:p>
          <a:p>
            <a:r>
              <a:rPr lang="zh-CN" altLang="en-US" sz="3600" b="1" dirty="0" smtClean="0">
                <a:solidFill>
                  <a:prstClr val="black"/>
                </a:solidFill>
              </a:rPr>
              <a:t>神藉拿单</a:t>
            </a:r>
            <a:r>
              <a:rPr lang="zh-CN" altLang="en-US" sz="3600" b="1" dirty="0">
                <a:solidFill>
                  <a:prstClr val="black"/>
                </a:solidFill>
              </a:rPr>
              <a:t>责</a:t>
            </a:r>
            <a:r>
              <a:rPr lang="zh-CN" altLang="en-US" sz="3600" b="1" dirty="0" smtClean="0">
                <a:solidFill>
                  <a:prstClr val="black"/>
                </a:solidFill>
              </a:rPr>
              <a:t>备大卫。</a:t>
            </a:r>
            <a:r>
              <a:rPr lang="en-US" altLang="zh-CN" sz="3600" dirty="0" smtClean="0">
                <a:solidFill>
                  <a:prstClr val="black"/>
                </a:solidFill>
              </a:rPr>
              <a:t>God showed His verdict through Nathan</a:t>
            </a:r>
            <a:r>
              <a:rPr lang="en-US" altLang="zh-CN" sz="3600" dirty="0" smtClean="0">
                <a:solidFill>
                  <a:prstClr val="black"/>
                </a:solidFill>
              </a:rPr>
              <a:t>.</a:t>
            </a:r>
          </a:p>
          <a:p>
            <a:r>
              <a:rPr lang="zh-CN" altLang="en-US" sz="3600" b="1" dirty="0" smtClean="0">
                <a:solidFill>
                  <a:prstClr val="black"/>
                </a:solidFill>
              </a:rPr>
              <a:t>神藉一只驴向巴兰说话</a:t>
            </a:r>
            <a:r>
              <a:rPr lang="zh-CN" altLang="en-US" sz="3600" dirty="0" smtClean="0">
                <a:solidFill>
                  <a:prstClr val="black"/>
                </a:solidFill>
              </a:rPr>
              <a:t> </a:t>
            </a:r>
            <a:r>
              <a:rPr lang="en-US" altLang="zh-CN" sz="3600" dirty="0" smtClean="0">
                <a:solidFill>
                  <a:prstClr val="black"/>
                </a:solidFill>
              </a:rPr>
              <a:t>God spoke with Balaam through a donkey. </a:t>
            </a:r>
            <a:r>
              <a:rPr lang="zh-CN" altLang="en-US" sz="3600" b="1" dirty="0" smtClean="0">
                <a:solidFill>
                  <a:prstClr val="black"/>
                </a:solidFill>
              </a:rPr>
              <a:t>民 </a:t>
            </a:r>
            <a:r>
              <a:rPr lang="en-US" altLang="zh-CN" sz="3600" dirty="0" err="1" smtClean="0">
                <a:solidFill>
                  <a:prstClr val="black"/>
                </a:solidFill>
              </a:rPr>
              <a:t>Num</a:t>
            </a:r>
            <a:r>
              <a:rPr lang="en-US" altLang="zh-CN" sz="3600" dirty="0" smtClean="0">
                <a:solidFill>
                  <a:prstClr val="black"/>
                </a:solidFill>
              </a:rPr>
              <a:t> 22:28</a:t>
            </a:r>
          </a:p>
          <a:p>
            <a:r>
              <a:rPr lang="zh-CN" altLang="en-US" sz="3600" b="1" dirty="0" smtClean="0">
                <a:solidFill>
                  <a:prstClr val="black"/>
                </a:solidFill>
              </a:rPr>
              <a:t>神可以藉别人向你说话。</a:t>
            </a:r>
            <a:r>
              <a:rPr lang="en-US" altLang="zh-CN" sz="3600" dirty="0" smtClean="0">
                <a:solidFill>
                  <a:prstClr val="black"/>
                </a:solidFill>
              </a:rPr>
              <a:t>God may speak to you through another person.</a:t>
            </a:r>
            <a:endParaRPr lang="en-US" sz="3600" dirty="0"/>
          </a:p>
        </p:txBody>
      </p:sp>
    </p:spTree>
    <p:extLst>
      <p:ext uri="{BB962C8B-B14F-4D97-AF65-F5344CB8AC3E}">
        <p14:creationId xmlns:p14="http://schemas.microsoft.com/office/powerpoint/2010/main" val="3119852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342</TotalTime>
  <Words>1717</Words>
  <Application>Microsoft Office PowerPoint</Application>
  <PresentationFormat>On-screen Show (4:3)</PresentationFormat>
  <Paragraphs>66</Paragraphs>
  <Slides>24</Slides>
  <Notes>0</Notes>
  <HiddenSlides>0</HiddenSlides>
  <MMClips>0</MMClips>
  <ScaleCrop>false</ScaleCrop>
  <HeadingPairs>
    <vt:vector size="4" baseType="variant">
      <vt:variant>
        <vt:lpstr>Theme</vt:lpstr>
      </vt:variant>
      <vt:variant>
        <vt:i4>2</vt:i4>
      </vt:variant>
      <vt:variant>
        <vt:lpstr>Slide Titles</vt:lpstr>
      </vt:variant>
      <vt:variant>
        <vt:i4>24</vt:i4>
      </vt:variant>
    </vt:vector>
  </HeadingPairs>
  <TitlesOfParts>
    <vt:vector size="26" baseType="lpstr">
      <vt:lpstr>Office Theme</vt:lpstr>
      <vt:lpstr>Default Design</vt:lpstr>
      <vt:lpstr>责备与判断 Verdict and Judgment </vt:lpstr>
      <vt:lpstr>PowerPoint Presentation</vt:lpstr>
      <vt:lpstr>PowerPoint Presentation</vt:lpstr>
      <vt:lpstr>大卫干罪 David sinned</vt:lpstr>
      <vt:lpstr>大胆的拿单 Brave Nathan</vt:lpstr>
      <vt:lpstr>智慧的拿单 Smart Nathan</vt:lpstr>
      <vt:lpstr>公义的大卫 Righteous David?</vt:lpstr>
      <vt:lpstr>你就是那人 You are the man!</vt:lpstr>
      <vt:lpstr>神的责备 God’s verdict</vt:lpstr>
      <vt:lpstr>神的审判 Judgment of God</vt:lpstr>
      <vt:lpstr>PowerPoint Presentation</vt:lpstr>
      <vt:lpstr>大卫的反应 Reaction of David</vt:lpstr>
      <vt:lpstr>神的慈爱与公义 God’s love and righteousness</vt:lpstr>
      <vt:lpstr>四倍偿还 Pay back 4 times</vt:lpstr>
      <vt:lpstr>第一个 The first</vt:lpstr>
      <vt:lpstr>第二个 The second</vt:lpstr>
      <vt:lpstr>第三个 The third</vt:lpstr>
      <vt:lpstr>第四个 The fourth</vt:lpstr>
      <vt:lpstr>报应不落空 Judgment will not go in vain</vt:lpstr>
      <vt:lpstr>淫乱的报应 Judgment for the adultery</vt:lpstr>
      <vt:lpstr>PowerPoint Presentation</vt:lpstr>
      <vt:lpstr>今天的功课 Today’s lesson</vt:lpstr>
      <vt:lpstr>怜恤与涂抹 Mercy and blot out</vt:lpstr>
      <vt:lpstr>PowerPoint Presentation</vt:lpstr>
    </vt:vector>
  </TitlesOfParts>
  <Company>The University of North Carolina at Chapel Hill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怜恤与涂抹 Mercy and Blotting Out</dc:title>
  <dc:creator>Leaf</dc:creator>
  <cp:lastModifiedBy>Leaf</cp:lastModifiedBy>
  <cp:revision>38</cp:revision>
  <dcterms:created xsi:type="dcterms:W3CDTF">2013-05-24T16:59:10Z</dcterms:created>
  <dcterms:modified xsi:type="dcterms:W3CDTF">2013-07-06T17:11:15Z</dcterms:modified>
</cp:coreProperties>
</file>