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4820" r:id="rId3"/>
  </p:sldMasterIdLst>
  <p:notesMasterIdLst>
    <p:notesMasterId r:id="rId22"/>
  </p:notesMasterIdLst>
  <p:handoutMasterIdLst>
    <p:handoutMasterId r:id="rId23"/>
  </p:handoutMasterIdLst>
  <p:sldIdLst>
    <p:sldId id="494" r:id="rId4"/>
    <p:sldId id="550" r:id="rId5"/>
    <p:sldId id="552" r:id="rId6"/>
    <p:sldId id="560" r:id="rId7"/>
    <p:sldId id="522" r:id="rId8"/>
    <p:sldId id="567" r:id="rId9"/>
    <p:sldId id="561" r:id="rId10"/>
    <p:sldId id="568" r:id="rId11"/>
    <p:sldId id="509" r:id="rId12"/>
    <p:sldId id="563" r:id="rId13"/>
    <p:sldId id="569" r:id="rId14"/>
    <p:sldId id="504" r:id="rId15"/>
    <p:sldId id="572" r:id="rId16"/>
    <p:sldId id="576" r:id="rId17"/>
    <p:sldId id="578" r:id="rId18"/>
    <p:sldId id="580" r:id="rId19"/>
    <p:sldId id="581" r:id="rId20"/>
    <p:sldId id="582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F0000"/>
    <a:srgbClr val="008000"/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2" autoAdjust="0"/>
    <p:restoredTop sz="94664" autoAdjust="0"/>
  </p:normalViewPr>
  <p:slideViewPr>
    <p:cSldViewPr>
      <p:cViewPr>
        <p:scale>
          <a:sx n="50" d="100"/>
          <a:sy n="50" d="100"/>
        </p:scale>
        <p:origin x="-1890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82C7A-AC07-4FC5-8458-2879E0D108C0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4926"/>
            <a:ext cx="2971800" cy="4575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C578E-300D-4A0F-92A3-D9B928596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99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ECD8329-721E-45CE-B0E0-5A52D008C5D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006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914400"/>
            <a:ext cx="4876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14800"/>
            <a:ext cx="5029200" cy="152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80017E1-F257-4D6E-B8D7-F22615D33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5F1D55-AD20-4E7D-B92F-18DCDA439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BCB2B9-2F0E-4B5C-A88B-D0630C03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7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914400"/>
            <a:ext cx="48768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114800"/>
            <a:ext cx="5029200" cy="1524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1F64F3-2134-4889-BE8F-5D046F3BF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1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87F2B6-FC8D-47E6-86E1-4DC70F56E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71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EC6CF1-E0DF-4A55-B765-F35CD50A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3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EE6EF0-ED54-4993-BCCC-7EDBC2997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25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18DA0E-8E87-4296-9E2E-F2A57DD57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80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B5FF75-5FA2-4EC1-B951-E27C07906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94E113-FC64-4C06-83CB-CFA9209CD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40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F10F3AF-B97F-4B31-8FE6-80F05A98C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8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F17F95A-3E8B-49E1-A7DB-CB8FC752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7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1024EF-DB5B-44A9-AC32-12D977AE5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10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BDBEEF-F308-42A6-B6C8-509282422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30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AEE0AE6-3BA4-41C1-8C67-4271E876A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00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686AB-619B-4ABB-B6A7-A6279B4646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2636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34611-DA91-4618-9B05-6D032E03CD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64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18487-B347-4B5B-837F-EACB105B6FD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17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80AB4-2EF9-4D3A-9DED-92658700D8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104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38FE-7A47-434E-8B3C-A1D7103F2F6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4F07-6817-49C6-93E2-E34F93F944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6393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276F8-C33E-4DBD-B1EA-C748DD6D93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1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0A52B1-E5B7-48CB-BEDE-E0E8107C9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040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618D8-02C7-474F-81C1-80C817D16D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45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5C066-C425-4BA6-BB89-82E6B49E8A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72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D0A60-8004-4AB2-A6A2-A06398CDA8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2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7E0BC-71B7-4C41-8104-4BC6D6E635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78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FA94B49-936F-4D66-AB88-E437EA5AB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747A20D-C68A-4BF1-9366-B09717A27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B75A2-06B4-4393-84B7-0724C92D2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1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5966101-8BFE-4B5B-81FD-4498066B3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35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AA4485-795D-4616-A929-0DC0D5288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AAB82A-EBF1-4649-991F-FB35CD99B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3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14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530A3D2-CD8B-4277-A2BF-B94AD7047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9144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38400"/>
            <a:ext cx="8229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F3A86AD-B443-4DA0-894D-5E5BBED50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9" r:id="rId1"/>
    <p:sldLayoutId id="2147484810" r:id="rId2"/>
    <p:sldLayoutId id="2147484811" r:id="rId3"/>
    <p:sldLayoutId id="2147484812" r:id="rId4"/>
    <p:sldLayoutId id="2147484813" r:id="rId5"/>
    <p:sldLayoutId id="2147484814" r:id="rId6"/>
    <p:sldLayoutId id="2147484815" r:id="rId7"/>
    <p:sldLayoutId id="2147484816" r:id="rId8"/>
    <p:sldLayoutId id="2147484817" r:id="rId9"/>
    <p:sldLayoutId id="2147484818" r:id="rId10"/>
    <p:sldLayoutId id="2147484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/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/>
            <a:fld id="{71C253CA-0658-4670-9961-2DEA20D1CA8A}" type="slidenum">
              <a:rPr lang="en-US" smtClean="0">
                <a:solidFill>
                  <a:srgbClr val="000000"/>
                </a:solidFill>
                <a:latin typeface="Times New Roman"/>
              </a:rPr>
              <a:pPr eaLnBrk="1" hangingPunct="1"/>
              <a:t>‹#›</a:t>
            </a:fld>
            <a:endParaRPr lang="en-US" smtClean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972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1" r:id="rId1"/>
    <p:sldLayoutId id="2147484822" r:id="rId2"/>
    <p:sldLayoutId id="2147484823" r:id="rId3"/>
    <p:sldLayoutId id="2147484824" r:id="rId4"/>
    <p:sldLayoutId id="2147484825" r:id="rId5"/>
    <p:sldLayoutId id="2147484826" r:id="rId6"/>
    <p:sldLayoutId id="2147484827" r:id="rId7"/>
    <p:sldLayoutId id="2147484828" r:id="rId8"/>
    <p:sldLayoutId id="2147484829" r:id="rId9"/>
    <p:sldLayoutId id="2147484830" r:id="rId10"/>
    <p:sldLayoutId id="2147484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b/b2/Ac_artemisephesus.jpg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upload.wikimedia.org/wikipedia/commons/b/b2/Ac_artemisephesus.jpg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304800"/>
            <a:ext cx="5867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7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7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70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sz="70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50179" name="Rectangle 3"/>
          <p:cNvSpPr txBox="1">
            <a:spLocks noChangeArrowheads="1"/>
          </p:cNvSpPr>
          <p:nvPr/>
        </p:nvSpPr>
        <p:spPr bwMode="auto">
          <a:xfrm>
            <a:off x="3048000" y="3733800"/>
            <a:ext cx="6400800" cy="1371600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TW" altLang="en-US" sz="3400" dirty="0" smtClean="0">
                <a:solidFill>
                  <a:srgbClr val="FF3399"/>
                </a:solidFill>
                <a:ea typeface="華康隸書體" pitchFamily="49" charset="-120"/>
              </a:rPr>
              <a:t>華人福音基督</a:t>
            </a:r>
            <a:r>
              <a:rPr lang="zh-CN" altLang="en-US" sz="3400" dirty="0" smtClean="0">
                <a:solidFill>
                  <a:srgbClr val="FF3399"/>
                </a:solidFill>
                <a:ea typeface="華康隸書體" pitchFamily="49" charset="-120"/>
              </a:rPr>
              <a:t>教</a:t>
            </a:r>
            <a:r>
              <a:rPr lang="zh-CN" altLang="en-US" sz="3400" dirty="0">
                <a:solidFill>
                  <a:srgbClr val="FF3399"/>
                </a:solidFill>
                <a:ea typeface="華康隸書體" pitchFamily="49" charset="-120"/>
              </a:rPr>
              <a:t>會</a:t>
            </a:r>
            <a:endParaRPr lang="en-US" altLang="zh-CN" sz="3400" dirty="0">
              <a:solidFill>
                <a:srgbClr val="FF3399"/>
              </a:solidFill>
              <a:ea typeface="華康隸書體" pitchFamily="49" charset="-12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zh-CN" altLang="en-US" sz="3400" dirty="0">
                <a:solidFill>
                  <a:srgbClr val="FF3399"/>
                </a:solidFill>
                <a:ea typeface="華康隸書體" pitchFamily="49" charset="-120"/>
              </a:rPr>
              <a:t>主日崇拜</a:t>
            </a:r>
            <a:endParaRPr lang="en-US" altLang="zh-CN" sz="3400" dirty="0">
              <a:solidFill>
                <a:srgbClr val="FF3399"/>
              </a:solidFill>
              <a:ea typeface="華康隸書體" pitchFamily="49" charset="-120"/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altLang="zh-CN" sz="3000" dirty="0" smtClean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2013</a:t>
            </a:r>
            <a:r>
              <a:rPr lang="zh-CN" altLang="en-US" sz="3400" dirty="0" smtClean="0">
                <a:solidFill>
                  <a:srgbClr val="FF3399"/>
                </a:solidFill>
                <a:ea typeface="華康隸書體" pitchFamily="49" charset="-120"/>
              </a:rPr>
              <a:t>年</a:t>
            </a:r>
            <a:r>
              <a:rPr lang="en-US" altLang="zh-CN" sz="3000" dirty="0" smtClean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6</a:t>
            </a:r>
            <a:r>
              <a:rPr lang="zh-CN" altLang="en-US" sz="3400" dirty="0" smtClean="0">
                <a:solidFill>
                  <a:srgbClr val="FF3399"/>
                </a:solidFill>
                <a:ea typeface="華康隸書體" pitchFamily="49" charset="-120"/>
              </a:rPr>
              <a:t>月</a:t>
            </a:r>
            <a:r>
              <a:rPr lang="en-US" altLang="zh-CN" sz="3000" dirty="0" smtClean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9</a:t>
            </a:r>
            <a:r>
              <a:rPr lang="zh-CN" altLang="en-US" sz="3400" dirty="0" smtClean="0">
                <a:solidFill>
                  <a:srgbClr val="FF3399"/>
                </a:solidFill>
                <a:ea typeface="華康隸書體" pitchFamily="49" charset="-120"/>
              </a:rPr>
              <a:t>日</a:t>
            </a:r>
            <a:endParaRPr lang="en-US" altLang="zh-CN" sz="3400" dirty="0">
              <a:solidFill>
                <a:srgbClr val="FF3399"/>
              </a:solidFill>
              <a:latin typeface="华文隶书" pitchFamily="2" charset="-122"/>
              <a:ea typeface="華康隸書體" pitchFamily="49" charset="-120"/>
            </a:endParaRPr>
          </a:p>
        </p:txBody>
      </p:sp>
      <p:sp>
        <p:nvSpPr>
          <p:cNvPr id="50180" name="Rectangle 3"/>
          <p:cNvSpPr txBox="1">
            <a:spLocks noChangeArrowheads="1"/>
          </p:cNvSpPr>
          <p:nvPr/>
        </p:nvSpPr>
        <p:spPr bwMode="auto">
          <a:xfrm>
            <a:off x="3048000" y="2514600"/>
            <a:ext cx="6400800" cy="1371600"/>
          </a:xfrm>
          <a:prstGeom prst="rect">
            <a:avLst/>
          </a:prstGeom>
          <a:noFill/>
          <a:ln>
            <a:noFill/>
          </a:ln>
          <a:effectLst>
            <a:outerShdw dist="2540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4000" dirty="0">
                <a:solidFill>
                  <a:srgbClr val="FF3399"/>
                </a:solidFill>
                <a:ea typeface="華康隸書體" pitchFamily="49" charset="-120"/>
              </a:rPr>
              <a:t>經</a:t>
            </a:r>
            <a:r>
              <a:rPr lang="zh-TW" altLang="en-US" sz="4000" dirty="0">
                <a:solidFill>
                  <a:srgbClr val="FF3399"/>
                </a:solidFill>
                <a:ea typeface="華康隸書體" pitchFamily="49" charset="-120"/>
              </a:rPr>
              <a:t>文</a:t>
            </a:r>
            <a:r>
              <a:rPr lang="en-US" altLang="zh-CN" sz="4000" dirty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:</a:t>
            </a:r>
            <a:r>
              <a:rPr lang="en-US" altLang="zh-CN" sz="2000" dirty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 </a:t>
            </a:r>
            <a:r>
              <a:rPr lang="zh-TW" altLang="en-US" sz="4000" dirty="0">
                <a:solidFill>
                  <a:srgbClr val="FF3399"/>
                </a:solidFill>
                <a:ea typeface="華康隸書體" pitchFamily="49" charset="-120"/>
              </a:rPr>
              <a:t>啟示</a:t>
            </a:r>
            <a:r>
              <a:rPr lang="zh-CN" altLang="en-US" sz="4000" dirty="0">
                <a:solidFill>
                  <a:srgbClr val="FF3399"/>
                </a:solidFill>
                <a:ea typeface="華康隸書體" pitchFamily="49" charset="-120"/>
              </a:rPr>
              <a:t>錄</a:t>
            </a:r>
            <a:r>
              <a:rPr lang="zh-CN" altLang="en-US" sz="2000" dirty="0">
                <a:solidFill>
                  <a:srgbClr val="FF3399"/>
                </a:solidFill>
                <a:latin typeface="华文隶书" pitchFamily="2" charset="-122"/>
                <a:ea typeface="华文隶书" pitchFamily="2" charset="-122"/>
              </a:rPr>
              <a:t> </a:t>
            </a:r>
            <a:r>
              <a:rPr lang="en-US" altLang="zh-CN" sz="3400" dirty="0">
                <a:solidFill>
                  <a:srgbClr val="FF3399"/>
                </a:solidFill>
                <a:latin typeface="华文隶书" pitchFamily="2" charset="-122"/>
                <a:ea typeface="華康隸書體" pitchFamily="49" charset="-120"/>
              </a:rPr>
              <a:t>2:1-7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515599" cy="700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标题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3152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>
          <a:xfrm>
            <a:off x="-152400" y="2438400"/>
            <a:ext cx="8229600" cy="3687763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600200" y="9144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	</a:t>
            </a:r>
            <a:r>
              <a:rPr lang="zh-CN" altLang="en-US" sz="4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  <a:cs typeface="+mj-cs"/>
              </a:rPr>
              <a:t>以弗所教會的建立和牧養</a:t>
            </a:r>
            <a:endParaRPr lang="en-US" altLang="zh-TW" sz="4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  <a:cs typeface="華康黑體 Std W5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125788" y="2324100"/>
            <a:ext cx="47990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TW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保羅</a:t>
            </a: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CN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亞居</a:t>
            </a:r>
            <a:r>
              <a:rPr lang="zh-TW" altLang="en-US" sz="3400" kern="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拉</a:t>
            </a:r>
            <a:r>
              <a:rPr lang="en-US" altLang="zh-TW" sz="3400" kern="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TW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百基拉</a:t>
            </a:r>
            <a:endParaRPr lang="en-US" altLang="zh-CN" sz="3400" kern="0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3400" kern="0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亞波羅</a:t>
            </a: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CN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提摩太</a:t>
            </a: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CN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約翰</a:t>
            </a: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CN" sz="3400" kern="0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75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533400"/>
            <a:ext cx="9143996" cy="609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5"/>
          <p:cNvSpPr/>
          <p:nvPr/>
        </p:nvSpPr>
        <p:spPr>
          <a:xfrm>
            <a:off x="3799091" y="3733800"/>
            <a:ext cx="1915909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500" b="1" dirty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地中</a:t>
            </a:r>
            <a:r>
              <a:rPr lang="zh-CN" altLang="en-US" sz="4500" b="1" dirty="0" smtClean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海</a:t>
            </a:r>
            <a:endParaRPr lang="zh-CN" altLang="en-US" sz="4500" b="1" dirty="0">
              <a:ln w="0" cmpd="sng">
                <a:noFill/>
                <a:prstDash val="solid"/>
              </a:ln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1981200" y="786825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愛</a:t>
            </a:r>
            <a:endParaRPr lang="zh-CN" altLang="en-US" sz="3200" dirty="0">
              <a:ln w="0" cmpd="sng">
                <a:noFill/>
                <a:prstDash val="solid"/>
              </a:ln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5"/>
          <p:cNvSpPr/>
          <p:nvPr/>
        </p:nvSpPr>
        <p:spPr>
          <a:xfrm>
            <a:off x="2133600" y="1396425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琴</a:t>
            </a:r>
            <a:endParaRPr lang="zh-CN" altLang="en-US" sz="3200" dirty="0">
              <a:ln w="0" cmpd="sng">
                <a:noFill/>
                <a:prstDash val="solid"/>
              </a:ln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5"/>
          <p:cNvSpPr/>
          <p:nvPr/>
        </p:nvSpPr>
        <p:spPr>
          <a:xfrm>
            <a:off x="2438400" y="1929825"/>
            <a:ext cx="68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海</a:t>
            </a:r>
            <a:endParaRPr lang="zh-CN" altLang="en-US" sz="3200" dirty="0">
              <a:ln w="0" cmpd="sng">
                <a:noFill/>
                <a:prstDash val="solid"/>
              </a:ln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7543800" y="1828797"/>
            <a:ext cx="762000" cy="25908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505200" y="1828798"/>
            <a:ext cx="4038600" cy="2286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05200" y="2057400"/>
            <a:ext cx="4800600" cy="2362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zh-TW" altLang="en-US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	初期教會的三大福音中心</a:t>
            </a:r>
          </a:p>
        </p:txBody>
      </p:sp>
    </p:spTree>
    <p:extLst>
      <p:ext uri="{BB962C8B-B14F-4D97-AF65-F5344CB8AC3E}">
        <p14:creationId xmlns:p14="http://schemas.microsoft.com/office/powerpoint/2010/main" val="2839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43000" y="2286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zh-CN" altLang="en-US" sz="4000" kern="0" dirty="0" smtClean="0">
                <a:latin typeface="楷体" pitchFamily="49" charset="-122"/>
                <a:ea typeface="楷体" pitchFamily="49" charset="-122"/>
              </a:rPr>
              <a:t>你</a:t>
            </a:r>
            <a:r>
              <a:rPr lang="zh-CN" altLang="en-US" sz="4000" kern="0" dirty="0">
                <a:latin typeface="楷体" pitchFamily="49" charset="-122"/>
                <a:ea typeface="楷体" pitchFamily="49" charset="-122"/>
              </a:rPr>
              <a:t>要寫信給以弗所教會的使者</a:t>
            </a:r>
            <a:r>
              <a:rPr lang="zh-CN" altLang="en-US" sz="4000" kern="0" dirty="0" smtClean="0">
                <a:latin typeface="楷体" pitchFamily="49" charset="-122"/>
                <a:ea typeface="楷体" pitchFamily="49" charset="-122"/>
              </a:rPr>
              <a:t>，說</a:t>
            </a:r>
            <a:r>
              <a:rPr lang="en-US" altLang="zh-CN" sz="4000" kern="0" dirty="0" smtClean="0">
                <a:latin typeface="楷体" pitchFamily="49" charset="-122"/>
                <a:ea typeface="楷体" pitchFamily="49" charset="-122"/>
              </a:rPr>
              <a:t>,“</a:t>
            </a:r>
            <a:r>
              <a:rPr lang="zh-CN" altLang="en-US" sz="4000" kern="0" dirty="0" smtClean="0">
                <a:latin typeface="楷体" pitchFamily="49" charset="-122"/>
                <a:ea typeface="楷体" pitchFamily="49" charset="-122"/>
              </a:rPr>
              <a:t>那</a:t>
            </a:r>
            <a:r>
              <a:rPr lang="zh-CN" altLang="en-US" sz="4000" kern="0" dirty="0">
                <a:latin typeface="楷体" pitchFamily="49" charset="-122"/>
                <a:ea typeface="楷体" pitchFamily="49" charset="-122"/>
              </a:rPr>
              <a:t>右手拿著七星，在七個金燈檯中間行走的，說，</a:t>
            </a:r>
            <a:endParaRPr lang="en-US" altLang="zh-CN" sz="4000" kern="0" dirty="0">
              <a:latin typeface="楷体" pitchFamily="49" charset="-122"/>
              <a:ea typeface="楷体" pitchFamily="49" charset="-122"/>
            </a:endParaRPr>
          </a:p>
          <a:p>
            <a:pPr marL="800100" lvl="1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n-US" altLang="zh-TW" sz="2300" kern="0" dirty="0"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TW" altLang="en-US" sz="3300" kern="0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啟</a:t>
            </a:r>
            <a:r>
              <a:rPr lang="zh-TW" altLang="en-US" sz="3300" kern="0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示錄 </a:t>
            </a:r>
            <a:r>
              <a:rPr lang="en-US" altLang="zh-TW" sz="3300" kern="0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1:20</a:t>
            </a:r>
          </a:p>
          <a:p>
            <a:pPr marL="1257300" lvl="2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n-US" altLang="zh-TW" sz="1200" kern="0" dirty="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altLang="zh-CN" sz="2300" kern="0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300" kern="0" dirty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論到你所看見在我右手中的七星，和七個金燈檯的奧秘；那七星就是七個教會的使者；七燈檯就是七個教會</a:t>
            </a:r>
            <a:r>
              <a:rPr lang="zh-CN" altLang="en-US" sz="3300" kern="0" dirty="0" smtClean="0">
                <a:solidFill>
                  <a:srgbClr val="000099"/>
                </a:solidFill>
                <a:latin typeface="楷体" pitchFamily="49" charset="-122"/>
                <a:ea typeface="楷体" pitchFamily="49" charset="-122"/>
              </a:rPr>
              <a:t>。</a:t>
            </a:r>
            <a:endParaRPr lang="en-US" altLang="zh-TW" sz="3300" kern="0" dirty="0">
              <a:solidFill>
                <a:srgbClr val="000099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zh-TW" altLang="en-US" sz="2300" kern="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43000" y="21336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zh-CN" altLang="en-US" sz="4000" kern="0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en-US" sz="4000" kern="0" dirty="0">
                <a:latin typeface="楷体" pitchFamily="49" charset="-122"/>
                <a:ea typeface="楷体" pitchFamily="49" charset="-122"/>
              </a:rPr>
              <a:t>知道你的行為，勞碌，忍耐，也知道你不能容忍惡人，你也曾試驗那自稱為使徒卻不是使徒的，看出他們是假的來。</a:t>
            </a:r>
            <a:endParaRPr lang="en-US" altLang="zh-CN" sz="4000" kern="0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zh-CN" altLang="en-US" sz="4000" kern="0" dirty="0">
                <a:latin typeface="楷体" pitchFamily="49" charset="-122"/>
                <a:ea typeface="楷体" pitchFamily="49" charset="-122"/>
              </a:rPr>
              <a:t>你也能忍耐，曾為我的名勞苦，並不乏倦。</a:t>
            </a:r>
            <a:endParaRPr lang="en-US" altLang="zh-CN" sz="4000" kern="0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zh-CN" altLang="en-US" sz="4000" kern="0" dirty="0">
                <a:latin typeface="楷体" pitchFamily="49" charset="-122"/>
                <a:ea typeface="楷体" pitchFamily="49" charset="-122"/>
              </a:rPr>
              <a:t>然而有一件事我要責備你，就是你把起初的愛心離棄了</a:t>
            </a:r>
            <a:r>
              <a:rPr lang="zh-TW" altLang="en-US" sz="4000" kern="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TW" altLang="en-US" sz="40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02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altLang="zh-CN" sz="4400" kern="0" dirty="0">
                <a:latin typeface="楷体" pitchFamily="49" charset="-122"/>
                <a:ea typeface="楷体" pitchFamily="49" charset="-122"/>
                <a:cs typeface="+mj-cs"/>
              </a:rPr>
              <a:t>	</a:t>
            </a:r>
            <a:endParaRPr lang="en-US" altLang="zh-TW" sz="4400" kern="0" dirty="0">
              <a:latin typeface="楷体" pitchFamily="49" charset="-122"/>
              <a:ea typeface="楷体" pitchFamily="49" charset="-122"/>
              <a:cs typeface="華康黑體 Std W5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2744788" y="2095500"/>
            <a:ext cx="61706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zh-TW" altLang="en-US" sz="3400" kern="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>
                <a:latin typeface="楷体" pitchFamily="49" charset="-122"/>
                <a:ea typeface="楷体" pitchFamily="49" charset="-122"/>
              </a:rPr>
              <a:t>以弗所教會受責</a:t>
            </a:r>
            <a:r>
              <a:rPr lang="zh-TW" altLang="en-US" sz="3400" kern="0" dirty="0" smtClean="0">
                <a:latin typeface="楷体" pitchFamily="49" charset="-122"/>
                <a:ea typeface="楷体" pitchFamily="49" charset="-122"/>
              </a:rPr>
              <a:t>備</a:t>
            </a:r>
            <a:endParaRPr lang="en-US" altLang="zh-TW" sz="3400" kern="0" dirty="0" smtClean="0"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>
                <a:latin typeface="楷体" pitchFamily="49" charset="-122"/>
                <a:ea typeface="楷体" pitchFamily="49" charset="-122"/>
              </a:rPr>
              <a:t>起初的愛心離棄了！</a:t>
            </a:r>
            <a:endParaRPr lang="en-US" altLang="zh-CN" sz="3400" kern="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我們的光景又如何？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愛的流失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青春的流失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喜樂的流失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異象的流失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endParaRPr lang="en-US" altLang="zh-CN" sz="3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0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19812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zh-CN" altLang="en-US" sz="3500" kern="0" dirty="0" smtClean="0">
                <a:latin typeface="楷体" pitchFamily="49" charset="-122"/>
                <a:ea typeface="楷体" pitchFamily="49" charset="-122"/>
              </a:rPr>
              <a:t>所</a:t>
            </a:r>
            <a:r>
              <a:rPr lang="zh-CN" altLang="en-US" sz="3500" kern="0" dirty="0">
                <a:latin typeface="楷体" pitchFamily="49" charset="-122"/>
                <a:ea typeface="楷体" pitchFamily="49" charset="-122"/>
              </a:rPr>
              <a:t>以應當回想你是從那裡墜落的，並要悔改，行起初所行的事；你若不悔改，我就臨到你那裡，把你的燈檯從原處挪去</a:t>
            </a:r>
            <a:r>
              <a:rPr lang="zh-TW" altLang="en-US" sz="3500" kern="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zh-CN" altLang="en-US" sz="3500" kern="0" dirty="0">
                <a:latin typeface="楷体" pitchFamily="49" charset="-122"/>
                <a:ea typeface="楷体" pitchFamily="49" charset="-122"/>
              </a:rPr>
              <a:t>然而你還有一件可取的事，就是你恨惡尼哥拉一党人的行為，這也是我所恨惡的。</a:t>
            </a:r>
            <a:endParaRPr lang="zh-TW" altLang="en-US" sz="3500" kern="0" dirty="0">
              <a:latin typeface="楷体" pitchFamily="49" charset="-122"/>
              <a:ea typeface="楷体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spcBef>
                <a:spcPct val="20000"/>
              </a:spcBef>
              <a:buFont typeface="+mj-lt"/>
              <a:buAutoNum type="arabicPeriod" startAt="5"/>
              <a:defRPr/>
            </a:pPr>
            <a:r>
              <a:rPr lang="zh-CN" altLang="en-US" sz="3500" kern="0" dirty="0">
                <a:latin typeface="楷体" pitchFamily="49" charset="-122"/>
                <a:ea typeface="楷体" pitchFamily="49" charset="-122"/>
              </a:rPr>
              <a:t>聖靈向眾教會所說的話，凡有耳的，就應當聽。得勝的，我必將神樂園中生命樹的果子賜給他吃</a:t>
            </a:r>
            <a:r>
              <a:rPr lang="zh-CN" altLang="en-US" sz="3500" kern="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sz="35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535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altLang="zh-CN" sz="4400" kern="0" dirty="0">
                <a:latin typeface="楷体" pitchFamily="49" charset="-122"/>
                <a:ea typeface="楷体" pitchFamily="49" charset="-122"/>
                <a:cs typeface="+mj-cs"/>
              </a:rPr>
              <a:t>	</a:t>
            </a:r>
            <a:endParaRPr lang="en-US" altLang="zh-TW" sz="4400" kern="0" dirty="0">
              <a:latin typeface="楷体" pitchFamily="49" charset="-122"/>
              <a:ea typeface="楷体" pitchFamily="49" charset="-122"/>
              <a:cs typeface="華康黑體 Std W5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81200" y="2095500"/>
            <a:ext cx="61706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b="1" kern="0" dirty="0">
                <a:latin typeface="楷体" pitchFamily="49" charset="-122"/>
                <a:ea typeface="楷体" pitchFamily="49" charset="-122"/>
              </a:rPr>
              <a:t>回</a:t>
            </a:r>
            <a:r>
              <a:rPr lang="zh-TW" altLang="en-US" sz="3400" b="1" kern="0" dirty="0" smtClean="0">
                <a:latin typeface="楷体" pitchFamily="49" charset="-122"/>
                <a:ea typeface="楷体" pitchFamily="49" charset="-122"/>
              </a:rPr>
              <a:t>想</a:t>
            </a:r>
            <a:endParaRPr lang="en-US" altLang="zh-TW" sz="3400" b="1" kern="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CN" sz="1200" kern="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生命的流失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不明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顯</a:t>
            </a:r>
            <a:endParaRPr lang="en-US" altLang="zh-TW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	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但持續消</a:t>
            </a:r>
            <a:r>
              <a:rPr lang="zh-TW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耗生命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別人不易覺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察</a:t>
            </a:r>
            <a:endParaRPr lang="en-US" altLang="zh-TW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但</a:t>
            </a:r>
            <a:r>
              <a:rPr lang="zh-TW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自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己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却</a:t>
            </a:r>
            <a:r>
              <a:rPr lang="zh-TW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很</a:t>
            </a:r>
            <a:r>
              <a:rPr lang="zh-TW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痛苦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en-US" altLang="zh-CN" sz="3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527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altLang="zh-CN" sz="4400" kern="0" dirty="0">
                <a:latin typeface="楷体" pitchFamily="49" charset="-122"/>
                <a:ea typeface="楷体" pitchFamily="49" charset="-122"/>
                <a:cs typeface="+mj-cs"/>
              </a:rPr>
              <a:t>	</a:t>
            </a:r>
            <a:endParaRPr lang="en-US" altLang="zh-TW" sz="4400" kern="0" dirty="0">
              <a:latin typeface="楷体" pitchFamily="49" charset="-122"/>
              <a:ea typeface="楷体" pitchFamily="49" charset="-122"/>
              <a:cs typeface="華康黑體 Std W5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81200" y="2095500"/>
            <a:ext cx="6705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2</a:t>
            </a:r>
            <a:r>
              <a:rPr lang="en-US" altLang="zh-CN" sz="3400" kern="0" dirty="0" smtClean="0">
                <a:latin typeface="楷体" pitchFamily="49" charset="-122"/>
                <a:ea typeface="楷体" pitchFamily="49" charset="-122"/>
              </a:rPr>
              <a:t>.</a:t>
            </a: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b="1" kern="0" dirty="0">
                <a:latin typeface="楷体" pitchFamily="49" charset="-122"/>
                <a:ea typeface="楷体" pitchFamily="49" charset="-122"/>
              </a:rPr>
              <a:t>悔改</a:t>
            </a:r>
            <a:endParaRPr lang="en-US" altLang="zh-TW" sz="3400" b="1" kern="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CN" sz="1200" kern="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生命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的復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興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謙卑的承認</a:t>
            </a:r>
            <a:endParaRPr lang="en-US" altLang="zh-CN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罪：生命的漏洞</a:t>
            </a:r>
            <a:endParaRPr lang="en-US" altLang="zh-CN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勇敢地面對</a:t>
            </a:r>
            <a:endParaRPr lang="en-US" altLang="zh-TW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信：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生命的滿溢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en-US" altLang="zh-CN" sz="3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255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33600" y="-381000"/>
            <a:ext cx="5867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起初的</a:t>
            </a:r>
            <a:r>
              <a:rPr lang="zh-CN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愛</a:t>
            </a:r>
            <a:r>
              <a:rPr lang="zh-TW" altLang="en-US" sz="6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心</a:t>
            </a:r>
            <a:endParaRPr lang="en-US" altLang="zh-TW" sz="6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  <a:p>
            <a:pPr eaLnBrk="1" hangingPunct="1">
              <a:defRPr/>
            </a:pPr>
            <a:r>
              <a:rPr lang="zh-TW" altLang="en-US" sz="4000" kern="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啟</a:t>
            </a:r>
            <a:r>
              <a:rPr lang="zh-TW" altLang="en-US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示錄 </a:t>
            </a:r>
            <a:r>
              <a:rPr lang="en-US" altLang="zh-TW" sz="4000" kern="0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華康隸書體" pitchFamily="49" charset="-120"/>
              </a:rPr>
              <a:t>2:1-7</a:t>
            </a:r>
            <a:endParaRPr lang="en-US" sz="4000" kern="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華康隸書體" pitchFamily="49" charset="-12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00200" y="1447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en-US" altLang="zh-CN" sz="4400" kern="0" dirty="0">
                <a:latin typeface="楷体" pitchFamily="49" charset="-122"/>
                <a:ea typeface="楷体" pitchFamily="49" charset="-122"/>
                <a:cs typeface="+mj-cs"/>
              </a:rPr>
              <a:t>	</a:t>
            </a:r>
            <a:endParaRPr lang="en-US" altLang="zh-TW" sz="4400" kern="0" dirty="0">
              <a:latin typeface="楷体" pitchFamily="49" charset="-122"/>
              <a:ea typeface="楷体" pitchFamily="49" charset="-122"/>
              <a:cs typeface="華康黑體 Std W5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1981200" y="2095500"/>
            <a:ext cx="6705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 smtClean="0">
                <a:latin typeface="楷体" pitchFamily="49" charset="-122"/>
                <a:ea typeface="楷体" pitchFamily="49" charset="-122"/>
              </a:rPr>
              <a:t>3.</a:t>
            </a: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400" b="1" kern="0" dirty="0">
                <a:latin typeface="楷体" pitchFamily="49" charset="-122"/>
                <a:ea typeface="楷体" pitchFamily="49" charset="-122"/>
              </a:rPr>
              <a:t>行起初所行的事</a:t>
            </a:r>
            <a:endParaRPr lang="en-US" altLang="zh-TW" sz="3400" b="1" kern="0" dirty="0" smtClean="0">
              <a:latin typeface="楷体" pitchFamily="49" charset="-122"/>
              <a:ea typeface="楷体" pitchFamily="49" charset="-122"/>
            </a:endParaRPr>
          </a:p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altLang="zh-CN" sz="1200" kern="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zh-CN" sz="3400" kern="0" dirty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生命的操練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大誡命（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太 </a:t>
            </a:r>
            <a:r>
              <a:rPr lang="en-US" altLang="zh-CN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22:32-36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CN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愛神愛人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endParaRPr lang="en-US" altLang="zh-CN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marL="1257300" lvl="2" indent="-342900" eaLnBrk="1" hangingPunct="1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大使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命（太 </a:t>
            </a:r>
            <a:r>
              <a:rPr lang="en-US" altLang="zh-CN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28:18-20</a:t>
            </a:r>
            <a:r>
              <a:rPr lang="zh-CN" altLang="en-US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）</a:t>
            </a:r>
            <a:endParaRPr lang="en-US" altLang="zh-TW" sz="3400" kern="0" dirty="0" smtClean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r>
              <a:rPr lang="en-US" altLang="zh-TW" sz="3400" kern="0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en-US" altLang="zh-TW" sz="3400" kern="0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en-US" sz="3400" ker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傳揚福音</a:t>
            </a:r>
            <a:endParaRPr lang="en-US" altLang="zh-CN" sz="3400" kern="0" dirty="0">
              <a:solidFill>
                <a:srgbClr val="C00000"/>
              </a:solidFill>
              <a:latin typeface="楷体" pitchFamily="49" charset="-122"/>
              <a:ea typeface="楷体" pitchFamily="49" charset="-122"/>
            </a:endParaRPr>
          </a:p>
          <a:p>
            <a:pPr lvl="2" eaLnBrk="1" hangingPunct="1">
              <a:spcBef>
                <a:spcPct val="20000"/>
              </a:spcBef>
              <a:defRPr/>
            </a:pPr>
            <a:endParaRPr lang="en-US" altLang="zh-CN" sz="3400" kern="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2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26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869612"/>
              </p:ext>
            </p:extLst>
          </p:nvPr>
        </p:nvGraphicFramePr>
        <p:xfrm>
          <a:off x="-180528" y="3352179"/>
          <a:ext cx="5029200" cy="360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31" name="BMP 图象" r:id="rId3" imgW="2723810" imgH="1952898" progId="Paint.Picture">
                  <p:embed/>
                </p:oleObj>
              </mc:Choice>
              <mc:Fallback>
                <p:oleObj name="BMP 图象" r:id="rId3" imgW="2723810" imgH="195289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0528" y="3352179"/>
                        <a:ext cx="5029200" cy="360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43400" y="20574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zh-CN" altLang="en-US" sz="5800" kern="0" dirty="0" smtClean="0">
                <a:latin typeface="楷体" pitchFamily="49" charset="-122"/>
                <a:ea typeface="楷体" pitchFamily="49" charset="-122"/>
                <a:cs typeface="+mj-cs"/>
              </a:rPr>
              <a:t>啟 示 錄</a:t>
            </a:r>
            <a:endParaRPr lang="en-US" altLang="zh-CN" sz="5800" kern="0" dirty="0" smtClean="0">
              <a:latin typeface="楷体" pitchFamily="49" charset="-122"/>
              <a:ea typeface="楷体" pitchFamily="49" charset="-122"/>
              <a:cs typeface="+mj-cs"/>
            </a:endParaRPr>
          </a:p>
          <a:p>
            <a:pPr eaLnBrk="1" hangingPunct="1">
              <a:defRPr/>
            </a:pPr>
            <a:r>
              <a:rPr lang="el-GR" sz="4800" dirty="0"/>
              <a:t>ἀποκάλυψις</a:t>
            </a:r>
            <a:endParaRPr lang="en-US" sz="4500" dirty="0" smtClean="0"/>
          </a:p>
          <a:p>
            <a:pPr eaLnBrk="1" hangingPunct="1">
              <a:defRPr/>
            </a:pPr>
            <a:r>
              <a:rPr lang="en-US" sz="4500" kern="0" dirty="0" smtClean="0">
                <a:latin typeface="方正魏碑简体" pitchFamily="2" charset="-122"/>
                <a:ea typeface="方正魏碑简体" pitchFamily="2" charset="-122"/>
                <a:cs typeface="+mj-cs"/>
              </a:rPr>
              <a:t>Apocalypse</a:t>
            </a:r>
          </a:p>
          <a:p>
            <a:pPr eaLnBrk="1" hangingPunct="1">
              <a:defRPr/>
            </a:pPr>
            <a:r>
              <a:rPr lang="zh-CN" altLang="en-US" sz="4200" kern="0" dirty="0">
                <a:latin typeface="楷体" pitchFamily="49" charset="-122"/>
                <a:ea typeface="楷体" pitchFamily="49" charset="-122"/>
                <a:cs typeface="+mj-cs"/>
              </a:rPr>
              <a:t>揭</a:t>
            </a:r>
            <a:r>
              <a:rPr lang="zh-CN" altLang="en-US" sz="4200" kern="0" dirty="0" smtClean="0">
                <a:latin typeface="楷体" pitchFamily="49" charset="-122"/>
                <a:ea typeface="楷体" pitchFamily="49" charset="-122"/>
                <a:cs typeface="+mj-cs"/>
              </a:rPr>
              <a:t>开</a:t>
            </a:r>
            <a:r>
              <a:rPr lang="zh-CN" altLang="en-US" sz="4800" kern="0" dirty="0" smtClean="0">
                <a:latin typeface="楷体" pitchFamily="49" charset="-122"/>
                <a:ea typeface="楷体" pitchFamily="49" charset="-122"/>
                <a:cs typeface="+mj-cs"/>
              </a:rPr>
              <a:t> </a:t>
            </a:r>
            <a:r>
              <a:rPr lang="zh-CN" altLang="en-US" sz="2000" kern="0" dirty="0" smtClean="0">
                <a:latin typeface="楷体" pitchFamily="49" charset="-122"/>
                <a:ea typeface="楷体" pitchFamily="49" charset="-122"/>
                <a:cs typeface="+mj-cs"/>
              </a:rPr>
              <a:t> </a:t>
            </a:r>
            <a:r>
              <a:rPr lang="zh-CN" altLang="en-US" sz="4200" kern="0" dirty="0" smtClean="0">
                <a:latin typeface="楷体" pitchFamily="49" charset="-122"/>
                <a:ea typeface="楷体" pitchFamily="49" charset="-122"/>
                <a:cs typeface="+mj-cs"/>
              </a:rPr>
              <a:t>帕子</a:t>
            </a:r>
            <a:endParaRPr lang="en-US" altLang="zh-CN" sz="4200" kern="0" dirty="0" smtClean="0">
              <a:latin typeface="楷体" pitchFamily="49" charset="-122"/>
              <a:ea typeface="楷体" pitchFamily="49" charset="-122"/>
              <a:cs typeface="+mj-cs"/>
            </a:endParaRPr>
          </a:p>
          <a:p>
            <a:pPr eaLnBrk="1" hangingPunct="1">
              <a:defRPr/>
            </a:pPr>
            <a:endParaRPr lang="en-US" sz="4800" kern="0" dirty="0">
              <a:solidFill>
                <a:srgbClr val="008000"/>
              </a:solidFill>
              <a:latin typeface="楷体" pitchFamily="49" charset="-122"/>
              <a:ea typeface="楷体" pitchFamily="49" charset="-122"/>
              <a:cs typeface="+mj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387755" y="2895600"/>
            <a:ext cx="102244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62600" y="2895600"/>
            <a:ext cx="1752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33400"/>
            <a:ext cx="9143999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AutoShape 5"/>
          <p:cNvSpPr>
            <a:spLocks/>
          </p:cNvSpPr>
          <p:nvPr/>
        </p:nvSpPr>
        <p:spPr bwMode="auto">
          <a:xfrm>
            <a:off x="5216856" y="1410269"/>
            <a:ext cx="914400" cy="304800"/>
          </a:xfrm>
          <a:prstGeom prst="borderCallout2">
            <a:avLst>
              <a:gd name="adj1" fmla="val 42856"/>
              <a:gd name="adj2" fmla="val -8333"/>
              <a:gd name="adj3" fmla="val 69722"/>
              <a:gd name="adj4" fmla="val -38443"/>
              <a:gd name="adj5" fmla="val 150971"/>
              <a:gd name="adj6" fmla="val -10180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ea typeface="PMingLiU" pitchFamily="18" charset="-120"/>
              </a:rPr>
              <a:t>非拉鐵非 </a:t>
            </a:r>
            <a:endParaRPr lang="en-US" b="1" dirty="0"/>
          </a:p>
        </p:txBody>
      </p:sp>
      <p:sp>
        <p:nvSpPr>
          <p:cNvPr id="52228" name="AutoShape 6"/>
          <p:cNvSpPr>
            <a:spLocks/>
          </p:cNvSpPr>
          <p:nvPr/>
        </p:nvSpPr>
        <p:spPr bwMode="auto">
          <a:xfrm>
            <a:off x="5638799" y="1828800"/>
            <a:ext cx="762000" cy="304800"/>
          </a:xfrm>
          <a:prstGeom prst="borderCallout2">
            <a:avLst>
              <a:gd name="adj1" fmla="val 23079"/>
              <a:gd name="adj2" fmla="val -6667"/>
              <a:gd name="adj3" fmla="val 49945"/>
              <a:gd name="adj4" fmla="val -30197"/>
              <a:gd name="adj5" fmla="val 140193"/>
              <a:gd name="adj6" fmla="val -1294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ea typeface="PMingLiU" pitchFamily="18" charset="-120"/>
              </a:rPr>
              <a:t>老底嘉 </a:t>
            </a:r>
            <a:endParaRPr lang="en-US" b="1" dirty="0"/>
          </a:p>
        </p:txBody>
      </p:sp>
      <p:sp>
        <p:nvSpPr>
          <p:cNvPr id="52229" name="AutoShape 7"/>
          <p:cNvSpPr>
            <a:spLocks/>
          </p:cNvSpPr>
          <p:nvPr/>
        </p:nvSpPr>
        <p:spPr bwMode="auto">
          <a:xfrm>
            <a:off x="5029199" y="1028700"/>
            <a:ext cx="609600" cy="266700"/>
          </a:xfrm>
          <a:prstGeom prst="borderCallout2">
            <a:avLst>
              <a:gd name="adj1" fmla="val 42856"/>
              <a:gd name="adj2" fmla="val -12500"/>
              <a:gd name="adj3" fmla="val 88912"/>
              <a:gd name="adj4" fmla="val -65838"/>
              <a:gd name="adj5" fmla="val 181022"/>
              <a:gd name="adj6" fmla="val -1836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 err="1">
                <a:latin typeface="PMingLiU" pitchFamily="18" charset="-120"/>
                <a:ea typeface="PMingLiU" pitchFamily="18" charset="-120"/>
              </a:rPr>
              <a:t>撒狄</a:t>
            </a:r>
            <a:r>
              <a:rPr lang="en-US" b="1" dirty="0"/>
              <a:t> </a:t>
            </a:r>
            <a:r>
              <a:rPr lang="en-US" altLang="zh-TW" b="1" dirty="0">
                <a:ea typeface="PMingLiU" pitchFamily="18" charset="-120"/>
              </a:rPr>
              <a:t> </a:t>
            </a:r>
            <a:endParaRPr lang="en-US" b="1" dirty="0"/>
          </a:p>
        </p:txBody>
      </p:sp>
      <p:sp>
        <p:nvSpPr>
          <p:cNvPr id="52230" name="AutoShape 8"/>
          <p:cNvSpPr>
            <a:spLocks/>
          </p:cNvSpPr>
          <p:nvPr/>
        </p:nvSpPr>
        <p:spPr bwMode="auto">
          <a:xfrm>
            <a:off x="4571999" y="623247"/>
            <a:ext cx="914400" cy="304800"/>
          </a:xfrm>
          <a:prstGeom prst="borderCallout2">
            <a:avLst>
              <a:gd name="adj1" fmla="val 37500"/>
              <a:gd name="adj2" fmla="val -8333"/>
              <a:gd name="adj3" fmla="val 64366"/>
              <a:gd name="adj4" fmla="val -26078"/>
              <a:gd name="adj5" fmla="val 197771"/>
              <a:gd name="adj6" fmla="val -1055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ea typeface="PMingLiU" pitchFamily="18" charset="-120"/>
              </a:rPr>
              <a:t>推雅推喇 </a:t>
            </a:r>
            <a:r>
              <a:rPr lang="en-US" b="1" dirty="0"/>
              <a:t> </a:t>
            </a:r>
            <a:r>
              <a:rPr lang="en-US" altLang="zh-TW" b="1" dirty="0">
                <a:ea typeface="PMingLiU" pitchFamily="18" charset="-120"/>
              </a:rPr>
              <a:t> </a:t>
            </a:r>
            <a:endParaRPr lang="en-US" b="1" dirty="0"/>
          </a:p>
        </p:txBody>
      </p:sp>
      <p:sp>
        <p:nvSpPr>
          <p:cNvPr id="52232" name="AutoShape 10"/>
          <p:cNvSpPr>
            <a:spLocks/>
          </p:cNvSpPr>
          <p:nvPr/>
        </p:nvSpPr>
        <p:spPr bwMode="auto">
          <a:xfrm>
            <a:off x="1956179" y="1410269"/>
            <a:ext cx="762000" cy="304800"/>
          </a:xfrm>
          <a:prstGeom prst="borderCallout2">
            <a:avLst>
              <a:gd name="adj1" fmla="val 55410"/>
              <a:gd name="adj2" fmla="val 108209"/>
              <a:gd name="adj3" fmla="val 86755"/>
              <a:gd name="adj4" fmla="val 136290"/>
              <a:gd name="adj5" fmla="val 118666"/>
              <a:gd name="adj6" fmla="val 1632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ea typeface="PMingLiU" pitchFamily="18" charset="-120"/>
              </a:rPr>
              <a:t>士每拿 </a:t>
            </a:r>
            <a:endParaRPr lang="en-US" b="1" dirty="0"/>
          </a:p>
        </p:txBody>
      </p:sp>
      <p:sp>
        <p:nvSpPr>
          <p:cNvPr id="52233" name="AutoShape 11"/>
          <p:cNvSpPr>
            <a:spLocks/>
          </p:cNvSpPr>
          <p:nvPr/>
        </p:nvSpPr>
        <p:spPr bwMode="auto">
          <a:xfrm>
            <a:off x="2286000" y="2699982"/>
            <a:ext cx="762000" cy="304800"/>
          </a:xfrm>
          <a:prstGeom prst="borderCallout2">
            <a:avLst>
              <a:gd name="adj1" fmla="val 37500"/>
              <a:gd name="adj2" fmla="val 110000"/>
              <a:gd name="adj3" fmla="val -16231"/>
              <a:gd name="adj4" fmla="val 118841"/>
              <a:gd name="adj5" fmla="val -158093"/>
              <a:gd name="adj6" fmla="val 1475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>
                <a:ea typeface="PMingLiU" pitchFamily="18" charset="-120"/>
              </a:rPr>
              <a:t>以弗所 </a:t>
            </a:r>
            <a:endParaRPr lang="en-US" b="1" dirty="0"/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>
            <a:off x="4302456" y="211540"/>
            <a:ext cx="914400" cy="304800"/>
          </a:xfrm>
          <a:prstGeom prst="borderCallout2">
            <a:avLst>
              <a:gd name="adj1" fmla="val 37500"/>
              <a:gd name="adj2" fmla="val -8333"/>
              <a:gd name="adj3" fmla="val 82277"/>
              <a:gd name="adj4" fmla="val -23093"/>
              <a:gd name="adj5" fmla="val 264935"/>
              <a:gd name="adj6" fmla="val -980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zh-TW" altLang="en-US" b="1" dirty="0" smtClean="0">
                <a:ea typeface="PMingLiU" pitchFamily="18" charset="-120"/>
              </a:rPr>
              <a:t>别迦摩</a:t>
            </a:r>
            <a:endParaRPr lang="en-US" b="1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38200" y="5562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838200" indent="-838200" eaLnBrk="1" hangingPunct="1">
              <a:defRPr/>
            </a:pPr>
            <a:r>
              <a:rPr lang="zh-TW" altLang="en-US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	</a:t>
            </a:r>
            <a:r>
              <a:rPr lang="en-US" altLang="zh-TW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《</a:t>
            </a:r>
            <a:r>
              <a:rPr lang="zh-TW" altLang="en-US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啟示錄</a:t>
            </a:r>
            <a:r>
              <a:rPr lang="en-US" altLang="zh-TW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》</a:t>
            </a:r>
            <a:r>
              <a:rPr lang="zh-TW" altLang="en-US" sz="4400" b="1" kern="0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+mj-cs"/>
              </a:rPr>
              <a:t>的七個教會</a:t>
            </a:r>
          </a:p>
        </p:txBody>
      </p:sp>
      <p:sp>
        <p:nvSpPr>
          <p:cNvPr id="13" name="矩形 5"/>
          <p:cNvSpPr/>
          <p:nvPr/>
        </p:nvSpPr>
        <p:spPr>
          <a:xfrm>
            <a:off x="3799091" y="3733800"/>
            <a:ext cx="1915909" cy="7848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4500" b="1" dirty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地中</a:t>
            </a:r>
            <a:r>
              <a:rPr lang="zh-CN" altLang="en-US" sz="4500" b="1" dirty="0" smtClean="0">
                <a:ln w="0" cmpd="sng">
                  <a:noFill/>
                  <a:prstDash val="solid"/>
                </a:ln>
                <a:solidFill>
                  <a:srgbClr val="000066"/>
                </a:solidFill>
                <a:latin typeface="楷体" pitchFamily="49" charset="-122"/>
                <a:ea typeface="楷体" pitchFamily="49" charset="-122"/>
              </a:rPr>
              <a:t>海</a:t>
            </a:r>
            <a:endParaRPr lang="zh-CN" altLang="en-US" sz="4500" b="1" dirty="0">
              <a:ln w="0" cmpd="sng">
                <a:noFill/>
                <a:prstDash val="solid"/>
              </a:ln>
              <a:solidFill>
                <a:srgbClr val="000066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3276600" y="1431255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200400" y="685800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379535" y="897855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4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608135" y="1202655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5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065335" y="1545336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6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446335" y="1905000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7</a:t>
            </a: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3379535" y="1736055"/>
            <a:ext cx="35426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b="0" u="none" dirty="0">
                <a:solidFill>
                  <a:srgbClr val="000099"/>
                </a:solidFill>
                <a:latin typeface="Arial Black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770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2" grpId="0" animBg="1"/>
      <p:bldP spid="52233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87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8724" name="矩形 5"/>
          <p:cNvSpPr>
            <a:spLocks noChangeArrowheads="1"/>
          </p:cNvSpPr>
          <p:nvPr/>
        </p:nvSpPr>
        <p:spPr bwMode="auto">
          <a:xfrm>
            <a:off x="4757738" y="685800"/>
            <a:ext cx="423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Arial Narrow" pitchFamily="34" charset="0"/>
              </a:rPr>
              <a:t>The Celsius Library in the ancient city of Ephesus, Turkey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76200"/>
            <a:ext cx="9144000" cy="64784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229893" y="6474023"/>
            <a:ext cx="89141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he theater where the Ephesians demanded Paul's death for endangering their trade and discrediting the goddess Artemis.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7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6" name="矩形 5"/>
          <p:cNvSpPr>
            <a:spLocks noChangeArrowheads="1"/>
          </p:cNvSpPr>
          <p:nvPr/>
        </p:nvSpPr>
        <p:spPr bwMode="auto">
          <a:xfrm>
            <a:off x="4757738" y="685800"/>
            <a:ext cx="423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The Celsius Library in the ancient city of Ephesus, Turkey</a:t>
            </a:r>
          </a:p>
        </p:txBody>
      </p:sp>
      <p:pic>
        <p:nvPicPr>
          <p:cNvPr id="59397" name="Picture 2" descr="File:Ac artemisephes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9893" y="6324600"/>
            <a:ext cx="25373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he ruin of the temple of Artemis</a:t>
            </a:r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9396" name="矩形 5"/>
          <p:cNvSpPr>
            <a:spLocks noChangeArrowheads="1"/>
          </p:cNvSpPr>
          <p:nvPr/>
        </p:nvSpPr>
        <p:spPr bwMode="auto">
          <a:xfrm>
            <a:off x="4757738" y="685800"/>
            <a:ext cx="4233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 Narrow" pitchFamily="34" charset="0"/>
              </a:rPr>
              <a:t>The Celsius Library in the ancient city of Ephesus, Turkey</a:t>
            </a:r>
          </a:p>
        </p:txBody>
      </p:sp>
      <p:pic>
        <p:nvPicPr>
          <p:cNvPr id="5939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7604" y="0"/>
            <a:ext cx="11226604" cy="695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0" y="6334780"/>
            <a:ext cx="9144000" cy="615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6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Ephesus by the Aegean Sea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6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36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矩形 5"/>
          <p:cNvSpPr>
            <a:spLocks noChangeArrowheads="1"/>
          </p:cNvSpPr>
          <p:nvPr/>
        </p:nvSpPr>
        <p:spPr bwMode="auto">
          <a:xfrm>
            <a:off x="1997155" y="6473825"/>
            <a:ext cx="51656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Deserted statue in wildness,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Ephesus, near modern day </a:t>
            </a:r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Selçuk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, Turkey</a:t>
            </a:r>
          </a:p>
        </p:txBody>
      </p:sp>
    </p:spTree>
    <p:extLst>
      <p:ext uri="{BB962C8B-B14F-4D97-AF65-F5344CB8AC3E}">
        <p14:creationId xmlns:p14="http://schemas.microsoft.com/office/powerpoint/2010/main" val="149204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矩形 5"/>
          <p:cNvSpPr>
            <a:spLocks noChangeArrowheads="1"/>
          </p:cNvSpPr>
          <p:nvPr/>
        </p:nvSpPr>
        <p:spPr bwMode="auto">
          <a:xfrm>
            <a:off x="1136650" y="6473825"/>
            <a:ext cx="6818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Tomb of St. John the Apostle, in St. John‘s Basilica, Ephesus, near modern day </a:t>
            </a:r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Selçuk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, Turkey</a:t>
            </a:r>
          </a:p>
        </p:txBody>
      </p:sp>
    </p:spTree>
    <p:extLst>
      <p:ext uri="{BB962C8B-B14F-4D97-AF65-F5344CB8AC3E}">
        <p14:creationId xmlns:p14="http://schemas.microsoft.com/office/powerpoint/2010/main" val="64297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2394" y="1"/>
            <a:ext cx="9687394" cy="649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矩形 5"/>
          <p:cNvSpPr>
            <a:spLocks noChangeArrowheads="1"/>
          </p:cNvSpPr>
          <p:nvPr/>
        </p:nvSpPr>
        <p:spPr bwMode="auto">
          <a:xfrm>
            <a:off x="2051027" y="6473825"/>
            <a:ext cx="53403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Column of 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St. John‘s Basilica, Ephesus, near modern day </a:t>
            </a:r>
            <a:r>
              <a:rPr lang="en-US" b="1" dirty="0" err="1">
                <a:solidFill>
                  <a:schemeClr val="bg1"/>
                </a:solidFill>
                <a:latin typeface="Arial Narrow" pitchFamily="34" charset="0"/>
              </a:rPr>
              <a:t>Selçuk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, Turkey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 Roses">
  <a:themeElements>
    <a:clrScheme name="Heart-Flow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art-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rt-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nk Roses">
  <a:themeElements>
    <a:clrScheme name="Heart-Flow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art-Flow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eart-Flow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art-Flow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art-Flow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Photo journal design template</Template>
  <TotalTime>10092</TotalTime>
  <Words>530</Words>
  <Application>Microsoft Office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Pink Roses</vt:lpstr>
      <vt:lpstr>1_Pink Roses</vt:lpstr>
      <vt:lpstr>11_Default Design</vt:lpstr>
      <vt:lpstr>BMP 图象</vt:lpstr>
      <vt:lpstr>起初的愛心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Syngenta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Allen Lo</dc:creator>
  <cp:lastModifiedBy>Peng</cp:lastModifiedBy>
  <cp:revision>363</cp:revision>
  <cp:lastPrinted>2013-06-07T22:41:49Z</cp:lastPrinted>
  <dcterms:created xsi:type="dcterms:W3CDTF">2006-11-21T15:18:59Z</dcterms:created>
  <dcterms:modified xsi:type="dcterms:W3CDTF">2013-06-10T17:54:22Z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TC010903071033</vt:lpwstr>
  </property>
</Properties>
</file>