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86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95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13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26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44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93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2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91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45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48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47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46307-F20D-489E-A35B-931BACA3064B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8875D-BB8F-495E-B616-96DE6DA5C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52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457200"/>
            <a:ext cx="7772400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latin typeface="SimSun" pitchFamily="2" charset="-122"/>
                <a:ea typeface="SimSun" pitchFamily="2" charset="-122"/>
              </a:rPr>
              <a:t>成      了</a:t>
            </a:r>
            <a:endParaRPr lang="en-US" altLang="zh-TW" sz="6000" b="1" dirty="0" smtClean="0">
              <a:latin typeface="SimSun" pitchFamily="2" charset="-122"/>
              <a:ea typeface="SimSun" pitchFamily="2" charset="-122"/>
            </a:endParaRPr>
          </a:p>
          <a:p>
            <a:endParaRPr lang="en-US" sz="6000" b="1" dirty="0" smtClean="0">
              <a:latin typeface="SimSun" pitchFamily="2" charset="-122"/>
              <a:ea typeface="SimSun" pitchFamily="2" charset="-122"/>
            </a:endParaRPr>
          </a:p>
          <a:p>
            <a:r>
              <a:rPr lang="zh-CN" altLang="en-US" sz="3600" b="1" dirty="0" smtClean="0">
                <a:latin typeface="SimSun" pitchFamily="2" charset="-122"/>
                <a:ea typeface="SimSun" pitchFamily="2" charset="-122"/>
              </a:rPr>
              <a:t>二零一三年三月卅一日</a:t>
            </a:r>
            <a:endParaRPr lang="en-US" sz="3600" b="1" dirty="0"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zh-CN" altLang="en-US" sz="3800" b="1" dirty="0" smtClean="0"/>
              <a:t>耶稣的应验</a:t>
            </a:r>
            <a:endParaRPr lang="en-US" sz="38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066800"/>
            <a:ext cx="45720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800" b="1" dirty="0" smtClean="0">
                <a:latin typeface="SimSun" pitchFamily="2" charset="-122"/>
                <a:ea typeface="SimSun" pitchFamily="2" charset="-122"/>
              </a:rPr>
              <a:t>“</a:t>
            </a:r>
            <a:r>
              <a:rPr lang="zh-CN" altLang="en-US" sz="3800" b="1" dirty="0">
                <a:latin typeface="SimSun" pitchFamily="2" charset="-122"/>
                <a:ea typeface="SimSun" pitchFamily="2" charset="-122"/>
              </a:rPr>
              <a:t>摩西在旷野怎样举蛇，人子也必照样被举起来， </a:t>
            </a:r>
            <a:r>
              <a:rPr lang="zh-CN" altLang="en-US" sz="3800" b="1" dirty="0" smtClean="0">
                <a:latin typeface="SimSun" pitchFamily="2" charset="-122"/>
                <a:ea typeface="SimSun" pitchFamily="2" charset="-122"/>
              </a:rPr>
              <a:t>叫</a:t>
            </a:r>
            <a:r>
              <a:rPr lang="zh-CN" altLang="en-US" sz="3800" b="1" dirty="0">
                <a:latin typeface="SimSun" pitchFamily="2" charset="-122"/>
                <a:ea typeface="SimSun" pitchFamily="2" charset="-122"/>
              </a:rPr>
              <a:t>一切信他的都</a:t>
            </a:r>
            <a:r>
              <a:rPr lang="zh-CN" altLang="en-US" sz="3800" b="1" dirty="0" smtClean="0">
                <a:latin typeface="SimSun" pitchFamily="2" charset="-122"/>
                <a:ea typeface="SimSun" pitchFamily="2" charset="-122"/>
              </a:rPr>
              <a:t>得永生。”</a:t>
            </a:r>
            <a:endParaRPr lang="en-US" altLang="zh-CN" sz="3800" b="1" dirty="0" smtClean="0">
              <a:latin typeface="SimSun" pitchFamily="2" charset="-122"/>
              <a:ea typeface="SimSun" pitchFamily="2" charset="-122"/>
            </a:endParaRPr>
          </a:p>
          <a:p>
            <a:pPr marL="0" indent="0">
              <a:buNone/>
            </a:pPr>
            <a:r>
              <a:rPr lang="en-US" altLang="zh-TW" sz="3800" b="1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CN" altLang="en-US" sz="3800" b="1" dirty="0">
                <a:latin typeface="SimSun" pitchFamily="2" charset="-122"/>
                <a:ea typeface="SimSun" pitchFamily="2" charset="-122"/>
              </a:rPr>
              <a:t>约</a:t>
            </a:r>
            <a:r>
              <a:rPr lang="en-US" altLang="zh-CN" sz="3800" b="1" dirty="0">
                <a:latin typeface="SimSun" pitchFamily="2" charset="-122"/>
                <a:ea typeface="SimSun" pitchFamily="2" charset="-122"/>
              </a:rPr>
              <a:t>3</a:t>
            </a:r>
            <a:r>
              <a:rPr lang="en-US" altLang="zh-TW" sz="3800" b="1" dirty="0" smtClean="0">
                <a:latin typeface="SimSun" pitchFamily="2" charset="-122"/>
                <a:ea typeface="SimSun" pitchFamily="2" charset="-122"/>
              </a:rPr>
              <a:t>:14-15) </a:t>
            </a:r>
          </a:p>
        </p:txBody>
      </p:sp>
      <p:pic>
        <p:nvPicPr>
          <p:cNvPr id="5" name="Picture 4" descr="crucif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77897"/>
            <a:ext cx="387639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33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/>
          <a:lstStyle/>
          <a:p>
            <a:r>
              <a:rPr lang="zh-CN" altLang="en-US" sz="3800" b="1" dirty="0">
                <a:latin typeface="+mn-ea"/>
                <a:ea typeface="+mn-ea"/>
              </a:rPr>
              <a:t>十字架</a:t>
            </a:r>
            <a:r>
              <a:rPr lang="zh-CN" altLang="en-US" sz="3800" b="1" dirty="0" smtClean="0">
                <a:latin typeface="+mn-ea"/>
                <a:ea typeface="+mn-ea"/>
              </a:rPr>
              <a:t> </a:t>
            </a:r>
            <a:r>
              <a:rPr lang="en-US" altLang="zh-CN" sz="3800" b="1" dirty="0" smtClean="0">
                <a:latin typeface="+mn-ea"/>
                <a:ea typeface="+mn-ea"/>
              </a:rPr>
              <a:t>–</a:t>
            </a:r>
            <a:r>
              <a:rPr lang="zh-CN" altLang="en-US" sz="3800" b="1" dirty="0" smtClean="0">
                <a:latin typeface="+mn-ea"/>
                <a:ea typeface="+mn-ea"/>
              </a:rPr>
              <a:t> 医治的象征</a:t>
            </a:r>
            <a:endParaRPr lang="en-US" sz="3800" b="1" dirty="0">
              <a:latin typeface="+mn-ea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814" y="888507"/>
            <a:ext cx="3945386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888507"/>
            <a:ext cx="4096305" cy="32766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6992" y="4419600"/>
            <a:ext cx="835093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SimSun" pitchFamily="2" charset="-122"/>
                <a:ea typeface="SimSun" pitchFamily="2" charset="-122"/>
              </a:rPr>
              <a:t>十字架</a:t>
            </a:r>
            <a:r>
              <a:rPr lang="zh-CN" altLang="en-US" sz="3800" b="1" dirty="0" smtClean="0">
                <a:latin typeface="SimSun" pitchFamily="2" charset="-122"/>
                <a:ea typeface="SimSun" pitchFamily="2" charset="-122"/>
              </a:rPr>
              <a:t>的医治：灵魂的拯救</a:t>
            </a:r>
            <a:endParaRPr lang="en-US" altLang="zh-TW" sz="3800" b="1" dirty="0" smtClean="0"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8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为何耶稣的死有如此大的功效？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以赛亚书 </a:t>
            </a:r>
            <a:r>
              <a:rPr lang="en-US" altLang="zh-CN" sz="3800" b="1" dirty="0" smtClean="0">
                <a:latin typeface="+mn-ea"/>
              </a:rPr>
              <a:t>— </a:t>
            </a:r>
            <a:r>
              <a:rPr lang="zh-CN" altLang="en-US" sz="3800" b="1" dirty="0" smtClean="0">
                <a:latin typeface="+mn-ea"/>
              </a:rPr>
              <a:t>主前七百多年写成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以赛亚书</a:t>
            </a:r>
            <a:r>
              <a:rPr lang="en-US" altLang="zh-CN" sz="3800" b="1" dirty="0" smtClean="0">
                <a:latin typeface="+mn-ea"/>
              </a:rPr>
              <a:t>53</a:t>
            </a:r>
            <a:r>
              <a:rPr lang="zh-CN" altLang="en-US" sz="3800" b="1" dirty="0" smtClean="0">
                <a:latin typeface="+mn-ea"/>
              </a:rPr>
              <a:t>章精确预言了耶稣的</a:t>
            </a:r>
            <a:r>
              <a:rPr lang="zh-CN" altLang="en-US" sz="3800" b="1" dirty="0">
                <a:latin typeface="+mn-ea"/>
              </a:rPr>
              <a:t>事迹</a:t>
            </a:r>
            <a:endParaRPr lang="en-US" sz="3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096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sz="4000" dirty="0" smtClean="0"/>
              <a:t>	</a:t>
            </a:r>
            <a:r>
              <a:rPr lang="zh-CN" altLang="en-US" sz="4000" b="1" dirty="0" smtClean="0"/>
              <a:t>他诚然担当我们的忧患，背负我们的痛苦；我们却以为他受责罚，被神击打苦待了。哪知他为我们的过犯受害，为我们的罪孽压伤。因他受的刑罚，我们得平安；因他受的鞭伤，我们得医治。我们都如羊走迷；各人偏行己路；耶和华使我们众人的罪孽都归在他身上。他被欺压，在受苦的时候却不开口；他像羊羔被牵到宰杀之地，又像羊在剪毛的人手下无声，他也是这样不开口。</a:t>
            </a:r>
            <a:endParaRPr lang="en-US" sz="3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sz="4000" dirty="0" smtClean="0"/>
              <a:t>	</a:t>
            </a:r>
            <a:r>
              <a:rPr lang="zh-CN" altLang="en-US" sz="4000" b="1" dirty="0" smtClean="0">
                <a:latin typeface="+mn-ea"/>
              </a:rPr>
              <a:t>因受欺压和审判，他被夺去，至于他同世的人，谁想他受鞭打、从活人之地被剪除，是因我百姓的罪过呢</a:t>
            </a:r>
            <a:r>
              <a:rPr lang="en-US" altLang="zh-CN" sz="4000" b="1" dirty="0" smtClean="0">
                <a:latin typeface="+mn-ea"/>
              </a:rPr>
              <a:t>﹖ </a:t>
            </a:r>
            <a:r>
              <a:rPr lang="zh-CN" altLang="en-US" sz="4000" b="1" dirty="0" smtClean="0">
                <a:latin typeface="+mn-ea"/>
              </a:rPr>
              <a:t>他虽然未行强暴，口中也没有诡诈，人还使他与恶人同埋；谁知死的时候与财主同葬。 耶和华却定意将他压伤，使他受痛苦。耶和华以他为赎罪祭。他必看见后裔，并且延长年日。耶和华所喜悦的事必在他手中亨通。他必看见自己劳苦的功效，便心满意足。有许多人因认识我的义仆得称为义；并且他要担当他们的罪孽。</a:t>
            </a:r>
            <a:endParaRPr lang="en-US" sz="3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/>
              <a:t>对耶稣的预言：</a:t>
            </a:r>
            <a:endParaRPr lang="en-US" altLang="zh-CN" sz="3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990600" y="762000"/>
            <a:ext cx="1676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800" b="1" dirty="0" smtClean="0"/>
              <a:t>被审判</a:t>
            </a:r>
            <a:endParaRPr lang="en-US" altLang="zh-CN" sz="38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438400" y="762000"/>
            <a:ext cx="21403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800" b="1" dirty="0" smtClean="0"/>
              <a:t>、遭鞭打</a:t>
            </a:r>
            <a:endParaRPr lang="en-US" sz="3800" dirty="0"/>
          </a:p>
        </p:txBody>
      </p:sp>
      <p:sp>
        <p:nvSpPr>
          <p:cNvPr id="7" name="Rectangle 6"/>
          <p:cNvSpPr/>
          <p:nvPr/>
        </p:nvSpPr>
        <p:spPr>
          <a:xfrm>
            <a:off x="4343400" y="762000"/>
            <a:ext cx="21403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800" b="1" dirty="0" smtClean="0"/>
              <a:t>、被处死</a:t>
            </a:r>
            <a:endParaRPr lang="en-US" sz="3800" dirty="0"/>
          </a:p>
        </p:txBody>
      </p:sp>
      <p:sp>
        <p:nvSpPr>
          <p:cNvPr id="8" name="Rectangle 7"/>
          <p:cNvSpPr/>
          <p:nvPr/>
        </p:nvSpPr>
        <p:spPr>
          <a:xfrm flipH="1">
            <a:off x="990600" y="13716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/>
              <a:t>如何</a:t>
            </a:r>
            <a:r>
              <a:rPr lang="zh-CN" altLang="en-US" sz="3800" b="1" dirty="0" smtClean="0"/>
              <a:t>被埋葬</a:t>
            </a:r>
            <a:endParaRPr lang="en-US" sz="3800" dirty="0"/>
          </a:p>
        </p:txBody>
      </p:sp>
      <p:sp>
        <p:nvSpPr>
          <p:cNvPr id="9" name="Rectangle 8"/>
          <p:cNvSpPr/>
          <p:nvPr/>
        </p:nvSpPr>
        <p:spPr>
          <a:xfrm>
            <a:off x="3505200" y="1371600"/>
            <a:ext cx="262924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800" b="1" dirty="0" smtClean="0"/>
              <a:t>、死后复活</a:t>
            </a:r>
            <a:endParaRPr lang="en-US" sz="3800" dirty="0"/>
          </a:p>
        </p:txBody>
      </p:sp>
      <p:sp>
        <p:nvSpPr>
          <p:cNvPr id="10" name="Rectangle 9"/>
          <p:cNvSpPr/>
          <p:nvPr/>
        </p:nvSpPr>
        <p:spPr>
          <a:xfrm>
            <a:off x="5943600" y="1371600"/>
            <a:ext cx="14093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800" b="1" dirty="0" smtClean="0"/>
              <a:t>、</a:t>
            </a:r>
            <a:r>
              <a:rPr lang="en-US" altLang="zh-CN" sz="3800" b="1" dirty="0" smtClean="0"/>
              <a:t>……</a:t>
            </a:r>
            <a:endParaRPr lang="en-US" sz="3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2286000"/>
            <a:ext cx="8763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3800" b="1" dirty="0" smtClean="0"/>
              <a:t>赎罪祭 </a:t>
            </a:r>
            <a:r>
              <a:rPr lang="en-US" altLang="zh-CN" sz="3800" b="1" dirty="0" smtClean="0"/>
              <a:t>– </a:t>
            </a:r>
            <a:r>
              <a:rPr lang="zh-CN" altLang="en-US" sz="3800" b="1" dirty="0" smtClean="0"/>
              <a:t>替人代惩，人神合好</a:t>
            </a:r>
            <a:endParaRPr lang="en-US" altLang="zh-CN" sz="1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altLang="zh-CN" sz="1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“成了”神拯救人的计划</a:t>
            </a:r>
            <a:endParaRPr kumimoji="0" lang="en-US" altLang="zh-CN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耶稣应验的预言还有很多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关键：耶稣是唯一为死而出生的人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耶稣的一生反映了神对人无比的爱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怎样衡量爱</a:t>
            </a:r>
            <a:r>
              <a:rPr lang="en-US" altLang="zh-CN" sz="3800" b="1" dirty="0" smtClean="0">
                <a:latin typeface="+mn-ea"/>
              </a:rPr>
              <a:t>?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sz="3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思考：</a:t>
            </a:r>
            <a:endParaRPr lang="en-US" altLang="zh-CN" sz="3800" b="1" dirty="0" smtClean="0">
              <a:latin typeface="+mn-ea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3600" b="1" dirty="0" smtClean="0">
                <a:latin typeface="+mn-ea"/>
              </a:rPr>
              <a:t>耶稣的奇人奇事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3600" b="1" dirty="0" smtClean="0">
                <a:latin typeface="+mn-ea"/>
              </a:rPr>
              <a:t>耶稣成就的使命所体现的爱</a:t>
            </a:r>
            <a:endParaRPr lang="en-US" altLang="zh-CN" sz="36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只要相信，即可得永生！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你需要得拯救吗？抓住现今的机会！</a:t>
            </a:r>
            <a:endParaRPr lang="en-US" sz="3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6858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38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3800" b="1" dirty="0" smtClean="0">
                <a:latin typeface="+mn-ea"/>
              </a:rPr>
              <a:t>基</a:t>
            </a:r>
            <a:r>
              <a:rPr lang="zh-CN" altLang="en-US" sz="3800" b="1" dirty="0">
                <a:latin typeface="+mn-ea"/>
              </a:rPr>
              <a:t>督</a:t>
            </a:r>
            <a:r>
              <a:rPr lang="zh-CN" altLang="en-US" sz="3800" b="1" dirty="0" smtClean="0">
                <a:latin typeface="+mn-ea"/>
              </a:rPr>
              <a:t>徒经历了耶稣成就的救恩</a:t>
            </a:r>
            <a:r>
              <a:rPr lang="en-US" altLang="zh-CN" sz="3800" b="1" dirty="0" smtClean="0">
                <a:latin typeface="+mn-ea"/>
              </a:rPr>
              <a:t>,</a:t>
            </a:r>
            <a:r>
              <a:rPr lang="zh-CN" altLang="en-US" sz="3800" b="1" dirty="0" smtClean="0">
                <a:latin typeface="+mn-ea"/>
              </a:rPr>
              <a:t>我们当如何回应？</a:t>
            </a:r>
            <a:endParaRPr lang="en-US" sz="3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9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zh-CN" altLang="en-US" sz="3800" b="1" dirty="0" smtClean="0">
                <a:latin typeface="+mn-ea"/>
                <a:ea typeface="+mn-ea"/>
              </a:rPr>
              <a:t>成了</a:t>
            </a:r>
            <a:r>
              <a:rPr lang="en-US" altLang="zh-CN" sz="3800" b="1" dirty="0" smtClean="0">
                <a:latin typeface="+mn-ea"/>
                <a:ea typeface="+mn-ea"/>
              </a:rPr>
              <a:t>–</a:t>
            </a:r>
            <a:r>
              <a:rPr lang="zh-CN" altLang="en-US" sz="3800" b="1" dirty="0" smtClean="0">
                <a:latin typeface="+mn-ea"/>
                <a:ea typeface="+mn-ea"/>
              </a:rPr>
              <a:t> 我们的回应（路</a:t>
            </a:r>
            <a:r>
              <a:rPr lang="en-US" altLang="zh-CN" sz="3800" b="1" dirty="0" smtClean="0">
                <a:latin typeface="+mn-ea"/>
                <a:ea typeface="+mn-ea"/>
              </a:rPr>
              <a:t>24</a:t>
            </a:r>
            <a:r>
              <a:rPr lang="en-US" altLang="zh-CN" sz="3800" b="1" dirty="0">
                <a:latin typeface="+mn-ea"/>
                <a:ea typeface="+mn-ea"/>
              </a:rPr>
              <a:t>:</a:t>
            </a:r>
            <a:r>
              <a:rPr lang="en-US" altLang="zh-CN" sz="3800" b="1" dirty="0" smtClean="0">
                <a:latin typeface="+mn-ea"/>
                <a:ea typeface="+mn-ea"/>
              </a:rPr>
              <a:t>47-48</a:t>
            </a:r>
            <a:r>
              <a:rPr lang="zh-CN" altLang="en-US" sz="3800" b="1" dirty="0" smtClean="0">
                <a:latin typeface="+mn-ea"/>
                <a:ea typeface="+mn-ea"/>
              </a:rPr>
              <a:t>）</a:t>
            </a:r>
            <a:endParaRPr lang="en-US" sz="38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“并</a:t>
            </a:r>
            <a:r>
              <a:rPr lang="zh-CN" altLang="en-US" sz="3800" b="1" dirty="0">
                <a:latin typeface="+mn-ea"/>
              </a:rPr>
              <a:t>且人要奉他的名传悔改、赦罪的道，从耶路撒冷起直传到万邦</a:t>
            </a:r>
            <a:r>
              <a:rPr lang="zh-CN" altLang="en-US" sz="3800" b="1" dirty="0" smtClean="0">
                <a:latin typeface="+mn-ea"/>
              </a:rPr>
              <a:t>。你</a:t>
            </a:r>
            <a:r>
              <a:rPr lang="zh-CN" altLang="en-US" sz="3800" b="1" dirty="0">
                <a:latin typeface="+mn-ea"/>
              </a:rPr>
              <a:t>们就是这些事的见证</a:t>
            </a:r>
            <a:r>
              <a:rPr lang="zh-CN" altLang="en-US" sz="3800" b="1" dirty="0" smtClean="0">
                <a:latin typeface="+mn-ea"/>
              </a:rPr>
              <a:t>。”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+mn-ea"/>
              </a:rPr>
              <a:t>基督徒的责任是成为祝福的管</a:t>
            </a:r>
            <a:r>
              <a:rPr lang="zh-CN" altLang="en-US" sz="3800" b="1" dirty="0" smtClean="0">
                <a:latin typeface="+mn-ea"/>
              </a:rPr>
              <a:t>道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+mn-ea"/>
              </a:rPr>
              <a:t>传福</a:t>
            </a:r>
            <a:r>
              <a:rPr lang="zh-CN" altLang="en-US" sz="3800" b="1" dirty="0" smtClean="0">
                <a:latin typeface="+mn-ea"/>
              </a:rPr>
              <a:t>音不是恩赐，乃是责任</a:t>
            </a:r>
            <a:endParaRPr lang="en-US" sz="3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4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6125"/>
            <a:ext cx="4724400" cy="4588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今天是欢庆的日子</a:t>
            </a:r>
            <a:endParaRPr lang="en-US" altLang="zh-CN" sz="38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+mn-ea"/>
              </a:rPr>
              <a:t>我</a:t>
            </a:r>
            <a:r>
              <a:rPr lang="zh-CN" altLang="en-US" sz="3800" b="1" dirty="0" smtClean="0">
                <a:latin typeface="+mn-ea"/>
              </a:rPr>
              <a:t>们的救主活着！</a:t>
            </a:r>
            <a:endParaRPr lang="en-US" altLang="zh-CN" sz="38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+mn-ea"/>
              </a:rPr>
              <a:t>让我们一</a:t>
            </a:r>
            <a:r>
              <a:rPr lang="zh-CN" altLang="en-US" sz="3800" b="1" dirty="0" smtClean="0">
                <a:latin typeface="+mn-ea"/>
              </a:rPr>
              <a:t>同回顾：</a:t>
            </a:r>
            <a:endParaRPr lang="en-US" altLang="zh-CN" sz="38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3800" b="1" dirty="0">
                <a:latin typeface="+mn-ea"/>
              </a:rPr>
              <a:t>	</a:t>
            </a:r>
            <a:r>
              <a:rPr lang="zh-CN" altLang="en-US" sz="3800" b="1" dirty="0" smtClean="0">
                <a:latin typeface="+mn-ea"/>
              </a:rPr>
              <a:t>神所成就的</a:t>
            </a:r>
            <a:r>
              <a:rPr lang="zh-CN" altLang="en-US" sz="3800" b="1" dirty="0">
                <a:latin typeface="+mn-ea"/>
              </a:rPr>
              <a:t>恩典</a:t>
            </a:r>
            <a:endParaRPr lang="en-US" altLang="zh-CN" sz="38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3800" b="1" dirty="0">
                <a:latin typeface="+mn-ea"/>
              </a:rPr>
              <a:t>	</a:t>
            </a:r>
            <a:r>
              <a:rPr lang="zh-CN" altLang="en-US" sz="3800" b="1" dirty="0" smtClean="0">
                <a:latin typeface="+mn-ea"/>
              </a:rPr>
              <a:t>我们当有的回应</a:t>
            </a:r>
            <a:endParaRPr lang="en-US" altLang="zh-CN" sz="3800" b="1" dirty="0" smtClean="0">
              <a:latin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66204"/>
            <a:ext cx="39128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13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传福音最有效的工具是什么？</a:t>
            </a:r>
            <a:endParaRPr lang="en-US" altLang="zh-CN" sz="3800" b="1" dirty="0" smtClean="0">
              <a:latin typeface="+mn-ea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3600" b="1" dirty="0" smtClean="0">
                <a:latin typeface="+mn-ea"/>
              </a:rPr>
              <a:t>能说会辩，出口成章？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3600" b="1" dirty="0">
                <a:latin typeface="+mn-ea"/>
              </a:rPr>
              <a:t>才高八斗</a:t>
            </a:r>
            <a:r>
              <a:rPr lang="zh-CN" altLang="en-US" sz="3600" b="1" dirty="0" smtClean="0">
                <a:latin typeface="+mn-ea"/>
              </a:rPr>
              <a:t>，</a:t>
            </a:r>
            <a:r>
              <a:rPr lang="zh-CN" altLang="en-US" sz="3600" b="1" dirty="0">
                <a:latin typeface="+mn-ea"/>
              </a:rPr>
              <a:t>满腹经纶</a:t>
            </a:r>
            <a:r>
              <a:rPr lang="zh-CN" altLang="en-US" sz="3600" b="1" dirty="0" smtClean="0">
                <a:latin typeface="+mn-ea"/>
              </a:rPr>
              <a:t>？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3600" b="1" dirty="0">
                <a:latin typeface="+mn-ea"/>
              </a:rPr>
              <a:t>熟背圣经</a:t>
            </a:r>
            <a:r>
              <a:rPr lang="zh-CN" altLang="en-US" sz="3600" b="1" dirty="0" smtClean="0">
                <a:latin typeface="+mn-ea"/>
              </a:rPr>
              <a:t>，神学知识？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itchFamily="2" charset="2"/>
              <a:buChar char="v"/>
            </a:pPr>
            <a:endParaRPr lang="en-US" altLang="zh-CN" sz="12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传福音最大的障碍是什么？</a:t>
            </a:r>
            <a:endParaRPr lang="en-US" altLang="zh-CN" sz="3800" b="1" dirty="0" smtClean="0">
              <a:latin typeface="+mn-ea"/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zh-CN" altLang="en-US" sz="3600" b="1" dirty="0">
                <a:latin typeface="+mn-ea"/>
              </a:rPr>
              <a:t>教会金钱投入不够</a:t>
            </a:r>
            <a:r>
              <a:rPr lang="zh-CN" altLang="en-US" sz="3600" b="1" dirty="0" smtClean="0">
                <a:latin typeface="+mn-ea"/>
              </a:rPr>
              <a:t>？</a:t>
            </a:r>
            <a:endParaRPr lang="en-US" altLang="zh-CN" sz="3600" b="1" dirty="0" smtClean="0">
              <a:latin typeface="+mn-ea"/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zh-CN" altLang="en-US" sz="3600" b="1" dirty="0">
                <a:latin typeface="+mn-ea"/>
              </a:rPr>
              <a:t>会</a:t>
            </a:r>
            <a:r>
              <a:rPr lang="zh-CN" altLang="en-US" sz="3600" b="1" dirty="0" smtClean="0">
                <a:latin typeface="+mn-ea"/>
              </a:rPr>
              <a:t>众能力及恩赐欠缺？</a:t>
            </a:r>
            <a:endParaRPr lang="en-US" altLang="zh-CN" sz="3600" b="1" dirty="0" smtClean="0">
              <a:latin typeface="+mn-ea"/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zh-CN" altLang="en-US" sz="3600" b="1" dirty="0">
                <a:latin typeface="+mn-ea"/>
              </a:rPr>
              <a:t>大</a:t>
            </a:r>
            <a:r>
              <a:rPr lang="zh-CN" altLang="en-US" sz="3600" b="1" dirty="0" smtClean="0">
                <a:latin typeface="+mn-ea"/>
              </a:rPr>
              <a:t>家的时间不够？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6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传</a:t>
            </a:r>
            <a:r>
              <a:rPr lang="zh-CN" altLang="en-US" sz="3800" b="1" dirty="0">
                <a:latin typeface="+mn-ea"/>
              </a:rPr>
              <a:t>福</a:t>
            </a:r>
            <a:r>
              <a:rPr lang="zh-CN" altLang="en-US" sz="3800" b="1" dirty="0" smtClean="0">
                <a:latin typeface="+mn-ea"/>
              </a:rPr>
              <a:t>音的关键在于我们的见证</a:t>
            </a:r>
            <a:endParaRPr lang="en-US" altLang="zh-CN" sz="36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新生的样式，不做不冷不热的信徒：</a:t>
            </a:r>
            <a:endParaRPr lang="en-US" altLang="zh-CN" sz="38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3600" b="1" dirty="0" smtClean="0">
                <a:latin typeface="+mn-ea"/>
              </a:rPr>
              <a:t>“我</a:t>
            </a:r>
            <a:r>
              <a:rPr lang="zh-CN" altLang="en-US" sz="3600" b="1" dirty="0">
                <a:latin typeface="+mn-ea"/>
              </a:rPr>
              <a:t>知道你的行为，你也不冷也不热；我巴不得你或冷或热</a:t>
            </a:r>
            <a:r>
              <a:rPr lang="zh-CN" altLang="en-US" sz="3600" b="1" dirty="0" smtClean="0">
                <a:latin typeface="+mn-ea"/>
              </a:rPr>
              <a:t>。你</a:t>
            </a:r>
            <a:r>
              <a:rPr lang="zh-CN" altLang="en-US" sz="3600" b="1" dirty="0">
                <a:latin typeface="+mn-ea"/>
              </a:rPr>
              <a:t>既如温水，也不冷也不热，所以我必从我口中把你吐出去</a:t>
            </a:r>
            <a:r>
              <a:rPr lang="zh-CN" altLang="en-US" sz="3600" b="1" dirty="0" smtClean="0">
                <a:latin typeface="+mn-ea"/>
              </a:rPr>
              <a:t>。”（启</a:t>
            </a:r>
            <a:r>
              <a:rPr lang="en-US" altLang="zh-CN" sz="3600" b="1" dirty="0" smtClean="0">
                <a:latin typeface="+mn-ea"/>
              </a:rPr>
              <a:t>3</a:t>
            </a:r>
            <a:r>
              <a:rPr lang="en-US" altLang="zh-CN" sz="3600" b="1" dirty="0">
                <a:latin typeface="+mn-ea"/>
              </a:rPr>
              <a:t>:</a:t>
            </a:r>
            <a:r>
              <a:rPr lang="en-US" altLang="zh-CN" sz="3600" b="1" dirty="0" smtClean="0">
                <a:latin typeface="+mn-ea"/>
              </a:rPr>
              <a:t>15-16</a:t>
            </a:r>
            <a:r>
              <a:rPr lang="zh-CN" altLang="en-US" sz="3600" b="1" dirty="0" smtClean="0">
                <a:latin typeface="+mn-ea"/>
              </a:rPr>
              <a:t>）</a:t>
            </a:r>
            <a:endParaRPr lang="en-US" altLang="zh-CN" sz="36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3800" b="1" dirty="0" smtClean="0">
                <a:latin typeface="+mn-ea"/>
              </a:rPr>
              <a:t>“</a:t>
            </a:r>
            <a:r>
              <a:rPr lang="zh-CN" altLang="en-US" sz="3800" b="1" dirty="0" smtClean="0">
                <a:latin typeface="+mn-ea"/>
              </a:rPr>
              <a:t>不冷不热</a:t>
            </a:r>
            <a:r>
              <a:rPr lang="en-US" altLang="zh-CN" sz="3800" b="1" dirty="0" smtClean="0">
                <a:latin typeface="+mn-ea"/>
              </a:rPr>
              <a:t>”</a:t>
            </a:r>
            <a:r>
              <a:rPr lang="zh-CN" altLang="en-US" sz="3800" b="1" dirty="0" smtClean="0">
                <a:latin typeface="+mn-ea"/>
              </a:rPr>
              <a:t>的信徒还不如不信的人</a:t>
            </a:r>
            <a:r>
              <a:rPr lang="en-US" altLang="zh-CN" sz="3800" b="1" dirty="0" smtClean="0">
                <a:latin typeface="+mn-ea"/>
              </a:rPr>
              <a:t>!</a:t>
            </a:r>
            <a:endParaRPr lang="en-US" sz="3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2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00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增加属灵生活的热度</a:t>
            </a:r>
            <a:r>
              <a:rPr lang="en-US" altLang="zh-CN" sz="3800" b="1" dirty="0" smtClean="0">
                <a:latin typeface="+mn-ea"/>
              </a:rPr>
              <a:t>—</a:t>
            </a:r>
            <a:r>
              <a:rPr lang="zh-CN" altLang="en-US" sz="3800" b="1" dirty="0" smtClean="0">
                <a:latin typeface="+mn-ea"/>
              </a:rPr>
              <a:t>建立对神的敬畏</a:t>
            </a:r>
            <a:endParaRPr lang="en-US" altLang="zh-CN" sz="3800" b="1" dirty="0" smtClean="0">
              <a:latin typeface="+mn-ea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3600" b="1" dirty="0">
                <a:latin typeface="+mn-ea"/>
              </a:rPr>
              <a:t>敬</a:t>
            </a:r>
            <a:r>
              <a:rPr lang="zh-CN" altLang="en-US" sz="3600" b="1" dirty="0" smtClean="0">
                <a:latin typeface="+mn-ea"/>
              </a:rPr>
              <a:t>拜神的</a:t>
            </a:r>
            <a:r>
              <a:rPr lang="zh-CN" altLang="en-US" sz="3600" b="1" dirty="0">
                <a:latin typeface="+mn-ea"/>
              </a:rPr>
              <a:t>态</a:t>
            </a:r>
            <a:r>
              <a:rPr lang="zh-CN" altLang="en-US" sz="3600" b="1" dirty="0" smtClean="0">
                <a:latin typeface="+mn-ea"/>
              </a:rPr>
              <a:t>度</a:t>
            </a:r>
            <a:endParaRPr lang="en-US" altLang="zh-CN" sz="3600" b="1" dirty="0" smtClean="0">
              <a:latin typeface="+mn-ea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3600" b="1" dirty="0" smtClean="0">
                <a:latin typeface="+mn-ea"/>
              </a:rPr>
              <a:t>真道造就的渴望</a:t>
            </a:r>
            <a:endParaRPr lang="en-US" altLang="zh-CN" sz="1400" b="1" dirty="0" smtClean="0">
              <a:latin typeface="+mn-ea"/>
            </a:endParaRPr>
          </a:p>
          <a:p>
            <a:pPr lvl="1">
              <a:buFont typeface="Wingdings" pitchFamily="2" charset="2"/>
              <a:buChar char="v"/>
            </a:pPr>
            <a:endParaRPr lang="en-US" altLang="zh-CN" sz="1400" b="1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身传重要，但却还未完全</a:t>
            </a:r>
            <a:endParaRPr lang="en-US" altLang="zh-CN" sz="3800" b="1" dirty="0" smtClean="0">
              <a:latin typeface="+mn-ea"/>
            </a:endParaRPr>
          </a:p>
          <a:p>
            <a:pPr marL="400050" lvl="1" indent="0"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Preach the Gospel always, and if necessary, use words.</a:t>
            </a:r>
            <a:endParaRPr lang="en-US" altLang="zh-CN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sz="3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6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00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言</a:t>
            </a:r>
            <a:r>
              <a:rPr lang="zh-CN" altLang="en-US" sz="3800" b="1" dirty="0">
                <a:latin typeface="+mn-ea"/>
              </a:rPr>
              <a:t>传</a:t>
            </a:r>
            <a:r>
              <a:rPr lang="zh-CN" altLang="en-US" sz="3800" b="1" dirty="0" smtClean="0">
                <a:latin typeface="+mn-ea"/>
              </a:rPr>
              <a:t>：个人得救的见证</a:t>
            </a:r>
            <a:endParaRPr lang="en-US" altLang="zh-CN" sz="3800" b="1" dirty="0" smtClean="0">
              <a:latin typeface="+mn-ea"/>
            </a:endParaRPr>
          </a:p>
          <a:p>
            <a:pPr lvl="1">
              <a:buFont typeface="Wingdings" pitchFamily="2" charset="2"/>
              <a:buChar char="v"/>
            </a:pPr>
            <a:endParaRPr lang="en-US" altLang="zh-CN" sz="1400" b="1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+mn-ea"/>
              </a:rPr>
              <a:t>一</a:t>
            </a:r>
            <a:r>
              <a:rPr lang="zh-CN" altLang="en-US" sz="3800" b="1" dirty="0" smtClean="0">
                <a:latin typeface="+mn-ea"/>
              </a:rPr>
              <a:t>个</a:t>
            </a:r>
            <a:r>
              <a:rPr lang="zh-CN" altLang="en-US" sz="3800" b="1" dirty="0">
                <a:latin typeface="+mn-ea"/>
              </a:rPr>
              <a:t>姊</a:t>
            </a:r>
            <a:r>
              <a:rPr lang="zh-CN" altLang="en-US" sz="3800" b="1" dirty="0" smtClean="0">
                <a:latin typeface="+mn-ea"/>
              </a:rPr>
              <a:t>妹的见证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/>
              <a:t>只</a:t>
            </a:r>
            <a:r>
              <a:rPr lang="zh-CN" altLang="en-US" sz="3800" b="1" dirty="0"/>
              <a:t>要心里尊主基督为圣。有人问你们心中盼望的缘由，就要常作准备，以温柔、敬畏的心回答各</a:t>
            </a:r>
            <a:r>
              <a:rPr lang="zh-CN" altLang="en-US" sz="3800" b="1" dirty="0" smtClean="0"/>
              <a:t>人</a:t>
            </a:r>
            <a:r>
              <a:rPr lang="zh-CN" altLang="en-US" sz="3800" b="1" dirty="0"/>
              <a:t>。</a:t>
            </a:r>
            <a:r>
              <a:rPr lang="zh-CN" altLang="en-US" sz="3800" b="1" dirty="0" smtClean="0"/>
              <a:t>（彼前</a:t>
            </a:r>
            <a:r>
              <a:rPr lang="en-US" altLang="zh-CN" sz="3800" b="1" dirty="0" smtClean="0"/>
              <a:t>3:15</a:t>
            </a:r>
            <a:r>
              <a:rPr lang="zh-CN" altLang="en-US" sz="3800" b="1" dirty="0" smtClean="0"/>
              <a:t>）</a:t>
            </a:r>
            <a:endParaRPr lang="en-US" altLang="zh-CN" sz="3800" b="1" dirty="0" smtClean="0">
              <a:latin typeface="+mn-ea"/>
            </a:endParaRPr>
          </a:p>
          <a:p>
            <a:pPr marL="457200" lvl="1" indent="0">
              <a:buNone/>
            </a:pPr>
            <a:endParaRPr lang="en-US" sz="3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言传的其他方式：</a:t>
            </a:r>
            <a:endParaRPr lang="en-US" altLang="zh-CN" sz="3800" b="1" dirty="0" smtClean="0">
              <a:latin typeface="+mn-ea"/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zh-CN" altLang="en-US" sz="3600" b="1" dirty="0" smtClean="0">
                <a:latin typeface="+mn-ea"/>
              </a:rPr>
              <a:t>祷告</a:t>
            </a:r>
            <a:endParaRPr lang="en-US" altLang="zh-CN" sz="3600" b="1" dirty="0" smtClean="0">
              <a:latin typeface="+mn-ea"/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zh-CN" altLang="en-US" sz="3600" b="1" dirty="0" smtClean="0">
                <a:latin typeface="+mn-ea"/>
              </a:rPr>
              <a:t>关</a:t>
            </a:r>
            <a:r>
              <a:rPr lang="zh-CN" altLang="en-US" sz="3600" b="1" dirty="0">
                <a:latin typeface="+mn-ea"/>
              </a:rPr>
              <a:t>怀的电话、卡片</a:t>
            </a:r>
            <a:endParaRPr lang="en-US" altLang="zh-CN" sz="3600" b="1" dirty="0" smtClean="0">
              <a:latin typeface="+mn-ea"/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zh-CN" altLang="en-US" sz="3600" b="1" dirty="0" smtClean="0">
                <a:latin typeface="+mn-ea"/>
              </a:rPr>
              <a:t>生</a:t>
            </a:r>
            <a:r>
              <a:rPr lang="zh-CN" altLang="en-US" sz="3600" b="1" dirty="0">
                <a:latin typeface="+mn-ea"/>
              </a:rPr>
              <a:t>活上</a:t>
            </a:r>
            <a:r>
              <a:rPr lang="zh-CN" altLang="en-US" sz="3600" b="1" dirty="0" smtClean="0">
                <a:latin typeface="+mn-ea"/>
              </a:rPr>
              <a:t>的协助</a:t>
            </a:r>
            <a:endParaRPr lang="en-US" altLang="zh-CN" sz="3600" b="1" dirty="0" smtClean="0">
              <a:latin typeface="+mn-ea"/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zh-CN" altLang="en-US" sz="3600" b="1" dirty="0">
                <a:latin typeface="+mn-ea"/>
              </a:rPr>
              <a:t>派发福音资</a:t>
            </a:r>
            <a:r>
              <a:rPr lang="zh-CN" altLang="en-US" sz="3600" b="1" dirty="0" smtClean="0">
                <a:latin typeface="+mn-ea"/>
              </a:rPr>
              <a:t>料</a:t>
            </a:r>
            <a:endParaRPr lang="en-US" altLang="zh-CN" sz="3600" b="1" dirty="0" smtClean="0">
              <a:latin typeface="+mn-ea"/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zh-CN" altLang="en-US" sz="3600" b="1" dirty="0">
                <a:latin typeface="+mn-ea"/>
              </a:rPr>
              <a:t>邀</a:t>
            </a:r>
            <a:r>
              <a:rPr lang="zh-CN" altLang="en-US" sz="3600" b="1" dirty="0" smtClean="0">
                <a:latin typeface="+mn-ea"/>
              </a:rPr>
              <a:t>请朋友来教会</a:t>
            </a:r>
            <a:endParaRPr lang="en-US" altLang="zh-CN" sz="3600" b="1" dirty="0" smtClean="0">
              <a:latin typeface="+mn-ea"/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zh-CN" altLang="en-US" sz="3600" b="1" dirty="0">
                <a:latin typeface="+mn-ea"/>
              </a:rPr>
              <a:t>带</a:t>
            </a:r>
            <a:r>
              <a:rPr lang="zh-CN" altLang="en-US" sz="3600" b="1" dirty="0" smtClean="0">
                <a:latin typeface="+mn-ea"/>
              </a:rPr>
              <a:t>领查经</a:t>
            </a:r>
            <a:r>
              <a:rPr lang="en-US" altLang="zh-CN" sz="3600" b="1" dirty="0" smtClean="0">
                <a:latin typeface="+mn-ea"/>
              </a:rPr>
              <a:t>……</a:t>
            </a:r>
            <a:endParaRPr lang="en-US" altLang="zh-CN" sz="1400" b="1" dirty="0" smtClean="0">
              <a:latin typeface="+mn-ea"/>
            </a:endParaRPr>
          </a:p>
          <a:p>
            <a:pPr marL="857250" lvl="1" indent="-457200">
              <a:buFont typeface="Wingdings" pitchFamily="2" charset="2"/>
              <a:buChar char="v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只要愿意，机会无穷</a:t>
            </a:r>
            <a:endParaRPr lang="en-US" sz="3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9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00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虔诚的生活 </a:t>
            </a:r>
            <a:r>
              <a:rPr lang="en-US" altLang="zh-CN" sz="3800" b="1" dirty="0" smtClean="0">
                <a:latin typeface="+mn-ea"/>
              </a:rPr>
              <a:t>+</a:t>
            </a:r>
            <a:r>
              <a:rPr lang="zh-CN" altLang="en-US" sz="3800" b="1" dirty="0" smtClean="0">
                <a:latin typeface="+mn-ea"/>
              </a:rPr>
              <a:t> 言语的见证 </a:t>
            </a:r>
            <a:r>
              <a:rPr lang="en-US" altLang="zh-CN" sz="3800" b="1" dirty="0" smtClean="0">
                <a:latin typeface="+mn-ea"/>
              </a:rPr>
              <a:t>=</a:t>
            </a:r>
            <a:r>
              <a:rPr lang="zh-CN" altLang="en-US" sz="3800" b="1" dirty="0" smtClean="0">
                <a:latin typeface="+mn-ea"/>
              </a:rPr>
              <a:t> 成了</a:t>
            </a:r>
            <a:endParaRPr lang="en-US" altLang="zh-CN" sz="38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“那</a:t>
            </a:r>
            <a:r>
              <a:rPr lang="zh-CN" altLang="en-US" sz="3800" b="1" dirty="0">
                <a:latin typeface="+mn-ea"/>
              </a:rPr>
              <a:t>美好的仗我已经打过了，当跑的路我已经跑尽了，所信的道我已经守住了</a:t>
            </a:r>
            <a:r>
              <a:rPr lang="zh-CN" altLang="en-US" sz="3800" b="1" dirty="0" smtClean="0">
                <a:latin typeface="+mn-ea"/>
              </a:rPr>
              <a:t>。”（提后</a:t>
            </a:r>
            <a:r>
              <a:rPr lang="en-US" altLang="zh-CN" sz="3800" b="1" dirty="0" smtClean="0">
                <a:latin typeface="+mn-ea"/>
              </a:rPr>
              <a:t>4</a:t>
            </a:r>
            <a:r>
              <a:rPr lang="en-US" altLang="zh-CN" sz="3800" b="1" dirty="0">
                <a:latin typeface="+mn-ea"/>
              </a:rPr>
              <a:t>:</a:t>
            </a:r>
            <a:r>
              <a:rPr lang="en-US" altLang="zh-CN" sz="3800" b="1" dirty="0" smtClean="0">
                <a:latin typeface="+mn-ea"/>
              </a:rPr>
              <a:t>7</a:t>
            </a:r>
            <a:r>
              <a:rPr lang="zh-CN" altLang="en-US" sz="3800" b="1" dirty="0" smtClean="0">
                <a:latin typeface="+mn-ea"/>
              </a:rPr>
              <a:t>） 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sz="1400" b="1" dirty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“成了”神给我们的托付</a:t>
            </a:r>
            <a:endParaRPr lang="en-US" sz="3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9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zh-CN" altLang="en-US" sz="3800" b="1" dirty="0" smtClean="0">
                <a:latin typeface="+mn-ea"/>
                <a:ea typeface="+mn-ea"/>
              </a:rPr>
              <a:t>总    结</a:t>
            </a:r>
            <a:endParaRPr lang="en-US" sz="3800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11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耶稣所成就的使命 </a:t>
            </a:r>
            <a:r>
              <a:rPr lang="en-US" altLang="zh-CN" sz="3800" b="1" dirty="0" smtClean="0">
                <a:latin typeface="+mn-ea"/>
              </a:rPr>
              <a:t>–</a:t>
            </a:r>
            <a:r>
              <a:rPr lang="zh-CN" altLang="en-US" sz="3800" b="1" dirty="0" smtClean="0">
                <a:latin typeface="+mn-ea"/>
              </a:rPr>
              <a:t> 神的计划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+mn-ea"/>
              </a:rPr>
              <a:t>我们应</a:t>
            </a:r>
            <a:r>
              <a:rPr lang="zh-CN" altLang="en-US" sz="3800" b="1" dirty="0" smtClean="0">
                <a:latin typeface="+mn-ea"/>
              </a:rPr>
              <a:t>当有的回应 </a:t>
            </a:r>
            <a:r>
              <a:rPr lang="en-US" altLang="zh-CN" sz="3800" b="1" dirty="0" smtClean="0">
                <a:latin typeface="+mn-ea"/>
              </a:rPr>
              <a:t>–</a:t>
            </a:r>
            <a:r>
              <a:rPr lang="zh-CN" altLang="en-US" sz="3800" b="1" dirty="0" smtClean="0">
                <a:latin typeface="+mn-ea"/>
              </a:rPr>
              <a:t> 传扬福音</a:t>
            </a:r>
            <a:endParaRPr lang="en-US" altLang="zh-CN" sz="1400" b="1" dirty="0" smtClean="0">
              <a:latin typeface="SimSun" pitchFamily="2" charset="-122"/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endParaRPr lang="en-US" sz="1400" dirty="0" smtClean="0">
              <a:latin typeface="SimSun" pitchFamily="2" charset="-122"/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/>
              <a:t>愿神帮</a:t>
            </a:r>
            <a:r>
              <a:rPr lang="zh-CN" altLang="en-US" sz="3800" b="1" dirty="0" smtClean="0"/>
              <a:t>助我们“以我父的事为念。”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xmlns="" val="22251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"/>
            <a:ext cx="8686800" cy="51816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耶稣对他们说：</a:t>
            </a:r>
            <a:r>
              <a:rPr lang="en-US" altLang="zh-CN" sz="3600" b="1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这就是我从前与你们同在之时所告诉你们的话说：</a:t>
            </a:r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‘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摩西的律法、先知的书，和诗篇上所记的，凡指着我的话都必须应验。’</a:t>
            </a:r>
            <a:r>
              <a:rPr lang="en-US" altLang="zh-CN" sz="3600" b="1" dirty="0" smtClean="0">
                <a:solidFill>
                  <a:schemeClr val="tx1"/>
                </a:solidFill>
                <a:latin typeface="+mn-ea"/>
              </a:rPr>
              <a:t>”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于是耶稣开他们的心窍，使他们能明白圣经，又对他们说：</a:t>
            </a:r>
            <a:r>
              <a:rPr lang="en-US" altLang="zh-CN" sz="3600" b="1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照经上所写的，基督必受害，第三日从死裡复活，并且人要奉祂的名传悔改、赦罪的道，从耶路撒冷起直传到万邦。你们就是这些事的见证。</a:t>
            </a:r>
            <a:r>
              <a:rPr lang="en-US" altLang="zh-CN" sz="3600" b="1" dirty="0" smtClean="0">
                <a:solidFill>
                  <a:schemeClr val="tx1"/>
                </a:solidFill>
                <a:latin typeface="+mn-ea"/>
              </a:rPr>
              <a:t>”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（路</a:t>
            </a:r>
            <a:r>
              <a:rPr lang="en-US" altLang="zh-CN" sz="3600" b="1" dirty="0" smtClean="0">
                <a:solidFill>
                  <a:schemeClr val="tx1"/>
                </a:solidFill>
                <a:latin typeface="+mn-ea"/>
              </a:rPr>
              <a:t>24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zh-CN" sz="3600" b="1" dirty="0" smtClean="0">
                <a:solidFill>
                  <a:schemeClr val="tx1"/>
                </a:solidFill>
                <a:latin typeface="+mn-ea"/>
              </a:rPr>
              <a:t>44-48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）</a:t>
            </a:r>
            <a:endParaRPr lang="en-US" sz="36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4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55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耶稣“就说</a:t>
            </a:r>
            <a:r>
              <a:rPr lang="en-US" altLang="zh-CN" sz="3800" b="1" dirty="0" smtClean="0">
                <a:latin typeface="+mn-ea"/>
              </a:rPr>
              <a:t>:</a:t>
            </a:r>
            <a:r>
              <a:rPr lang="zh-CN" altLang="en-US" sz="3800" b="1" dirty="0" smtClean="0">
                <a:latin typeface="+mn-ea"/>
              </a:rPr>
              <a:t>‘成了！’，便低下头，将灵魂交付神了。”</a:t>
            </a:r>
            <a:r>
              <a:rPr lang="en-US" altLang="zh-CN" sz="3800" b="1" dirty="0" smtClean="0">
                <a:latin typeface="+mn-ea"/>
              </a:rPr>
              <a:t>(</a:t>
            </a:r>
            <a:r>
              <a:rPr lang="zh-CN" altLang="en-US" sz="3800" b="1" dirty="0">
                <a:latin typeface="+mn-ea"/>
              </a:rPr>
              <a:t>约</a:t>
            </a:r>
            <a:r>
              <a:rPr lang="en-US" sz="3800" b="1" dirty="0" smtClean="0">
                <a:latin typeface="+mn-ea"/>
              </a:rPr>
              <a:t>19:30</a:t>
            </a:r>
            <a:r>
              <a:rPr lang="en-US" altLang="zh-CN" sz="3800" b="1" dirty="0" smtClean="0">
                <a:latin typeface="+mn-ea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SimSun" pitchFamily="2" charset="-122"/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SimSun" pitchFamily="2" charset="-122"/>
                <a:ea typeface="SimSun" pitchFamily="2" charset="-122"/>
              </a:rPr>
              <a:t>成了（</a:t>
            </a:r>
            <a:r>
              <a:rPr lang="en-US" altLang="zh-CN" sz="3800" b="1" dirty="0" err="1" smtClean="0">
                <a:latin typeface="SimSun" pitchFamily="2" charset="-122"/>
                <a:ea typeface="SimSun" pitchFamily="2" charset="-122"/>
              </a:rPr>
              <a:t>tetelestai</a:t>
            </a:r>
            <a:r>
              <a:rPr lang="zh-CN" altLang="en-US" sz="3800" b="1" dirty="0" smtClean="0">
                <a:latin typeface="SimSun" pitchFamily="2" charset="-122"/>
                <a:ea typeface="SimSun" pitchFamily="2" charset="-122"/>
              </a:rPr>
              <a:t>）</a:t>
            </a:r>
            <a:r>
              <a:rPr lang="en-US" altLang="zh-CN" sz="3800" b="1" dirty="0" smtClean="0">
                <a:latin typeface="SimSun" pitchFamily="2" charset="-122"/>
                <a:ea typeface="SimSun" pitchFamily="2" charset="-122"/>
              </a:rPr>
              <a:t>--</a:t>
            </a:r>
            <a:r>
              <a:rPr lang="zh-CN" altLang="en-US" sz="3800" b="1" dirty="0" smtClean="0">
                <a:latin typeface="SimSun" pitchFamily="2" charset="-122"/>
                <a:ea typeface="SimSun" pitchFamily="2" charset="-122"/>
              </a:rPr>
              <a:t> 独特的宣称</a:t>
            </a:r>
            <a:endParaRPr lang="en-US" altLang="zh-CN" sz="3800" b="1" dirty="0" smtClean="0">
              <a:latin typeface="SimSun" pitchFamily="2" charset="-122"/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SimSun" pitchFamily="2" charset="-122"/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SimSun" pitchFamily="2" charset="-122"/>
                <a:ea typeface="SimSun" pitchFamily="2" charset="-122"/>
              </a:rPr>
              <a:t>耶</a:t>
            </a:r>
            <a:r>
              <a:rPr lang="zh-CN" altLang="en-US" sz="3800" b="1" dirty="0" smtClean="0">
                <a:latin typeface="SimSun" pitchFamily="2" charset="-122"/>
                <a:ea typeface="SimSun" pitchFamily="2" charset="-122"/>
              </a:rPr>
              <a:t>稣的死完成了什么？</a:t>
            </a:r>
            <a:endParaRPr lang="en-US" altLang="zh-CN" sz="3800" b="1" dirty="0" smtClean="0">
              <a:latin typeface="SimSun" pitchFamily="2" charset="-122"/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endParaRPr lang="en-US" sz="3800" dirty="0"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2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868362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成了</a:t>
            </a:r>
            <a:r>
              <a:rPr lang="en-US" altLang="zh-CN" b="1" dirty="0" smtClean="0"/>
              <a:t>–</a:t>
            </a:r>
            <a:r>
              <a:rPr lang="zh-CN" altLang="en-US" b="1" dirty="0" smtClean="0"/>
              <a:t> 耶稣的使命（路</a:t>
            </a:r>
            <a:r>
              <a:rPr lang="en-US" altLang="zh-CN" b="1" dirty="0" smtClean="0"/>
              <a:t>24:44-46</a:t>
            </a:r>
            <a:r>
              <a:rPr lang="zh-CN" altLang="en-US" b="1" dirty="0" smtClean="0"/>
              <a:t>）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b="1" dirty="0" smtClean="0">
                <a:latin typeface="+mn-ea"/>
              </a:rPr>
              <a:t>耶</a:t>
            </a:r>
            <a:r>
              <a:rPr lang="zh-CN" altLang="en-US" sz="3600" b="1" dirty="0">
                <a:latin typeface="+mn-ea"/>
              </a:rPr>
              <a:t>稣对他们</a:t>
            </a:r>
            <a:r>
              <a:rPr lang="zh-CN" altLang="en-US" sz="3600" b="1" dirty="0" smtClean="0">
                <a:latin typeface="+mn-ea"/>
              </a:rPr>
              <a:t>说</a:t>
            </a:r>
            <a:r>
              <a:rPr lang="en-US" altLang="zh-CN" sz="3600" b="1" dirty="0">
                <a:latin typeface="+mn-ea"/>
              </a:rPr>
              <a:t>:</a:t>
            </a:r>
            <a:r>
              <a:rPr lang="en-US" altLang="zh-CN" sz="3600" b="1" dirty="0" smtClean="0">
                <a:latin typeface="+mn-ea"/>
              </a:rPr>
              <a:t>“</a:t>
            </a:r>
            <a:r>
              <a:rPr lang="zh-CN" altLang="en-US" sz="3600" b="1" dirty="0" smtClean="0">
                <a:latin typeface="+mn-ea"/>
              </a:rPr>
              <a:t>这</a:t>
            </a:r>
            <a:r>
              <a:rPr lang="zh-CN" altLang="en-US" sz="3600" b="1" dirty="0">
                <a:latin typeface="+mn-ea"/>
              </a:rPr>
              <a:t>就是我从前与你们同在之时所告诉你们的话</a:t>
            </a:r>
            <a:r>
              <a:rPr lang="zh-CN" altLang="en-US" sz="3600" b="1" dirty="0" smtClean="0">
                <a:latin typeface="+mn-ea"/>
              </a:rPr>
              <a:t>说</a:t>
            </a:r>
            <a:r>
              <a:rPr lang="en-US" altLang="zh-CN" sz="3600" b="1" dirty="0">
                <a:latin typeface="+mn-ea"/>
              </a:rPr>
              <a:t>:</a:t>
            </a:r>
            <a:r>
              <a:rPr lang="en-US" altLang="zh-CN" sz="3600" b="1" dirty="0" smtClean="0">
                <a:latin typeface="+mn-ea"/>
              </a:rPr>
              <a:t>‘</a:t>
            </a:r>
            <a:r>
              <a:rPr lang="zh-CN" altLang="en-US" sz="3600" b="1" dirty="0" smtClean="0">
                <a:latin typeface="+mn-ea"/>
              </a:rPr>
              <a:t>摩</a:t>
            </a:r>
            <a:r>
              <a:rPr lang="zh-CN" altLang="en-US" sz="3600" b="1" dirty="0">
                <a:latin typeface="+mn-ea"/>
              </a:rPr>
              <a:t>西的律法、先知的书，和诗篇上所记的，凡指着我的话都必须应验</a:t>
            </a:r>
            <a:r>
              <a:rPr lang="zh-CN" altLang="en-US" sz="3600" b="1" dirty="0" smtClean="0">
                <a:latin typeface="+mn-ea"/>
              </a:rPr>
              <a:t>。</a:t>
            </a:r>
            <a:r>
              <a:rPr lang="en-US" altLang="zh-CN" sz="3600" b="1" dirty="0" smtClean="0">
                <a:latin typeface="+mn-ea"/>
              </a:rPr>
              <a:t>’</a:t>
            </a:r>
            <a:r>
              <a:rPr lang="zh-CN" altLang="en-US" sz="3600" b="1" dirty="0" smtClean="0">
                <a:latin typeface="+mn-ea"/>
              </a:rPr>
              <a:t>”（路</a:t>
            </a:r>
            <a:r>
              <a:rPr lang="en-US" altLang="zh-CN" sz="3600" b="1" dirty="0" smtClean="0">
                <a:latin typeface="+mn-ea"/>
              </a:rPr>
              <a:t>24:44)</a:t>
            </a: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+mn-ea"/>
              </a:rPr>
              <a:t>摩</a:t>
            </a:r>
            <a:r>
              <a:rPr lang="zh-CN" altLang="en-US" sz="3800" b="1" dirty="0" smtClean="0">
                <a:latin typeface="+mn-ea"/>
              </a:rPr>
              <a:t>西律法</a:t>
            </a:r>
            <a:r>
              <a:rPr lang="zh-CN" altLang="en-US" sz="1200" b="1" dirty="0" smtClean="0">
                <a:latin typeface="+mn-ea"/>
              </a:rPr>
              <a:t> </a:t>
            </a:r>
            <a:r>
              <a:rPr lang="en-US" altLang="zh-CN" sz="3800" b="1" dirty="0" smtClean="0">
                <a:latin typeface="+mn-ea"/>
              </a:rPr>
              <a:t>+</a:t>
            </a:r>
            <a:r>
              <a:rPr lang="en-US" altLang="zh-CN" sz="1200" b="1" dirty="0" smtClean="0">
                <a:latin typeface="+mn-ea"/>
              </a:rPr>
              <a:t> </a:t>
            </a:r>
            <a:r>
              <a:rPr lang="zh-CN" altLang="en-US" sz="3800" b="1" dirty="0" smtClean="0">
                <a:latin typeface="+mn-ea"/>
              </a:rPr>
              <a:t>先知书</a:t>
            </a:r>
            <a:r>
              <a:rPr lang="zh-CN" altLang="en-US" sz="1200" b="1" dirty="0" smtClean="0">
                <a:latin typeface="+mn-ea"/>
              </a:rPr>
              <a:t> </a:t>
            </a:r>
            <a:r>
              <a:rPr lang="en-US" altLang="zh-CN" sz="3800" b="1" dirty="0" smtClean="0">
                <a:latin typeface="+mn-ea"/>
              </a:rPr>
              <a:t>+</a:t>
            </a:r>
            <a:r>
              <a:rPr lang="en-US" altLang="zh-CN" sz="1200" b="1" dirty="0" smtClean="0">
                <a:latin typeface="+mn-ea"/>
              </a:rPr>
              <a:t> </a:t>
            </a:r>
            <a:r>
              <a:rPr lang="zh-CN" altLang="en-US" sz="3800" b="1" dirty="0" smtClean="0">
                <a:latin typeface="+mn-ea"/>
              </a:rPr>
              <a:t>诗篇 </a:t>
            </a:r>
            <a:r>
              <a:rPr lang="en-US" altLang="zh-CN" sz="3800" b="1" dirty="0" smtClean="0">
                <a:latin typeface="+mn-ea"/>
              </a:rPr>
              <a:t>=</a:t>
            </a:r>
            <a:r>
              <a:rPr lang="zh-CN" altLang="en-US" sz="3800" b="1" dirty="0" smtClean="0">
                <a:latin typeface="+mn-ea"/>
              </a:rPr>
              <a:t> 旧约圣经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+mn-ea"/>
              </a:rPr>
              <a:t>耶</a:t>
            </a:r>
            <a:r>
              <a:rPr lang="zh-CN" altLang="en-US" sz="3800" b="1" dirty="0" smtClean="0">
                <a:latin typeface="+mn-ea"/>
              </a:rPr>
              <a:t>稣对预言的应验揭示了祂的使命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xmlns="" val="3337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+mn-ea"/>
              </a:rPr>
              <a:t>神创造了</a:t>
            </a:r>
            <a:r>
              <a:rPr lang="zh-CN" altLang="en-US" sz="3800" b="1" dirty="0" smtClean="0">
                <a:latin typeface="+mn-ea"/>
              </a:rPr>
              <a:t>人，人违背了神（犯罪）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神对撒旦说：“</a:t>
            </a:r>
            <a:r>
              <a:rPr lang="zh-CN" altLang="en-US" sz="3800" b="1" dirty="0">
                <a:latin typeface="+mn-ea"/>
              </a:rPr>
              <a:t>我又要叫你和女人彼此为仇；你的后裔和女人的后裔也彼此为仇。女人的后裔要伤你的头；你要伤他的脚跟</a:t>
            </a:r>
            <a:r>
              <a:rPr lang="zh-CN" altLang="en-US" sz="3800" b="1" dirty="0" smtClean="0">
                <a:latin typeface="+mn-ea"/>
              </a:rPr>
              <a:t>。”（创</a:t>
            </a:r>
            <a:r>
              <a:rPr lang="en-US" altLang="zh-CN" sz="3800" b="1" dirty="0" smtClean="0">
                <a:latin typeface="+mn-ea"/>
              </a:rPr>
              <a:t>3</a:t>
            </a:r>
            <a:r>
              <a:rPr lang="zh-CN" altLang="en-US" sz="3800" b="1" dirty="0" smtClean="0">
                <a:latin typeface="+mn-ea"/>
              </a:rPr>
              <a:t>：</a:t>
            </a:r>
            <a:r>
              <a:rPr lang="en-US" altLang="zh-CN" sz="3800" b="1" dirty="0" smtClean="0">
                <a:latin typeface="+mn-ea"/>
              </a:rPr>
              <a:t>15</a:t>
            </a:r>
            <a:r>
              <a:rPr lang="zh-CN" altLang="en-US" sz="3800" b="1" dirty="0" smtClean="0">
                <a:latin typeface="+mn-ea"/>
              </a:rPr>
              <a:t>）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+mn-ea"/>
              </a:rPr>
              <a:t>预言救世主与魔鬼</a:t>
            </a:r>
            <a:r>
              <a:rPr lang="zh-CN" altLang="en-US" sz="3800" b="1" dirty="0" smtClean="0">
                <a:latin typeface="+mn-ea"/>
              </a:rPr>
              <a:t>的争战及胜利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>
                <a:latin typeface="+mn-ea"/>
              </a:rPr>
              <a:t>神</a:t>
            </a:r>
            <a:r>
              <a:rPr lang="zh-CN" altLang="en-US" sz="3800" b="1" dirty="0" smtClean="0">
                <a:latin typeface="+mn-ea"/>
              </a:rPr>
              <a:t>拯救的计划不是突发奇想</a:t>
            </a:r>
            <a:endParaRPr lang="en-US" sz="3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9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5410200" cy="6477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预言：旷野中的火蛇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经</a:t>
            </a:r>
            <a:r>
              <a:rPr lang="zh-CN" altLang="en-US" sz="3800" b="1" dirty="0">
                <a:latin typeface="+mn-ea"/>
              </a:rPr>
              <a:t>历恩典</a:t>
            </a:r>
            <a:r>
              <a:rPr lang="zh-CN" altLang="en-US" sz="3800" b="1" dirty="0" smtClean="0">
                <a:latin typeface="+mn-ea"/>
              </a:rPr>
              <a:t>，不断违背神</a:t>
            </a: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于</a:t>
            </a:r>
            <a:r>
              <a:rPr lang="zh-CN" altLang="en-US" sz="3800" b="1" dirty="0">
                <a:latin typeface="+mn-ea"/>
              </a:rPr>
              <a:t>是耶和华使火蛇进入百姓中间，蛇就咬他们。以色列人中死了许多</a:t>
            </a:r>
            <a:r>
              <a:rPr lang="zh-CN" altLang="en-US" sz="3800" b="1" dirty="0" smtClean="0">
                <a:latin typeface="+mn-ea"/>
              </a:rPr>
              <a:t>。（民</a:t>
            </a:r>
            <a:r>
              <a:rPr lang="en-US" altLang="zh-CN" sz="3800" b="1" dirty="0" smtClean="0">
                <a:latin typeface="+mn-ea"/>
              </a:rPr>
              <a:t>21</a:t>
            </a:r>
            <a:r>
              <a:rPr lang="zh-CN" altLang="en-US" sz="3800" b="1" dirty="0" smtClean="0">
                <a:latin typeface="+mn-ea"/>
              </a:rPr>
              <a:t>：</a:t>
            </a:r>
            <a:r>
              <a:rPr lang="en-US" altLang="zh-CN" sz="3800" b="1" dirty="0" smtClean="0">
                <a:latin typeface="+mn-ea"/>
              </a:rPr>
              <a:t>6</a:t>
            </a:r>
            <a:r>
              <a:rPr lang="zh-CN" altLang="en-US" sz="3800" b="1" dirty="0" smtClean="0">
                <a:latin typeface="+mn-ea"/>
              </a:rPr>
              <a:t>）</a:t>
            </a:r>
            <a:endParaRPr lang="en-US" altLang="zh-CN" sz="38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sz="3800" b="1" dirty="0"/>
          </a:p>
        </p:txBody>
      </p:sp>
      <p:pic>
        <p:nvPicPr>
          <p:cNvPr id="4" name="Picture 5" descr="Serpent F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04800"/>
            <a:ext cx="341864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45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4953000" cy="6477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百姓知罪，摩西代求</a:t>
            </a:r>
            <a:endParaRPr lang="en-US" altLang="zh-CN" sz="38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>
                <a:latin typeface="+mn-ea"/>
              </a:rPr>
              <a:t>神令摩西造蛇，挂起</a:t>
            </a:r>
            <a:endParaRPr lang="en-US" altLang="zh-CN" sz="38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sz="14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800" b="1" dirty="0" smtClean="0"/>
              <a:t>摩</a:t>
            </a:r>
            <a:r>
              <a:rPr lang="zh-CN" altLang="en-US" sz="3800" b="1" dirty="0"/>
              <a:t>西便制造一条铜蛇，挂在杆子上；凡被蛇咬的，一望这铜蛇就活了</a:t>
            </a:r>
            <a:r>
              <a:rPr lang="zh-CN" altLang="en-US" sz="3800" b="1" dirty="0" smtClean="0"/>
              <a:t>。</a:t>
            </a:r>
            <a:r>
              <a:rPr lang="zh-CN" altLang="en-US" sz="3800" b="1" dirty="0" smtClean="0">
                <a:latin typeface="+mn-ea"/>
              </a:rPr>
              <a:t>（民</a:t>
            </a:r>
            <a:r>
              <a:rPr lang="en-US" altLang="zh-CN" sz="3800" b="1" dirty="0" smtClean="0">
                <a:latin typeface="+mn-ea"/>
              </a:rPr>
              <a:t>21</a:t>
            </a:r>
            <a:r>
              <a:rPr lang="zh-CN" altLang="en-US" sz="3800" b="1" dirty="0" smtClean="0">
                <a:latin typeface="+mn-ea"/>
              </a:rPr>
              <a:t>：</a:t>
            </a:r>
            <a:r>
              <a:rPr lang="en-US" altLang="zh-CN" sz="3800" b="1" dirty="0">
                <a:latin typeface="+mn-ea"/>
              </a:rPr>
              <a:t>9</a:t>
            </a:r>
            <a:r>
              <a:rPr lang="zh-CN" altLang="en-US" sz="3800" b="1" dirty="0" smtClean="0">
                <a:latin typeface="+mn-ea"/>
              </a:rPr>
              <a:t>）</a:t>
            </a:r>
            <a:endParaRPr lang="en-US" altLang="zh-CN" sz="38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sz="3800" b="1" dirty="0"/>
          </a:p>
        </p:txBody>
      </p:sp>
      <p:pic>
        <p:nvPicPr>
          <p:cNvPr id="5" name="Picture 4" descr="Serpent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"/>
            <a:ext cx="411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72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/>
          <a:lstStyle/>
          <a:p>
            <a:r>
              <a:rPr lang="zh-CN" altLang="en-US" sz="3800" b="1" dirty="0" smtClean="0">
                <a:latin typeface="+mn-ea"/>
                <a:ea typeface="+mn-ea"/>
              </a:rPr>
              <a:t>铜蛇 </a:t>
            </a:r>
            <a:r>
              <a:rPr lang="en-US" altLang="zh-CN" sz="3800" b="1" dirty="0" smtClean="0">
                <a:latin typeface="+mn-ea"/>
                <a:ea typeface="+mn-ea"/>
              </a:rPr>
              <a:t>–</a:t>
            </a:r>
            <a:r>
              <a:rPr lang="zh-CN" altLang="en-US" sz="3800" b="1" dirty="0" smtClean="0">
                <a:latin typeface="+mn-ea"/>
                <a:ea typeface="+mn-ea"/>
              </a:rPr>
              <a:t> 医治的象征</a:t>
            </a:r>
            <a:endParaRPr lang="en-US" sz="3800" b="1" dirty="0">
              <a:latin typeface="+mn-ea"/>
              <a:ea typeface="+mn-ea"/>
            </a:endParaRPr>
          </a:p>
        </p:txBody>
      </p:sp>
      <p:pic>
        <p:nvPicPr>
          <p:cNvPr id="4" name="Picture 6" descr="sn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28" y="8382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ank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628" y="3338391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328" y="1143000"/>
            <a:ext cx="5517472" cy="363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6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1385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成了– 耶稣的使命（路24:44-46）</vt:lpstr>
      <vt:lpstr>Slide 6</vt:lpstr>
      <vt:lpstr>Slide 7</vt:lpstr>
      <vt:lpstr>Slide 8</vt:lpstr>
      <vt:lpstr>铜蛇 – 医治的象征</vt:lpstr>
      <vt:lpstr>耶稣的应验</vt:lpstr>
      <vt:lpstr>十字架 – 医治的象征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成了– 我们的回应（路24:47-48）</vt:lpstr>
      <vt:lpstr>Slide 20</vt:lpstr>
      <vt:lpstr>Slide 21</vt:lpstr>
      <vt:lpstr>Slide 22</vt:lpstr>
      <vt:lpstr>Slide 23</vt:lpstr>
      <vt:lpstr>Slide 24</vt:lpstr>
      <vt:lpstr>Slide 25</vt:lpstr>
      <vt:lpstr>总    结</vt:lpstr>
    </vt:vector>
  </TitlesOfParts>
  <Company>RTI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      了</dc:title>
  <dc:creator>Chen, Tennyson X.</dc:creator>
  <cp:lastModifiedBy>ccmc-worship</cp:lastModifiedBy>
  <cp:revision>50</cp:revision>
  <dcterms:created xsi:type="dcterms:W3CDTF">2013-03-05T19:24:31Z</dcterms:created>
  <dcterms:modified xsi:type="dcterms:W3CDTF">2013-03-31T15:28:13Z</dcterms:modified>
</cp:coreProperties>
</file>