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499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958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2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4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259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4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47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96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77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85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03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9A8C-B7BC-4FF0-AA63-7DC67A1D8C0B}" type="datetimeFigureOut">
              <a:rPr lang="en-US" smtClean="0"/>
              <a:pPr/>
              <a:t>02-15-2013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9A5FB-58B5-489C-B890-6F8E51139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141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>
            <a:normAutofit/>
          </a:bodyPr>
          <a:lstStyle/>
          <a:p>
            <a:r>
              <a:rPr lang="zh-CN" altLang="en-US" sz="6000" b="1" dirty="0"/>
              <a:t>举重选手爱听道</a:t>
            </a:r>
            <a:r>
              <a:rPr lang="en-US" altLang="zh-CN" sz="6000" b="1" dirty="0" smtClean="0"/>
              <a:t/>
            </a:r>
            <a:br>
              <a:rPr lang="en-US" altLang="zh-CN" sz="6000" b="1" dirty="0" smtClean="0"/>
            </a:br>
            <a:r>
              <a:rPr lang="zh-CN" altLang="en-US" sz="3600" b="1" dirty="0" smtClean="0"/>
              <a:t>（教会一对夫妇，免姓）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b="1" dirty="0"/>
              <a:t>力夫喜聆</a:t>
            </a:r>
            <a:endParaRPr lang="en-US" sz="4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8600"/>
            <a:ext cx="8458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4800" b="1" noProof="0" dirty="0" smtClean="0"/>
              <a:t>轻松猜谜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01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80010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 smtClean="0">
                <a:latin typeface="+mn-ea"/>
              </a:rPr>
              <a:t>基督徒的祷告不应该是自我中心的祷告，而是在圣灵里顺服的祷告。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endParaRPr lang="en-US" sz="4000" b="1" dirty="0">
              <a:latin typeface="+mn-ea"/>
            </a:endParaRPr>
          </a:p>
          <a:p>
            <a:pPr marL="0" indent="0">
              <a:buNone/>
            </a:pPr>
            <a:r>
              <a:rPr lang="zh-CN" altLang="en-US" sz="4000" b="1" dirty="0" smtClean="0">
                <a:latin typeface="+mn-ea"/>
              </a:rPr>
              <a:t>顺服祷告的特点</a:t>
            </a:r>
            <a:r>
              <a:rPr lang="en-US" altLang="zh-CN" sz="4000" b="1" dirty="0" smtClean="0">
                <a:latin typeface="+mn-ea"/>
              </a:rPr>
              <a:t>……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05625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不祷告的理由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没需要、不明白</a:t>
            </a:r>
            <a:r>
              <a:rPr lang="en-US" altLang="zh-CN" sz="4000" b="1" dirty="0" smtClean="0">
                <a:latin typeface="+mn-ea"/>
              </a:rPr>
              <a:t>……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要</a:t>
            </a:r>
            <a:r>
              <a:rPr lang="zh-CN" altLang="en-US" sz="4000" b="1" dirty="0">
                <a:latin typeface="+mn-ea"/>
              </a:rPr>
              <a:t>常常喜乐，不住的祷告，凡事谢恩；因为这是神在基督</a:t>
            </a:r>
            <a:r>
              <a:rPr lang="zh-CN" altLang="en-US" sz="4000" b="1">
                <a:latin typeface="+mn-ea"/>
              </a:rPr>
              <a:t>耶</a:t>
            </a:r>
            <a:r>
              <a:rPr lang="zh-CN" altLang="en-US" sz="4000" b="1" smtClean="0">
                <a:latin typeface="+mn-ea"/>
              </a:rPr>
              <a:t>稣里向</a:t>
            </a:r>
            <a:r>
              <a:rPr lang="zh-CN" altLang="en-US" sz="4000" b="1" dirty="0">
                <a:latin typeface="+mn-ea"/>
              </a:rPr>
              <a:t>你们所定的旨意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帖</a:t>
            </a:r>
            <a:r>
              <a:rPr lang="zh-CN" altLang="en-US" sz="4000" b="1" dirty="0">
                <a:latin typeface="+mn-ea"/>
              </a:rPr>
              <a:t>前五：</a:t>
            </a:r>
            <a:r>
              <a:rPr lang="en-US" sz="4000" b="1" dirty="0" smtClean="0">
                <a:latin typeface="+mn-ea"/>
              </a:rPr>
              <a:t>16-18</a:t>
            </a:r>
            <a:r>
              <a:rPr lang="en-US" altLang="zh-CN" sz="4000" b="1" dirty="0" smtClean="0">
                <a:latin typeface="+mn-ea"/>
              </a:rPr>
              <a:t>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祷告是神的命令！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顺服神的话</a:t>
            </a:r>
            <a:r>
              <a:rPr lang="zh-CN" altLang="en-US" sz="4000" b="1" dirty="0" smtClean="0">
                <a:latin typeface="+mn-ea"/>
              </a:rPr>
              <a:t>语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48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不是有需要或明白了原理才祷告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祷告是一个决定</a:t>
            </a:r>
            <a:r>
              <a:rPr lang="en-US" altLang="zh-CN" sz="4000" b="1" dirty="0" smtClean="0">
                <a:latin typeface="+mn-ea"/>
              </a:rPr>
              <a:t>—</a:t>
            </a:r>
            <a:r>
              <a:rPr lang="zh-CN" altLang="en-US" sz="4000" b="1" dirty="0" smtClean="0">
                <a:latin typeface="+mn-ea"/>
              </a:rPr>
              <a:t>顺服神命令的决定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顺服神的话</a:t>
            </a:r>
            <a:r>
              <a:rPr lang="zh-CN" altLang="en-US" sz="4000" b="1" dirty="0" smtClean="0">
                <a:latin typeface="+mn-ea"/>
              </a:rPr>
              <a:t>语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32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圣灵会感动我们该祷告的事项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圣灵可以通过需求提醒我们仰望神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圣灵的感动</a:t>
            </a:r>
            <a:r>
              <a:rPr lang="en-US" altLang="zh-CN" sz="4000" b="1" dirty="0" smtClean="0">
                <a:latin typeface="+mn-ea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 smtClean="0">
                <a:latin typeface="+mn-ea"/>
              </a:rPr>
              <a:t>神的伟大、人的渺小、他人的需要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4000" b="1" dirty="0">
                <a:latin typeface="+mn-ea"/>
              </a:rPr>
              <a:t>自己灵性的不足</a:t>
            </a:r>
            <a:r>
              <a:rPr lang="zh-CN" altLang="en-US" sz="4000" b="1" dirty="0" smtClean="0">
                <a:latin typeface="+mn-ea"/>
              </a:rPr>
              <a:t>，不是供应的不够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36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圣灵带领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35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圣灵</a:t>
            </a:r>
            <a:r>
              <a:rPr lang="en-US" altLang="zh-CN" sz="4000" b="1" dirty="0" smtClean="0">
                <a:latin typeface="+mn-ea"/>
              </a:rPr>
              <a:t>)</a:t>
            </a:r>
            <a:r>
              <a:rPr lang="zh-CN" altLang="en-US" sz="4000" b="1" dirty="0" smtClean="0">
                <a:latin typeface="+mn-ea"/>
              </a:rPr>
              <a:t>既</a:t>
            </a:r>
            <a:r>
              <a:rPr lang="zh-CN" altLang="en-US" sz="4000" b="1" dirty="0">
                <a:latin typeface="+mn-ea"/>
              </a:rPr>
              <a:t>来</a:t>
            </a:r>
            <a:r>
              <a:rPr lang="zh-CN" altLang="en-US" sz="4000" b="1" dirty="0" smtClean="0">
                <a:latin typeface="+mn-ea"/>
              </a:rPr>
              <a:t>了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就</a:t>
            </a:r>
            <a:r>
              <a:rPr lang="zh-CN" altLang="en-US" sz="4000" b="1" dirty="0">
                <a:latin typeface="+mn-ea"/>
              </a:rPr>
              <a:t>要叫世人为罪、为义、为审</a:t>
            </a:r>
            <a:r>
              <a:rPr lang="zh-CN" altLang="en-US" sz="4000" b="1" dirty="0" smtClean="0">
                <a:latin typeface="+mn-ea"/>
              </a:rPr>
              <a:t>判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自</a:t>
            </a:r>
            <a:r>
              <a:rPr lang="zh-CN" altLang="en-US" sz="4000" b="1" dirty="0">
                <a:latin typeface="+mn-ea"/>
              </a:rPr>
              <a:t>己责备自己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约</a:t>
            </a:r>
            <a:r>
              <a:rPr lang="en-US" altLang="zh-CN" sz="4000" b="1" dirty="0" smtClean="0">
                <a:latin typeface="+mn-ea"/>
              </a:rPr>
              <a:t>16:</a:t>
            </a:r>
            <a:r>
              <a:rPr lang="en-US" altLang="zh-CN" sz="4000" b="1" dirty="0">
                <a:latin typeface="+mn-ea"/>
              </a:rPr>
              <a:t>8</a:t>
            </a:r>
            <a:r>
              <a:rPr lang="en-US" altLang="zh-CN" sz="4000" b="1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远远的站</a:t>
            </a:r>
            <a:r>
              <a:rPr lang="zh-CN" altLang="en-US" sz="4000" b="1" dirty="0" smtClean="0">
                <a:latin typeface="+mn-ea"/>
              </a:rPr>
              <a:t>着</a:t>
            </a:r>
            <a:r>
              <a:rPr lang="en-US" altLang="zh-CN" sz="4000" b="1" dirty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连</a:t>
            </a:r>
            <a:r>
              <a:rPr lang="zh-CN" altLang="en-US" sz="4000" b="1" dirty="0">
                <a:latin typeface="+mn-ea"/>
              </a:rPr>
              <a:t>举目望天也不</a:t>
            </a:r>
            <a:r>
              <a:rPr lang="zh-CN" altLang="en-US" sz="4000" b="1" dirty="0" smtClean="0">
                <a:latin typeface="+mn-ea"/>
              </a:rPr>
              <a:t>敢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只</a:t>
            </a:r>
            <a:r>
              <a:rPr lang="zh-CN" altLang="en-US" sz="4000" b="1" dirty="0">
                <a:latin typeface="+mn-ea"/>
              </a:rPr>
              <a:t>捶着胸</a:t>
            </a:r>
            <a:r>
              <a:rPr lang="zh-CN" altLang="en-US" sz="4000" b="1" dirty="0" smtClean="0">
                <a:latin typeface="+mn-ea"/>
              </a:rPr>
              <a:t>说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神</a:t>
            </a:r>
            <a:r>
              <a:rPr lang="zh-CN" altLang="en-US" sz="4000" b="1" dirty="0">
                <a:latin typeface="+mn-ea"/>
              </a:rPr>
              <a:t>啊，开恩可怜我这个罪人</a:t>
            </a:r>
            <a:r>
              <a:rPr lang="zh-CN" altLang="en-US" sz="4000" b="1" dirty="0" smtClean="0">
                <a:latin typeface="+mn-ea"/>
              </a:rPr>
              <a:t>！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路</a:t>
            </a:r>
            <a:r>
              <a:rPr lang="en-US" altLang="zh-CN" sz="4000" b="1" dirty="0" smtClean="0">
                <a:latin typeface="+mn-ea"/>
              </a:rPr>
              <a:t>18:13</a:t>
            </a:r>
            <a:r>
              <a:rPr lang="en-US" altLang="zh-CN" sz="4000" b="1" dirty="0">
                <a:latin typeface="+mn-ea"/>
              </a:rPr>
              <a:t>)</a:t>
            </a:r>
            <a:endParaRPr lang="en-US" altLang="zh-CN" sz="36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圣灵带领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9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不要消灭圣灵的感动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了解到</a:t>
            </a:r>
            <a:r>
              <a:rPr lang="zh-CN" altLang="en-US" sz="4000" b="1" dirty="0" smtClean="0">
                <a:latin typeface="+mn-ea"/>
              </a:rPr>
              <a:t>祷告需求时，尽量马上祷告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顺服圣灵的祷</a:t>
            </a:r>
            <a:r>
              <a:rPr lang="zh-CN" altLang="en-US" sz="4000" b="1" dirty="0" smtClean="0">
                <a:latin typeface="+mn-ea"/>
              </a:rPr>
              <a:t>告</a:t>
            </a:r>
            <a:r>
              <a:rPr lang="en-US" altLang="zh-CN" sz="4000" b="1" dirty="0" smtClean="0">
                <a:latin typeface="+mn-ea"/>
              </a:rPr>
              <a:t>—</a:t>
            </a:r>
            <a:r>
              <a:rPr lang="zh-CN" altLang="en-US" sz="4000" b="1" dirty="0" smtClean="0">
                <a:latin typeface="+mn-ea"/>
              </a:rPr>
              <a:t>随</a:t>
            </a:r>
            <a:r>
              <a:rPr lang="zh-CN" altLang="en-US" sz="4000" b="1" dirty="0">
                <a:latin typeface="+mn-ea"/>
              </a:rPr>
              <a:t>时</a:t>
            </a:r>
            <a:r>
              <a:rPr lang="zh-CN" altLang="en-US" sz="4000" b="1" dirty="0" smtClean="0">
                <a:latin typeface="+mn-ea"/>
              </a:rPr>
              <a:t>随地的</a:t>
            </a:r>
            <a:r>
              <a:rPr lang="zh-CN" altLang="en-US" sz="4000" b="1" dirty="0">
                <a:latin typeface="+mn-ea"/>
              </a:rPr>
              <a:t>祷告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圣灵带领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36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顺服的祷告是交托，不带功利性质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祷告不要追求“灵光”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不追求功效 </a:t>
            </a:r>
            <a:r>
              <a:rPr lang="en-US" sz="4000" b="1" dirty="0" smtClean="0">
                <a:latin typeface="+mn-ea"/>
              </a:rPr>
              <a:t>≠</a:t>
            </a:r>
            <a:r>
              <a:rPr lang="zh-CN" altLang="en-US" sz="4000" b="1" dirty="0" smtClean="0">
                <a:latin typeface="+mn-ea"/>
              </a:rPr>
              <a:t> 没有功效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神的安排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8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祷告对个人灵命成长的功效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时常认</a:t>
            </a:r>
            <a:r>
              <a:rPr lang="zh-CN" altLang="en-US" sz="3600" b="1" dirty="0" smtClean="0">
                <a:latin typeface="+mn-ea"/>
              </a:rPr>
              <a:t>罪</a:t>
            </a:r>
            <a:r>
              <a:rPr lang="en-US" altLang="zh-CN" sz="3600" b="1" dirty="0" smtClean="0">
                <a:latin typeface="+mn-ea"/>
              </a:rPr>
              <a:t>--〉</a:t>
            </a:r>
            <a:r>
              <a:rPr lang="zh-CN" altLang="en-US" sz="3600" b="1" dirty="0" smtClean="0">
                <a:latin typeface="+mn-ea"/>
              </a:rPr>
              <a:t>成为追求圣洁的人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时常赞</a:t>
            </a:r>
            <a:r>
              <a:rPr lang="zh-CN" altLang="en-US" sz="3600" b="1" dirty="0" smtClean="0">
                <a:latin typeface="+mn-ea"/>
              </a:rPr>
              <a:t>美</a:t>
            </a:r>
            <a:r>
              <a:rPr lang="en-US" altLang="zh-CN" sz="3600" b="1" dirty="0" smtClean="0">
                <a:latin typeface="+mn-ea"/>
              </a:rPr>
              <a:t>--〉</a:t>
            </a:r>
            <a:r>
              <a:rPr lang="zh-CN" altLang="en-US" sz="3600" b="1" dirty="0" smtClean="0">
                <a:latin typeface="+mn-ea"/>
              </a:rPr>
              <a:t>与神的关系更亲近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时常代求</a:t>
            </a:r>
            <a:r>
              <a:rPr lang="en-US" altLang="zh-CN" sz="3600" b="1" dirty="0" smtClean="0">
                <a:latin typeface="+mn-ea"/>
              </a:rPr>
              <a:t>--〉</a:t>
            </a:r>
            <a:r>
              <a:rPr lang="zh-CN" altLang="en-US" sz="3600" b="1" dirty="0" smtClean="0">
                <a:latin typeface="+mn-ea"/>
              </a:rPr>
              <a:t>成为更有爱心的人</a:t>
            </a:r>
            <a:endParaRPr lang="en-US" altLang="zh-CN" sz="1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祷告不是改变神，而是改变自己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神的安排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65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祷告之</a:t>
            </a:r>
            <a:r>
              <a:rPr lang="zh-CN" altLang="en-US" sz="4000" b="1" dirty="0" smtClean="0">
                <a:latin typeface="+mn-ea"/>
              </a:rPr>
              <a:t>后可能会有挣扎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神会</a:t>
            </a:r>
            <a:r>
              <a:rPr lang="zh-CN" altLang="en-US" sz="4000" b="1" dirty="0">
                <a:latin typeface="+mn-ea"/>
              </a:rPr>
              <a:t>在祷告</a:t>
            </a:r>
            <a:r>
              <a:rPr lang="zh-CN" altLang="en-US" sz="4000" b="1" dirty="0" smtClean="0">
                <a:latin typeface="+mn-ea"/>
              </a:rPr>
              <a:t>中启示我们当作的改变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顺服神的旨意是祷告的</a:t>
            </a:r>
            <a:r>
              <a:rPr lang="zh-CN" altLang="en-US" sz="4000" b="1" dirty="0" smtClean="0">
                <a:latin typeface="+mn-ea"/>
              </a:rPr>
              <a:t>最</a:t>
            </a:r>
            <a:r>
              <a:rPr lang="zh-CN" altLang="en-US" sz="4000" b="1" dirty="0">
                <a:latin typeface="+mn-ea"/>
              </a:rPr>
              <a:t>终目的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神</a:t>
            </a:r>
            <a:r>
              <a:rPr lang="zh-CN" altLang="en-US" sz="4000" b="1" dirty="0" smtClean="0">
                <a:latin typeface="+mn-ea"/>
              </a:rPr>
              <a:t>的</a:t>
            </a:r>
            <a:r>
              <a:rPr lang="zh-CN" altLang="en-US" sz="4000" b="1" dirty="0">
                <a:latin typeface="+mn-ea"/>
              </a:rPr>
              <a:t>旨意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358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自己</a:t>
            </a:r>
            <a:r>
              <a:rPr lang="zh-CN" altLang="en-US" sz="4000" b="1" dirty="0" smtClean="0">
                <a:latin typeface="+mn-ea"/>
              </a:rPr>
              <a:t>的</a:t>
            </a:r>
            <a:r>
              <a:rPr lang="zh-CN" altLang="en-US" sz="4000" b="1" dirty="0">
                <a:latin typeface="+mn-ea"/>
              </a:rPr>
              <a:t>经</a:t>
            </a:r>
            <a:r>
              <a:rPr lang="zh-CN" altLang="en-US" sz="4000" b="1" dirty="0" smtClean="0">
                <a:latin typeface="+mn-ea"/>
              </a:rPr>
              <a:t>历：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祷告中想到宣教士的需要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小子们哪，我们相爱，不要只在言语和舌头上，总要在行为和诚实上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约一</a:t>
            </a:r>
            <a:r>
              <a:rPr lang="en-US" altLang="zh-CN" sz="3600" b="1" dirty="0" smtClean="0">
                <a:latin typeface="+mn-ea"/>
              </a:rPr>
              <a:t>3:18)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顺服带来生命的改变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二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顺服</a:t>
            </a:r>
            <a:r>
              <a:rPr lang="zh-CN" altLang="en-US" sz="4000" b="1" dirty="0" smtClean="0">
                <a:latin typeface="+mn-ea"/>
              </a:rPr>
              <a:t>的祷告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</a:t>
            </a:r>
            <a:r>
              <a:rPr lang="zh-CN" altLang="en-US" sz="4000" b="1" dirty="0">
                <a:latin typeface="+mn-ea"/>
              </a:rPr>
              <a:t>神</a:t>
            </a:r>
            <a:r>
              <a:rPr lang="zh-CN" altLang="en-US" sz="4000" b="1" dirty="0" smtClean="0">
                <a:latin typeface="+mn-ea"/>
              </a:rPr>
              <a:t>的</a:t>
            </a:r>
            <a:r>
              <a:rPr lang="zh-CN" altLang="en-US" sz="4000" b="1" dirty="0">
                <a:latin typeface="+mn-ea"/>
              </a:rPr>
              <a:t>旨意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51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534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/>
              <a:t>最顺服的祷告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763000" cy="2209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zh-CN" altLang="en-US" sz="7300" b="1" dirty="0" smtClean="0">
                <a:solidFill>
                  <a:schemeClr val="tx1"/>
                </a:solidFill>
                <a:latin typeface="+mn-ea"/>
              </a:rPr>
              <a:t>亲</a:t>
            </a:r>
            <a:r>
              <a:rPr lang="zh-CN" altLang="en-US" sz="7300" b="1" dirty="0">
                <a:solidFill>
                  <a:schemeClr val="tx1"/>
                </a:solidFill>
                <a:latin typeface="+mn-ea"/>
              </a:rPr>
              <a:t>爱的弟兄啊，你们却要在至圣的真道上造就自己，在圣</a:t>
            </a:r>
            <a:r>
              <a:rPr lang="zh-CN" altLang="en-US" sz="7300" b="1" dirty="0" smtClean="0">
                <a:solidFill>
                  <a:schemeClr val="tx1"/>
                </a:solidFill>
                <a:latin typeface="+mn-ea"/>
              </a:rPr>
              <a:t>灵里祷</a:t>
            </a:r>
            <a:r>
              <a:rPr lang="zh-CN" altLang="en-US" sz="7300" b="1" dirty="0">
                <a:solidFill>
                  <a:schemeClr val="tx1"/>
                </a:solidFill>
                <a:latin typeface="+mn-ea"/>
              </a:rPr>
              <a:t>告，保守自己常在神的爱中，仰望我们主耶稣基督的怜悯，直到永生</a:t>
            </a:r>
            <a:r>
              <a:rPr lang="zh-CN" altLang="en-US" sz="7300" b="1" dirty="0" smtClean="0">
                <a:solidFill>
                  <a:schemeClr val="tx1"/>
                </a:solidFill>
                <a:latin typeface="+mn-ea"/>
              </a:rPr>
              <a:t>。</a:t>
            </a:r>
            <a:r>
              <a:rPr lang="en-US" altLang="zh-CN" sz="73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7300" b="1" dirty="0" smtClean="0">
                <a:solidFill>
                  <a:schemeClr val="tx1"/>
                </a:solidFill>
                <a:latin typeface="+mn-ea"/>
              </a:rPr>
              <a:t>犹</a:t>
            </a:r>
            <a:r>
              <a:rPr lang="en-US" altLang="zh-CN" sz="7300" b="1" dirty="0" smtClean="0">
                <a:solidFill>
                  <a:schemeClr val="tx1"/>
                </a:solidFill>
                <a:latin typeface="+mn-ea"/>
              </a:rPr>
              <a:t>1:20-21)</a:t>
            </a:r>
            <a:endParaRPr lang="en-US" sz="73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21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顺服神的话语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顺服圣灵的带领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顺服神的安排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顺服神的旨意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如</a:t>
            </a:r>
            <a:r>
              <a:rPr lang="zh-CN" altLang="en-US" sz="4000" b="1" dirty="0" smtClean="0">
                <a:latin typeface="+mn-ea"/>
              </a:rPr>
              <a:t>何实践顺</a:t>
            </a:r>
            <a:r>
              <a:rPr lang="zh-CN" altLang="en-US" sz="4000" b="1" dirty="0">
                <a:latin typeface="+mn-ea"/>
              </a:rPr>
              <a:t>服的祷告</a:t>
            </a:r>
            <a:r>
              <a:rPr lang="zh-CN" altLang="en-US" sz="4000" b="1" dirty="0" smtClean="0">
                <a:latin typeface="+mn-ea"/>
              </a:rPr>
              <a:t>？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None/>
            </a:pPr>
            <a:endParaRPr lang="en-US" altLang="zh-CN" sz="4000" b="1" dirty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 smtClean="0">
                <a:latin typeface="+mn-ea"/>
              </a:rPr>
              <a:t>最顺</a:t>
            </a:r>
            <a:r>
              <a:rPr lang="zh-CN" altLang="en-US" sz="4000" b="1" dirty="0">
                <a:latin typeface="+mn-ea"/>
              </a:rPr>
              <a:t>服</a:t>
            </a:r>
            <a:r>
              <a:rPr lang="zh-CN" altLang="en-US" sz="4000" b="1" dirty="0" smtClean="0">
                <a:latin typeface="+mn-ea"/>
              </a:rPr>
              <a:t>的祷告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328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顺服的祷告在于心态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形式可以帮助建立习惯，培养心态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但千万不要套公式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实际建议：</a:t>
            </a:r>
            <a:r>
              <a:rPr lang="en-US" altLang="zh-CN" sz="4000" b="1" dirty="0" smtClean="0">
                <a:latin typeface="+mn-ea"/>
              </a:rPr>
              <a:t>P-R-A-Y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实践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492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4000" b="1" dirty="0" smtClean="0">
                <a:latin typeface="+mn-ea"/>
              </a:rPr>
              <a:t>P-Praise</a:t>
            </a:r>
            <a:r>
              <a:rPr lang="zh-CN" altLang="en-US" sz="4000" b="1" dirty="0" smtClean="0">
                <a:latin typeface="+mn-ea"/>
              </a:rPr>
              <a:t>：赞美和感恩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我要照着耶和华的公义称谢他，歌颂耶和华至高者的名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诗</a:t>
            </a:r>
            <a:r>
              <a:rPr lang="en-US" altLang="zh-CN" sz="4000" b="1" dirty="0" smtClean="0">
                <a:latin typeface="+mn-ea"/>
              </a:rPr>
              <a:t>7:17)</a:t>
            </a: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赞美神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颂扬祂的特性和作为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践：赞美感恩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89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8" y="838200"/>
            <a:ext cx="89916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要赞美神，就要对神有所了解：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他</a:t>
            </a:r>
            <a:r>
              <a:rPr lang="zh-CN" altLang="en-US" sz="3600" b="1" dirty="0">
                <a:latin typeface="+mn-ea"/>
              </a:rPr>
              <a:t>救赎你的命脱离死亡，以仁爱和慈悲为你的冠冕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诗</a:t>
            </a:r>
            <a:r>
              <a:rPr lang="en-US" altLang="zh-CN" sz="3600" b="1" dirty="0" smtClean="0">
                <a:latin typeface="+mn-ea"/>
              </a:rPr>
              <a:t>103:4)</a:t>
            </a:r>
            <a:endParaRPr lang="en-US" sz="3600" b="1" dirty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耶</a:t>
            </a:r>
            <a:r>
              <a:rPr lang="zh-CN" altLang="en-US" sz="3600" b="1" dirty="0">
                <a:latin typeface="+mn-ea"/>
              </a:rPr>
              <a:t>和华施行公义，为一切受屈的人伸</a:t>
            </a:r>
            <a:r>
              <a:rPr lang="zh-CN" altLang="en-US" sz="3600" b="1" dirty="0" smtClean="0">
                <a:latin typeface="+mn-ea"/>
              </a:rPr>
              <a:t>冤</a:t>
            </a:r>
            <a:r>
              <a:rPr lang="zh-CN" altLang="en-US" sz="3600" b="1" dirty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诗</a:t>
            </a:r>
            <a:r>
              <a:rPr lang="en-US" altLang="zh-CN" sz="3600" b="1" dirty="0" smtClean="0">
                <a:latin typeface="+mn-ea"/>
              </a:rPr>
              <a:t>103:6)</a:t>
            </a:r>
            <a:endParaRPr lang="en-US" sz="3600" b="1" dirty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父</a:t>
            </a:r>
            <a:r>
              <a:rPr lang="zh-CN" altLang="en-US" sz="3600" b="1" dirty="0">
                <a:latin typeface="+mn-ea"/>
              </a:rPr>
              <a:t>亲怎样怜恤他的儿女，耶和华也怎样怜恤敬畏他的人</a:t>
            </a:r>
            <a:r>
              <a:rPr lang="zh-CN" altLang="en-US" sz="3600" b="1" dirty="0" smtClean="0">
                <a:latin typeface="+mn-ea"/>
              </a:rPr>
              <a:t>！</a:t>
            </a:r>
            <a:r>
              <a:rPr lang="en-US" altLang="zh-CN" sz="3600" b="1" dirty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诗</a:t>
            </a:r>
            <a:r>
              <a:rPr lang="en-US" altLang="zh-CN" sz="3600" b="1" dirty="0" smtClean="0">
                <a:latin typeface="+mn-ea"/>
              </a:rPr>
              <a:t>103:13)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践：赞美感恩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40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赞美神让我们与神更亲近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与赞美并</a:t>
            </a:r>
            <a:r>
              <a:rPr lang="zh-CN" altLang="en-US" sz="4000" b="1" dirty="0" smtClean="0">
                <a:latin typeface="+mn-ea"/>
              </a:rPr>
              <a:t>行</a:t>
            </a:r>
            <a:r>
              <a:rPr lang="en-US" altLang="zh-CN" sz="4000" b="1" dirty="0" smtClean="0">
                <a:latin typeface="+mn-ea"/>
              </a:rPr>
              <a:t>—</a:t>
            </a:r>
            <a:r>
              <a:rPr lang="zh-CN" altLang="en-US" sz="4000" b="1" dirty="0" smtClean="0">
                <a:latin typeface="+mn-ea"/>
              </a:rPr>
              <a:t>感恩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感恩来</a:t>
            </a:r>
            <a:r>
              <a:rPr lang="zh-CN" altLang="en-US" sz="4000" b="1" dirty="0">
                <a:latin typeface="+mn-ea"/>
              </a:rPr>
              <a:t>自于我们对身边事物的观察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祈求的祷</a:t>
            </a:r>
            <a:r>
              <a:rPr lang="zh-CN" altLang="en-US" sz="3600" b="1" dirty="0" smtClean="0">
                <a:latin typeface="+mn-ea"/>
              </a:rPr>
              <a:t>告</a:t>
            </a:r>
            <a:r>
              <a:rPr lang="en-US" altLang="zh-CN" sz="3600" b="1" dirty="0" smtClean="0">
                <a:latin typeface="+mn-ea"/>
              </a:rPr>
              <a:t>VS.</a:t>
            </a:r>
            <a:r>
              <a:rPr lang="zh-CN" altLang="en-US" sz="3600" b="1" dirty="0" smtClean="0">
                <a:latin typeface="+mn-ea"/>
              </a:rPr>
              <a:t>感恩的祷告</a:t>
            </a:r>
            <a:endParaRPr lang="en-US" altLang="zh-CN" sz="36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践：赞美感恩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67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4000" b="1" dirty="0" smtClean="0">
                <a:latin typeface="+mn-ea"/>
              </a:rPr>
              <a:t>R-Repent</a:t>
            </a:r>
            <a:r>
              <a:rPr lang="zh-CN" altLang="en-US" sz="4000" b="1" dirty="0" smtClean="0">
                <a:latin typeface="+mn-ea"/>
              </a:rPr>
              <a:t>：认罪悔改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我们若认自己的罪，神是信实的，是公义的，必要赦免我们的罪，洗淨我们一切的不义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约一</a:t>
            </a:r>
            <a:r>
              <a:rPr lang="en-US" altLang="zh-CN" sz="4000" b="1" dirty="0" smtClean="0">
                <a:latin typeface="+mn-ea"/>
              </a:rPr>
              <a:t>1:9)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放电</a:t>
            </a:r>
            <a:r>
              <a:rPr lang="zh-CN" altLang="en-US" sz="4000" b="1" dirty="0" smtClean="0">
                <a:latin typeface="+mn-ea"/>
              </a:rPr>
              <a:t>影的例子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践：认罪悔改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8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诚心</a:t>
            </a:r>
            <a:r>
              <a:rPr lang="zh-CN" altLang="en-US" sz="4000" b="1" dirty="0" smtClean="0">
                <a:latin typeface="+mn-ea"/>
              </a:rPr>
              <a:t>认罪是谦卑痛悔的表现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诚心认罪是具体而不是笼统的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诚心认罪是要悔而改</a:t>
            </a:r>
            <a:r>
              <a:rPr lang="zh-CN" altLang="en-US" sz="4000" b="1" dirty="0" smtClean="0">
                <a:latin typeface="+mn-ea"/>
              </a:rPr>
              <a:t>之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诚心认罪可以除</a:t>
            </a:r>
            <a:r>
              <a:rPr lang="zh-CN" altLang="en-US" sz="4000" b="1" dirty="0" smtClean="0">
                <a:latin typeface="+mn-ea"/>
              </a:rPr>
              <a:t>去</a:t>
            </a:r>
            <a:r>
              <a:rPr lang="zh-CN" altLang="en-US" sz="4000" b="1" dirty="0">
                <a:latin typeface="+mn-ea"/>
              </a:rPr>
              <a:t>人</a:t>
            </a:r>
            <a:r>
              <a:rPr lang="zh-CN" altLang="en-US" sz="4000" b="1" dirty="0" smtClean="0">
                <a:latin typeface="+mn-ea"/>
              </a:rPr>
              <a:t>与神之间</a:t>
            </a:r>
            <a:r>
              <a:rPr lang="zh-CN" altLang="en-US" sz="4000" b="1" dirty="0">
                <a:latin typeface="+mn-ea"/>
              </a:rPr>
              <a:t>的阻拦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践：认罪悔改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55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4000" b="1" dirty="0" smtClean="0">
                <a:latin typeface="+mn-ea"/>
              </a:rPr>
              <a:t>A-Ask</a:t>
            </a:r>
            <a:r>
              <a:rPr lang="zh-CN" altLang="en-US" sz="4000" b="1" dirty="0" smtClean="0">
                <a:latin typeface="+mn-ea"/>
              </a:rPr>
              <a:t>：祈求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应当一无挂虑，只要凡事藉着祷告、祈求，和感谢，将你们所要的告诉神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腓</a:t>
            </a:r>
            <a:r>
              <a:rPr lang="en-US" altLang="zh-CN" sz="4000" b="1" dirty="0" smtClean="0">
                <a:latin typeface="+mn-ea"/>
              </a:rPr>
              <a:t>4:6)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有需</a:t>
            </a:r>
            <a:r>
              <a:rPr lang="zh-CN" altLang="en-US" sz="4000" b="1" dirty="0" smtClean="0">
                <a:latin typeface="+mn-ea"/>
              </a:rPr>
              <a:t>要就当求，但要求得明智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践：祈求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089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祈求的三个层</a:t>
            </a:r>
            <a:r>
              <a:rPr lang="zh-CN" altLang="en-US" sz="4000" b="1" dirty="0" smtClean="0">
                <a:latin typeface="+mn-ea"/>
              </a:rPr>
              <a:t>次</a:t>
            </a:r>
            <a:r>
              <a:rPr lang="en-US" altLang="zh-CN" sz="4000" b="1" dirty="0" smtClean="0">
                <a:latin typeface="+mn-ea"/>
              </a:rPr>
              <a:t>:</a:t>
            </a:r>
            <a:endParaRPr lang="en-US" altLang="zh-CN" sz="1000" b="1" dirty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求祝福</a:t>
            </a:r>
            <a:r>
              <a:rPr lang="en-US" altLang="zh-CN" sz="3600" b="1" dirty="0" smtClean="0">
                <a:latin typeface="+mn-ea"/>
              </a:rPr>
              <a:t>:</a:t>
            </a:r>
            <a:r>
              <a:rPr lang="zh-CN" altLang="en-US" sz="3600" b="1" dirty="0">
                <a:latin typeface="+mn-ea"/>
              </a:rPr>
              <a:t>供应的欠缺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求神解决需要。结果可能更认识神，但</a:t>
            </a:r>
            <a:r>
              <a:rPr lang="zh-CN" altLang="en-US" sz="3600" b="1" dirty="0">
                <a:latin typeface="+mn-ea"/>
              </a:rPr>
              <a:t>不</a:t>
            </a:r>
            <a:r>
              <a:rPr lang="zh-CN" altLang="en-US" sz="3600" b="1" dirty="0" smtClean="0">
                <a:latin typeface="+mn-ea"/>
              </a:rPr>
              <a:t>要光为自己求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求智慧</a:t>
            </a:r>
            <a:r>
              <a:rPr lang="en-US" altLang="zh-CN" sz="3600" b="1" dirty="0" smtClean="0">
                <a:latin typeface="+mn-ea"/>
              </a:rPr>
              <a:t>:</a:t>
            </a:r>
            <a:r>
              <a:rPr lang="zh-CN" altLang="en-US" sz="3600" b="1" dirty="0" smtClean="0">
                <a:latin typeface="+mn-ea"/>
              </a:rPr>
              <a:t>理性的欠缺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>
                <a:latin typeface="+mn-ea"/>
              </a:rPr>
              <a:t>求</a:t>
            </a:r>
            <a:r>
              <a:rPr lang="zh-CN" altLang="en-US" sz="3600" b="1" dirty="0" smtClean="0">
                <a:latin typeface="+mn-ea"/>
              </a:rPr>
              <a:t>神赐予智慧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求国度</a:t>
            </a:r>
            <a:r>
              <a:rPr lang="en-US" altLang="zh-CN" sz="3600" b="1" dirty="0" smtClean="0">
                <a:latin typeface="+mn-ea"/>
              </a:rPr>
              <a:t>:</a:t>
            </a:r>
            <a:r>
              <a:rPr lang="zh-CN" altLang="en-US" sz="3600" b="1" dirty="0" smtClean="0">
                <a:latin typeface="+mn-ea"/>
              </a:rPr>
              <a:t>灵性的欠缺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求神改变自己</a:t>
            </a:r>
            <a:endParaRPr lang="en-US" altLang="zh-CN" sz="14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求得明智的祷告帮助我们走出自我中心的生活形态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endParaRPr lang="en-US" altLang="zh-CN" sz="36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践：祈求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674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4000" b="1" dirty="0" smtClean="0">
                <a:latin typeface="+mn-ea"/>
              </a:rPr>
              <a:t>Y-Yield</a:t>
            </a:r>
            <a:r>
              <a:rPr lang="zh-CN" altLang="en-US" sz="4000" b="1" dirty="0" smtClean="0">
                <a:latin typeface="+mn-ea"/>
              </a:rPr>
              <a:t>：服从</a:t>
            </a:r>
            <a:endParaRPr lang="en-US" altLang="zh-CN" sz="14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神所赐、出人意外的平安必在基督耶</a:t>
            </a:r>
            <a:r>
              <a:rPr lang="zh-CN" altLang="en-US" sz="4000" b="1" dirty="0" smtClean="0">
                <a:latin typeface="+mn-ea"/>
              </a:rPr>
              <a:t>稣里保</a:t>
            </a:r>
            <a:r>
              <a:rPr lang="zh-CN" altLang="en-US" sz="4000" b="1" dirty="0">
                <a:latin typeface="+mn-ea"/>
              </a:rPr>
              <a:t>守你们的心怀意念</a:t>
            </a:r>
            <a:r>
              <a:rPr lang="zh-CN" altLang="en-US" sz="4000" b="1" dirty="0" smtClean="0">
                <a:latin typeface="+mn-ea"/>
              </a:rPr>
              <a:t>。</a:t>
            </a: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腓</a:t>
            </a:r>
            <a:r>
              <a:rPr lang="en-US" altLang="zh-CN" sz="4000" b="1" dirty="0" smtClean="0">
                <a:latin typeface="+mn-ea"/>
              </a:rPr>
              <a:t>4:7)</a:t>
            </a:r>
          </a:p>
          <a:p>
            <a:pPr>
              <a:buFont typeface="Wingdings" pitchFamily="2" charset="2"/>
              <a:buChar char="Ø"/>
            </a:pPr>
            <a:endParaRPr lang="en-US" altLang="zh-CN" sz="14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要在信心中祷告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但要对神有信心</a:t>
            </a:r>
            <a:endParaRPr lang="en-US" altLang="zh-CN" sz="4000" b="1" dirty="0">
              <a:latin typeface="+mn-ea"/>
            </a:endParaRPr>
          </a:p>
          <a:p>
            <a:pPr marL="457200" lvl="1" indent="0">
              <a:buNone/>
            </a:pPr>
            <a:endParaRPr lang="en-US" altLang="zh-CN" sz="36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践：服从</a:t>
            </a:r>
            <a:endParaRPr lang="en-US" altLang="zh-CN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8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一对夫妻的祷告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不</a:t>
            </a:r>
            <a:r>
              <a:rPr lang="zh-CN" altLang="en-US" sz="3600" b="1" dirty="0">
                <a:latin typeface="+mn-ea"/>
              </a:rPr>
              <a:t>要惧怕，只管站住</a:t>
            </a:r>
            <a:r>
              <a:rPr lang="zh-CN" altLang="en-US" sz="3600" b="1" dirty="0" smtClean="0">
                <a:latin typeface="+mn-ea"/>
              </a:rPr>
              <a:t>！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出</a:t>
            </a:r>
            <a:r>
              <a:rPr lang="en-US" altLang="zh-CN" sz="3600" b="1" dirty="0" smtClean="0">
                <a:latin typeface="+mn-ea"/>
              </a:rPr>
              <a:t>14:13)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>
                <a:latin typeface="+mn-ea"/>
              </a:rPr>
              <a:t>起来吃吧！因为你当走的路甚远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王上</a:t>
            </a:r>
            <a:r>
              <a:rPr lang="en-US" altLang="zh-CN" sz="3600" b="1" dirty="0" smtClean="0">
                <a:latin typeface="+mn-ea"/>
              </a:rPr>
              <a:t>19:7)</a:t>
            </a:r>
            <a:endParaRPr lang="en-US" altLang="zh-CN" sz="1400" b="1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sz="14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24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1"/>
            <a:ext cx="8915400" cy="35051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任</a:t>
            </a:r>
            <a:r>
              <a:rPr lang="zh-CN" altLang="en-US" sz="4000" b="1" dirty="0" smtClean="0">
                <a:latin typeface="+mn-ea"/>
              </a:rPr>
              <a:t>何的忧虑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都在祷告中交托给神</a:t>
            </a:r>
            <a:endParaRPr lang="en-US" altLang="zh-CN" sz="8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祷告后的挣扎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求神改变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顺服得平安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8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祷</a:t>
            </a:r>
            <a:r>
              <a:rPr lang="zh-CN" altLang="en-US" sz="4000" b="1" dirty="0" smtClean="0">
                <a:latin typeface="+mn-ea"/>
              </a:rPr>
              <a:t>告不在乎得到什么</a:t>
            </a:r>
            <a:r>
              <a:rPr lang="en-US" altLang="zh-CN" sz="4000" b="1" dirty="0" smtClean="0">
                <a:latin typeface="+mn-ea"/>
              </a:rPr>
              <a:t>,</a:t>
            </a:r>
            <a:r>
              <a:rPr lang="zh-CN" altLang="en-US" sz="4000" b="1" dirty="0" smtClean="0">
                <a:latin typeface="+mn-ea"/>
              </a:rPr>
              <a:t>而在乎经历神</a:t>
            </a:r>
            <a:r>
              <a:rPr lang="en-US" altLang="zh-CN" sz="4000" b="1" dirty="0" smtClean="0">
                <a:latin typeface="+mn-ea"/>
              </a:rPr>
              <a:t>:</a:t>
            </a:r>
          </a:p>
          <a:p>
            <a:pPr marL="400050" lvl="1" indent="0">
              <a:buNone/>
            </a:pPr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们所事奉的神能将我们从烈火的窰中救出来。王啊，祂也必救我们脱离你的手</a:t>
            </a:r>
            <a:r>
              <a:rPr lang="zh-CN" altLang="en-US" sz="3600" b="1" dirty="0" smtClean="0">
                <a:latin typeface="+mn-ea"/>
              </a:rPr>
              <a:t>；</a:t>
            </a:r>
            <a:endParaRPr lang="en-US" altLang="zh-CN" sz="36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三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</a:t>
            </a:r>
            <a:r>
              <a:rPr lang="zh-CN" altLang="en-US" sz="4000" b="1" dirty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服祷告的</a:t>
            </a:r>
            <a:r>
              <a:rPr lang="zh-CN" altLang="en-US" sz="4000" b="1" dirty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践：服从</a:t>
            </a:r>
            <a:endParaRPr lang="en-US" altLang="zh-CN" sz="4000" b="1" dirty="0"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1148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 indent="0"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即或不然</a:t>
            </a:r>
            <a:r>
              <a:rPr lang="zh-CN" altLang="en-US" sz="3600" b="1" dirty="0" smtClean="0">
                <a:latin typeface="+mn-ea"/>
              </a:rPr>
              <a:t>，王啊，你当知道我们决不事奉你的神，也不敬拜你所立的金像。</a:t>
            </a:r>
            <a:endParaRPr lang="en-US" altLang="zh-CN" sz="3600" b="1" dirty="0" smtClean="0">
              <a:latin typeface="+mn-ea"/>
            </a:endParaRPr>
          </a:p>
          <a:p>
            <a:pPr marL="400050" lvl="1" indent="0">
              <a:buNone/>
            </a:pPr>
            <a:r>
              <a:rPr lang="en-US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但</a:t>
            </a:r>
            <a:r>
              <a:rPr lang="en-US" altLang="zh-CN" sz="3600" b="1" dirty="0" smtClean="0">
                <a:latin typeface="+mn-ea"/>
              </a:rPr>
              <a:t>2:17-18</a:t>
            </a:r>
            <a:r>
              <a:rPr lang="en-US" sz="3600" b="1" dirty="0" smtClean="0">
                <a:latin typeface="+mn-ea"/>
              </a:rPr>
              <a:t>)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356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532" y="152400"/>
            <a:ext cx="4572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P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R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A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Y</a:t>
            </a:r>
            <a:endParaRPr lang="en-US" altLang="zh-CN" sz="1400" b="1" dirty="0" smtClean="0">
              <a:latin typeface="+mn-ea"/>
            </a:endParaRPr>
          </a:p>
          <a:p>
            <a:pPr marL="0" indent="0">
              <a:buNone/>
            </a:pPr>
            <a:endParaRPr lang="en-US" sz="1400" dirty="0">
              <a:latin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352801"/>
            <a:ext cx="518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+mn-ea"/>
              </a:rPr>
              <a:t>总</a:t>
            </a:r>
            <a:r>
              <a:rPr lang="zh-CN" altLang="en-US" sz="4000" b="1" dirty="0" smtClean="0">
                <a:latin typeface="+mn-ea"/>
              </a:rPr>
              <a:t>结</a:t>
            </a:r>
            <a:r>
              <a:rPr lang="en-US" altLang="zh-CN" sz="4000" b="1" dirty="0" smtClean="0">
                <a:latin typeface="+mn-ea"/>
              </a:rPr>
              <a:t>:	</a:t>
            </a:r>
          </a:p>
          <a:p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自</a:t>
            </a:r>
            <a:r>
              <a:rPr lang="zh-CN" altLang="en-US" sz="4000" b="1" dirty="0" smtClean="0">
                <a:latin typeface="+mn-ea"/>
              </a:rPr>
              <a:t>我中心的祷</a:t>
            </a:r>
            <a:r>
              <a:rPr lang="zh-CN" altLang="en-US" sz="4000" b="1" dirty="0" smtClean="0">
                <a:latin typeface="+mn-ea"/>
              </a:rPr>
              <a:t>告</a:t>
            </a:r>
            <a:endParaRPr lang="en-US" altLang="zh-CN" sz="4000" b="1" dirty="0" smtClean="0">
              <a:latin typeface="+mn-ea"/>
            </a:endParaRPr>
          </a:p>
          <a:p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顺</a:t>
            </a:r>
            <a:r>
              <a:rPr lang="zh-CN" altLang="en-US" sz="4000" b="1" dirty="0" smtClean="0">
                <a:latin typeface="+mn-ea"/>
              </a:rPr>
              <a:t>服的祷</a:t>
            </a:r>
            <a:r>
              <a:rPr lang="zh-CN" altLang="en-US" sz="4000" b="1" dirty="0" smtClean="0">
                <a:latin typeface="+mn-ea"/>
              </a:rPr>
              <a:t>告</a:t>
            </a:r>
            <a:endParaRPr lang="en-US" altLang="zh-CN" sz="4000" b="1" dirty="0" smtClean="0">
              <a:latin typeface="+mn-ea"/>
            </a:endParaRPr>
          </a:p>
          <a:p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实</a:t>
            </a:r>
            <a:r>
              <a:rPr lang="zh-CN" altLang="en-US" sz="4000" b="1" dirty="0" smtClean="0">
                <a:latin typeface="+mn-ea"/>
              </a:rPr>
              <a:t>践祷告的建议</a:t>
            </a:r>
            <a:endParaRPr lang="en-US" sz="4000" b="1" dirty="0">
              <a:latin typeface="+mn-e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6769" y="152400"/>
            <a:ext cx="5029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raise	: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赞美感恩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epent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: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认罪悔改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sk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	: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祈求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ield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	: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服从</a:t>
            </a:r>
            <a:endParaRPr kumimoji="0" lang="en-US" altLang="zh-CN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55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086600" cy="2971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 smtClean="0">
                <a:latin typeface="+mn-ea"/>
              </a:rPr>
              <a:t>祷告是“上好的福分”之良辰美景，愿我们一同顺服地祷告。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405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祷告对基</a:t>
            </a:r>
            <a:r>
              <a:rPr lang="zh-CN" altLang="en-US" sz="4000" b="1" dirty="0">
                <a:latin typeface="+mn-ea"/>
              </a:rPr>
              <a:t>督</a:t>
            </a:r>
            <a:r>
              <a:rPr lang="zh-CN" altLang="en-US" sz="4000" b="1" dirty="0" smtClean="0">
                <a:latin typeface="+mn-ea"/>
              </a:rPr>
              <a:t>徒不可或缺，但误区很大</a:t>
            </a:r>
            <a:endParaRPr lang="en-US" altLang="zh-CN" sz="40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临急抱主脚，断章取义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600" b="1" dirty="0" smtClean="0">
                <a:latin typeface="+mn-ea"/>
              </a:rPr>
              <a:t>与</a:t>
            </a:r>
            <a:r>
              <a:rPr lang="zh-CN" altLang="en-US" sz="3600" b="1" dirty="0">
                <a:latin typeface="+mn-ea"/>
              </a:rPr>
              <a:t>外邦</a:t>
            </a:r>
            <a:r>
              <a:rPr lang="zh-CN" altLang="en-US" sz="3600" b="1" dirty="0" smtClean="0">
                <a:latin typeface="+mn-ea"/>
              </a:rPr>
              <a:t>人求神拜佛无甚区别</a:t>
            </a:r>
            <a:endParaRPr lang="en-US" altLang="zh-CN" sz="3600" b="1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今天分享的主题</a:t>
            </a:r>
            <a:r>
              <a:rPr lang="zh-CN" altLang="en-US" sz="4000" b="1" dirty="0" smtClean="0">
                <a:latin typeface="+mn-ea"/>
              </a:rPr>
              <a:t>：祷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09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15400" cy="5897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犹大</a:t>
            </a:r>
            <a:r>
              <a:rPr lang="zh-CN" altLang="en-US" sz="4000" b="1" dirty="0" smtClean="0">
                <a:latin typeface="+mn-ea"/>
              </a:rPr>
              <a:t>书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基督徒与“引</a:t>
            </a:r>
            <a:r>
              <a:rPr lang="zh-CN" altLang="en-US" sz="4000" b="1" dirty="0">
                <a:latin typeface="+mn-ea"/>
              </a:rPr>
              <a:t>人结党、属乎血气、没有圣灵的</a:t>
            </a:r>
            <a:r>
              <a:rPr lang="zh-CN" altLang="en-US" sz="4000" b="1" dirty="0" smtClean="0">
                <a:latin typeface="+mn-ea"/>
              </a:rPr>
              <a:t>人”的区别：</a:t>
            </a:r>
            <a:endParaRPr lang="en-US" altLang="zh-CN" sz="4000" b="1" dirty="0" smtClean="0">
              <a:latin typeface="+mn-ea"/>
            </a:endParaRPr>
          </a:p>
          <a:p>
            <a:pPr marL="400050" lvl="1" indent="0">
              <a:buNone/>
            </a:pPr>
            <a:r>
              <a:rPr lang="zh-CN" altLang="en-US" sz="4000" b="1" dirty="0" smtClean="0">
                <a:latin typeface="+mn-ea"/>
              </a:rPr>
              <a:t>“在</a:t>
            </a:r>
            <a:r>
              <a:rPr lang="zh-CN" altLang="en-US" sz="4000" b="1" dirty="0">
                <a:latin typeface="+mn-ea"/>
              </a:rPr>
              <a:t>至圣的真道上造就自己，在圣</a:t>
            </a:r>
            <a:r>
              <a:rPr lang="zh-CN" altLang="en-US" sz="4000" b="1" dirty="0" smtClean="0">
                <a:latin typeface="+mn-ea"/>
              </a:rPr>
              <a:t>灵里祷告”</a:t>
            </a:r>
            <a:endParaRPr lang="en-US" altLang="zh-CN" sz="4000" b="1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分享大纲</a:t>
            </a:r>
            <a:r>
              <a:rPr lang="en-US" altLang="zh-CN" sz="4000" b="1" dirty="0" smtClean="0">
                <a:latin typeface="+mn-ea"/>
              </a:rPr>
              <a:t>:</a:t>
            </a:r>
            <a:r>
              <a:rPr lang="zh-CN" altLang="en-US" sz="4000" b="1" dirty="0" smtClean="0">
                <a:latin typeface="+mn-ea"/>
              </a:rPr>
              <a:t>自我中心的祷告；</a:t>
            </a:r>
            <a:endParaRPr lang="en-US" altLang="zh-CN" sz="4000" b="1" dirty="0" smtClean="0">
              <a:latin typeface="+mn-ea"/>
            </a:endParaRPr>
          </a:p>
          <a:p>
            <a:pPr lvl="6">
              <a:buNone/>
            </a:pPr>
            <a:r>
              <a:rPr lang="zh-CN" altLang="en-US" sz="4000" b="1" dirty="0" smtClean="0">
                <a:latin typeface="+mn-ea"/>
              </a:rPr>
              <a:t>顺服的祷告；</a:t>
            </a:r>
            <a:endParaRPr lang="en-US" altLang="zh-CN" sz="4000" b="1" dirty="0" smtClean="0">
              <a:latin typeface="+mn-ea"/>
            </a:endParaRPr>
          </a:p>
          <a:p>
            <a:pPr lvl="6">
              <a:buNone/>
            </a:pPr>
            <a:r>
              <a:rPr lang="zh-CN" altLang="en-US" sz="4000" b="1" dirty="0" smtClean="0">
                <a:latin typeface="+mn-ea"/>
              </a:rPr>
              <a:t>实</a:t>
            </a:r>
            <a:r>
              <a:rPr lang="zh-CN" altLang="en-US" sz="4000" b="1" dirty="0">
                <a:latin typeface="+mn-ea"/>
              </a:rPr>
              <a:t>践顺服</a:t>
            </a:r>
            <a:r>
              <a:rPr lang="zh-CN" altLang="en-US" sz="4000" b="1" dirty="0" smtClean="0">
                <a:latin typeface="+mn-ea"/>
              </a:rPr>
              <a:t>祷告的具体建议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1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人为</a:t>
            </a:r>
            <a:r>
              <a:rPr lang="zh-CN" altLang="en-US" sz="4000" b="1" dirty="0" smtClean="0">
                <a:latin typeface="+mn-ea"/>
              </a:rPr>
              <a:t>性的</a:t>
            </a:r>
            <a:r>
              <a:rPr lang="zh-CN" altLang="en-US" sz="4000" b="1" dirty="0">
                <a:latin typeface="+mn-ea"/>
              </a:rPr>
              <a:t>祷</a:t>
            </a:r>
            <a:r>
              <a:rPr lang="zh-CN" altLang="en-US" sz="4000" b="1" dirty="0" smtClean="0">
                <a:latin typeface="+mn-ea"/>
              </a:rPr>
              <a:t>告</a:t>
            </a:r>
            <a:r>
              <a:rPr lang="en-US" altLang="zh-CN" sz="4000" b="1" dirty="0" smtClean="0">
                <a:latin typeface="+mn-ea"/>
              </a:rPr>
              <a:t>—</a:t>
            </a:r>
            <a:r>
              <a:rPr lang="zh-CN" altLang="en-US" sz="4000" b="1" dirty="0" smtClean="0">
                <a:latin typeface="+mn-ea"/>
              </a:rPr>
              <a:t>基督徒常犯的错误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其他宗教也有祷告祈求的礼仪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基督徒的祷告，特别之处不应只是祷告对象的不同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一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自我中心的祷告</a:t>
            </a:r>
            <a:endParaRPr lang="en-US" altLang="zh-CN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10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自</a:t>
            </a:r>
            <a:r>
              <a:rPr lang="zh-CN" altLang="en-US" sz="4000" b="1" dirty="0" smtClean="0">
                <a:latin typeface="+mn-ea"/>
              </a:rPr>
              <a:t>我中心的祷告围绕自己转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想</a:t>
            </a:r>
            <a:r>
              <a:rPr lang="zh-CN" altLang="en-US" sz="4000" b="1" dirty="0">
                <a:latin typeface="+mn-ea"/>
              </a:rPr>
              <a:t>到祷告或有特别需要才祷告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求健康、祝福、事业、孩子</a:t>
            </a:r>
            <a:r>
              <a:rPr lang="en-US" altLang="zh-CN" sz="4000" b="1" dirty="0" smtClean="0">
                <a:latin typeface="+mn-ea"/>
              </a:rPr>
              <a:t>……</a:t>
            </a:r>
            <a:endParaRPr lang="en-US" altLang="zh-CN" sz="14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4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一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自我中心的祷告</a:t>
            </a:r>
            <a:endParaRPr lang="en-US" altLang="zh-CN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04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把</a:t>
            </a:r>
            <a:r>
              <a:rPr lang="zh-CN" altLang="en-US" sz="4000" b="1" dirty="0">
                <a:latin typeface="+mn-ea"/>
              </a:rPr>
              <a:t>神当作工</a:t>
            </a:r>
            <a:r>
              <a:rPr lang="zh-CN" altLang="en-US" sz="4000" b="1" dirty="0" smtClean="0">
                <a:latin typeface="+mn-ea"/>
              </a:rPr>
              <a:t>具</a:t>
            </a:r>
            <a:r>
              <a:rPr lang="zh-CN" altLang="en-US" sz="4000" b="1" dirty="0">
                <a:latin typeface="+mn-ea"/>
              </a:rPr>
              <a:t>或仆</a:t>
            </a:r>
            <a:r>
              <a:rPr lang="zh-CN" altLang="en-US" sz="4000" b="1" dirty="0" smtClean="0">
                <a:latin typeface="+mn-ea"/>
              </a:rPr>
              <a:t>人</a:t>
            </a: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神啊，我感谢你，我不像别人勒索、不义</a:t>
            </a:r>
            <a:r>
              <a:rPr lang="zh-CN" altLang="en-US" sz="4000" b="1" dirty="0" smtClean="0">
                <a:latin typeface="+mn-ea"/>
              </a:rPr>
              <a:t>、奸淫，</a:t>
            </a:r>
            <a:r>
              <a:rPr lang="zh-CN" altLang="en-US" sz="4000" b="1" dirty="0">
                <a:latin typeface="+mn-ea"/>
              </a:rPr>
              <a:t>也不像这个税吏。我一个礼拜禁食两次，凡我所得的都捐上十分之一</a:t>
            </a:r>
            <a:r>
              <a:rPr lang="zh-CN" altLang="en-US" sz="4000" b="1" dirty="0" smtClean="0">
                <a:latin typeface="+mn-ea"/>
              </a:rPr>
              <a:t>。（</a:t>
            </a:r>
            <a:r>
              <a:rPr lang="zh-CN" altLang="en-US" sz="4000" b="1" dirty="0">
                <a:latin typeface="+mn-ea"/>
              </a:rPr>
              <a:t>路十八：</a:t>
            </a:r>
            <a:r>
              <a:rPr lang="en-US" sz="4000" b="1" dirty="0">
                <a:latin typeface="+mn-ea"/>
              </a:rPr>
              <a:t>11-12</a:t>
            </a:r>
            <a:r>
              <a:rPr lang="zh-CN" altLang="en-US" sz="4000" dirty="0">
                <a:latin typeface="+mn-ea"/>
              </a:rPr>
              <a:t>）</a:t>
            </a:r>
            <a:endParaRPr lang="en-US" altLang="zh-CN" sz="4000" b="1" dirty="0" smtClean="0">
              <a:latin typeface="+mn-e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一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自我中心的祷告</a:t>
            </a:r>
            <a:endParaRPr lang="en-US" altLang="zh-CN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40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63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受背景</a:t>
            </a:r>
            <a:r>
              <a:rPr lang="zh-CN" altLang="en-US" sz="4000" b="1" dirty="0" smtClean="0">
                <a:latin typeface="+mn-ea"/>
              </a:rPr>
              <a:t>及罪性影响，基督徒的祷告很多也是以自我</a:t>
            </a:r>
            <a:r>
              <a:rPr lang="zh-CN" altLang="en-US" sz="4000" b="1" dirty="0">
                <a:latin typeface="+mn-ea"/>
              </a:rPr>
              <a:t>为中心的</a:t>
            </a:r>
            <a:endParaRPr lang="en-US" altLang="zh-CN" sz="4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 smtClean="0">
                <a:latin typeface="+mn-ea"/>
              </a:rPr>
              <a:t>既然神都知道，</a:t>
            </a:r>
            <a:r>
              <a:rPr lang="zh-CN" altLang="en-US" sz="4000" b="1" dirty="0">
                <a:latin typeface="+mn-ea"/>
              </a:rPr>
              <a:t>没必要</a:t>
            </a:r>
            <a:r>
              <a:rPr lang="zh-CN" altLang="en-US" sz="4000" b="1" dirty="0" smtClean="0">
                <a:latin typeface="+mn-ea"/>
              </a:rPr>
              <a:t>求 </a:t>
            </a:r>
            <a:r>
              <a:rPr lang="en-US" altLang="zh-CN" sz="4000" b="1" dirty="0" smtClean="0">
                <a:latin typeface="+mn-ea"/>
              </a:rPr>
              <a:t>--</a:t>
            </a:r>
            <a:r>
              <a:rPr lang="zh-CN" altLang="en-US" sz="4000" b="1" dirty="0" smtClean="0">
                <a:latin typeface="+mn-ea"/>
              </a:rPr>
              <a:t> 不求</a:t>
            </a:r>
            <a:endParaRPr lang="en-US" altLang="zh-CN" sz="4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4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b="1" dirty="0">
                <a:latin typeface="+mn-ea"/>
              </a:rPr>
              <a:t>误解</a:t>
            </a:r>
            <a:r>
              <a:rPr lang="zh-CN" altLang="en-US" sz="4000" b="1" dirty="0" smtClean="0">
                <a:latin typeface="+mn-ea"/>
              </a:rPr>
              <a:t>祷告能力，夸大效果 </a:t>
            </a:r>
            <a:r>
              <a:rPr lang="en-US" altLang="zh-CN" sz="4000" b="1" dirty="0" smtClean="0">
                <a:latin typeface="+mn-ea"/>
              </a:rPr>
              <a:t>--</a:t>
            </a:r>
            <a:r>
              <a:rPr lang="zh-CN" altLang="en-US" sz="4000" b="1" dirty="0" smtClean="0">
                <a:latin typeface="+mn-ea"/>
              </a:rPr>
              <a:t> 妄求</a:t>
            </a:r>
            <a:endParaRPr lang="en-US" altLang="zh-CN" sz="4000" b="1" dirty="0" smtClean="0">
              <a:latin typeface="+mn-ea"/>
            </a:endParaRPr>
          </a:p>
          <a:p>
            <a:pPr>
              <a:buNone/>
            </a:pPr>
            <a:r>
              <a:rPr lang="en-US" altLang="zh-CN" sz="4000" b="1" dirty="0" smtClean="0">
                <a:latin typeface="+mn-ea"/>
              </a:rPr>
              <a:t>(</a:t>
            </a:r>
            <a:r>
              <a:rPr lang="zh-CN" altLang="en-US" sz="4000" b="1" dirty="0" smtClean="0">
                <a:latin typeface="+mn-ea"/>
              </a:rPr>
              <a:t>祷告到哪里，神动工到哪里？</a:t>
            </a:r>
            <a:r>
              <a:rPr lang="en-US" altLang="zh-CN" sz="4000" b="1" dirty="0" smtClean="0">
                <a:latin typeface="+mn-ea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76201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一</a:t>
            </a:r>
            <a:r>
              <a:rPr lang="en-US" altLang="zh-CN" sz="4000" b="1" dirty="0" smtClean="0">
                <a:latin typeface="+mn-ea"/>
              </a:rPr>
              <a:t>.</a:t>
            </a:r>
            <a:r>
              <a:rPr lang="zh-CN" altLang="en-US" sz="4000" b="1" dirty="0" smtClean="0">
                <a:latin typeface="+mn-ea"/>
              </a:rPr>
              <a:t> 自我中心的祷告</a:t>
            </a:r>
            <a:endParaRPr lang="en-US" altLang="zh-CN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23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2008</Words>
  <Application>Microsoft Office PowerPoint</Application>
  <PresentationFormat>On-screen Show (4:3)</PresentationFormat>
  <Paragraphs>185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举重选手爱听道 （教会一对夫妇，免姓）</vt:lpstr>
      <vt:lpstr>最顺服的祷告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最顺服的祷告</dc:title>
  <dc:creator>Chen, Tennyson X.</dc:creator>
  <cp:lastModifiedBy>MHStudy</cp:lastModifiedBy>
  <cp:revision>57</cp:revision>
  <dcterms:created xsi:type="dcterms:W3CDTF">2013-01-29T20:24:42Z</dcterms:created>
  <dcterms:modified xsi:type="dcterms:W3CDTF">2013-02-15T23:35:57Z</dcterms:modified>
</cp:coreProperties>
</file>