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87" r:id="rId5"/>
    <p:sldId id="288" r:id="rId6"/>
    <p:sldId id="289" r:id="rId7"/>
    <p:sldId id="290" r:id="rId8"/>
    <p:sldId id="308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9" r:id="rId23"/>
    <p:sldId id="310" r:id="rId24"/>
    <p:sldId id="311" r:id="rId25"/>
    <p:sldId id="312" r:id="rId26"/>
    <p:sldId id="30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4" autoAdjust="0"/>
    <p:restoredTop sz="94660"/>
  </p:normalViewPr>
  <p:slideViewPr>
    <p:cSldViewPr>
      <p:cViewPr varScale="1">
        <p:scale>
          <a:sx n="74" d="100"/>
          <a:sy n="7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C299-70FF-437B-80A9-C359AFED636F}" type="datetimeFigureOut">
              <a:rPr lang="en-US" smtClean="0"/>
              <a:pPr/>
              <a:t>08-25-2012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2550-47B9-48D8-A939-71A399222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6002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SimSun" pitchFamily="2" charset="-122"/>
                <a:ea typeface="SimSun" pitchFamily="2" charset="-122"/>
              </a:rPr>
              <a:t>最</a:t>
            </a:r>
            <a:r>
              <a:rPr lang="zh-CN" altLang="en-US" sz="6000" b="1" dirty="0" smtClean="0">
                <a:latin typeface="SimSun" pitchFamily="2" charset="-122"/>
                <a:ea typeface="SimSun" pitchFamily="2" charset="-122"/>
              </a:rPr>
              <a:t>美好的福份</a:t>
            </a:r>
            <a:endParaRPr lang="en-US" sz="60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9050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+mj-cs"/>
              </a:rPr>
              <a:t>最起初的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+mj-cs"/>
              </a:rPr>
              <a:t>祖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+mj-cs"/>
              </a:rPr>
              <a:t>先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19050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最根本的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  <a:cs typeface="+mj-cs"/>
              </a:rPr>
              <a:t>祸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患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7432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最宝贵的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  <a:cs typeface="+mj-cs"/>
              </a:rPr>
              <a:t>礼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物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24400" y="27432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+mj-cs"/>
              </a:rPr>
              <a:t>最</a:t>
            </a:r>
            <a:r>
              <a:rPr lang="zh-CN" altLang="en-US" sz="4000" b="1" noProof="0" dirty="0" smtClean="0">
                <a:latin typeface="SimSun" pitchFamily="2" charset="-122"/>
                <a:ea typeface="SimSun" pitchFamily="2" charset="-122"/>
                <a:cs typeface="+mj-cs"/>
              </a:rPr>
              <a:t>明智的</a:t>
            </a:r>
            <a:r>
              <a:rPr lang="zh-CN" altLang="en-US" sz="4000" b="1" noProof="0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  <a:cs typeface="+mj-cs"/>
              </a:rPr>
              <a:t>祈</a:t>
            </a:r>
            <a:r>
              <a:rPr lang="zh-CN" altLang="en-US" sz="4000" b="1" noProof="0" dirty="0" smtClean="0">
                <a:latin typeface="SimSun" pitchFamily="2" charset="-122"/>
                <a:ea typeface="SimSun" pitchFamily="2" charset="-122"/>
                <a:cs typeface="+mj-cs"/>
              </a:rPr>
              <a:t>求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3657600"/>
            <a:ext cx="426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最尊贵的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  <a:cs typeface="+mj-cs"/>
              </a:rPr>
              <a:t>祝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+mj-cs"/>
              </a:rPr>
              <a:t>职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认识耶稣基督是最美好的福份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人的犯罪违背神，使人神之间关系断绝，让人无法得到神的祝福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通过接受耶稣基督，人可以重新与神建立关系，领受祝福</a:t>
            </a:r>
            <a:endParaRPr lang="en-US" altLang="zh-CN" sz="1400" b="1" dirty="0" smtClean="0">
              <a:solidFill>
                <a:srgbClr val="FF0000"/>
              </a:solidFill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神的祝福远大于五福；为了方便比较，先从五福这几个方面来看神的祝福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6065838"/>
            <a:ext cx="2133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长     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92" y="152400"/>
            <a:ext cx="8915400" cy="274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人们想方设法要活得长久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在历史的长河中，人生苦短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若是为了活得长久而活着，最终必定失望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0" y="6065838"/>
            <a:ext cx="2209800" cy="792162"/>
          </a:xfrm>
        </p:spPr>
        <p:txBody>
          <a:bodyPr>
            <a:noAutofit/>
          </a:bodyPr>
          <a:lstStyle/>
          <a:p>
            <a:r>
              <a:rPr lang="zh-CN" altLang="en-US" b="1" dirty="0" smtClean="0"/>
              <a:t>长     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认识耶稣让人克服“人生苦短”的哀叹：</a:t>
            </a: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latin typeface="+mn-ea"/>
              </a:rPr>
              <a:t>“神爱世人，甚至将祂的独生子赐给他们，叫一切信祂的，不至灭亡，反得永生。”</a:t>
            </a:r>
            <a:r>
              <a:rPr lang="en-US" altLang="zh-CN" sz="3600" b="1" dirty="0" smtClean="0">
                <a:latin typeface="+mn-ea"/>
              </a:rPr>
              <a:t> (</a:t>
            </a:r>
            <a:r>
              <a:rPr lang="zh-CN" altLang="en-US" sz="3600" b="1" dirty="0" smtClean="0">
                <a:latin typeface="+mn-ea"/>
              </a:rPr>
              <a:t>约三</a:t>
            </a:r>
            <a:r>
              <a:rPr lang="en-US" altLang="zh-CN" sz="3600" b="1" dirty="0" smtClean="0">
                <a:latin typeface="+mn-ea"/>
              </a:rPr>
              <a:t>:16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基督徒相信：人死了不是一了百了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永生要比所有长寿都长得多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6065838"/>
            <a:ext cx="22860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富     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5486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有钱 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= 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富贵？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新华社文章：“他们可能都在十分努力地去赚取舒适的生活方式，但却好像失去了一颗喜乐的心，这就导致了许多问题的出现，包括关係的破裂、情绪焦虑不安、及对毒品的滥用等等。有些人甚至毁掉了自己的生命。”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为什么会这样呢？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6065838"/>
            <a:ext cx="28194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富     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人为何要敛财？</a:t>
            </a:r>
            <a:r>
              <a:rPr lang="en-US" altLang="zh-CN" sz="3600" b="1" dirty="0" smtClean="0">
                <a:latin typeface="+mn-ea"/>
              </a:rPr>
              <a:t>--</a:t>
            </a:r>
            <a:r>
              <a:rPr lang="zh-CN" altLang="en-US" sz="3600" b="1" dirty="0" smtClean="0">
                <a:latin typeface="+mn-ea"/>
              </a:rPr>
              <a:t>贪婪、缺乏安全感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“我知道怎样处卑贱，也知道怎样处丰富；或饱足，或飢饿；或有馀，或缺乏，随事随在，我都得了祕诀。我靠着那加给我力量的，凡事都能做。”（腓四</a:t>
            </a:r>
            <a:r>
              <a:rPr lang="en-US" altLang="zh-CN" sz="3600" b="1" dirty="0" smtClean="0">
                <a:latin typeface="+mn-ea"/>
              </a:rPr>
              <a:t>:12-13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知足 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= 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富有，神的儿女的名份 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= 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尊贵</a:t>
            </a: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6065838"/>
            <a:ext cx="22860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康      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健全的信仰与身体健康息息相关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en-US" altLang="zh-CN" sz="3200" b="1" dirty="0" smtClean="0">
                <a:latin typeface="+mn-ea"/>
              </a:rPr>
              <a:t>DUKE</a:t>
            </a:r>
            <a:r>
              <a:rPr lang="zh-CN" altLang="en-US" sz="3200" b="1" dirty="0" smtClean="0">
                <a:latin typeface="+mn-ea"/>
              </a:rPr>
              <a:t>大学的研究结果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心病是医生很难治愈的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基督徒最有动力去建立良好生活习惯，保持身体健康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内心的平安也是基督徒所蒙的美好福份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一位英国老太太的故事</a:t>
            </a:r>
            <a:endParaRPr lang="en-US" altLang="zh-CN" sz="32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6065838"/>
            <a:ext cx="2057400" cy="7921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康      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耶稣</a:t>
            </a:r>
            <a:r>
              <a:rPr lang="en-US" altLang="zh-CN" sz="3600" b="1" dirty="0" smtClean="0">
                <a:latin typeface="+mn-ea"/>
              </a:rPr>
              <a:t>:</a:t>
            </a:r>
            <a:r>
              <a:rPr lang="zh-CN" altLang="en-US" sz="3600" b="1" dirty="0" smtClean="0">
                <a:latin typeface="+mn-ea"/>
              </a:rPr>
              <a:t>“我留下平安给你们；我将我的平安赐给你们。我所赐的，不像世人所赐的。你们心裡不要忧愁，也不要胆怯。”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约十四</a:t>
            </a:r>
            <a:r>
              <a:rPr lang="en-US" altLang="zh-CN" sz="3600" b="1" dirty="0" smtClean="0">
                <a:latin typeface="+mn-ea"/>
              </a:rPr>
              <a:t>:27)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有时候神会平静风浪，有时祂却任由狂风大作，但却平静信靠祂之人的心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有什么比对前途无所惧怕更康宁呢？</a:t>
            </a: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6065838"/>
            <a:ext cx="20574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好     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4" y="28136"/>
            <a:ext cx="89154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所有人都知道要行善，但却行不出来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国家层面：以无神论作为统治纲领的国家，最终必然走向道德的没落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个人层面：愿意向得罪自己的人行善吗？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原因：没有道，就不会有德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0" y="6065838"/>
            <a:ext cx="22098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好       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在基督信仰里，道就是神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基督徒行善是为神而行：“我们原是祂的工作，在基督耶稣裡造成的，为要叫我们行善，就是神所预备叫我们行的。”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弗二</a:t>
            </a:r>
            <a:r>
              <a:rPr lang="en-US" altLang="zh-CN" sz="3600" b="1" dirty="0" smtClean="0">
                <a:latin typeface="+mn-ea"/>
              </a:rPr>
              <a:t>:10)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有了正确的道，美德就会随之而来</a:t>
            </a: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0" y="6065838"/>
            <a:ext cx="22098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善       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许多人是被吓死，而不是病死的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惧怕死亡是因为不知道结局如何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相信基督可以驱除对死亡的惧怕：“在我父的家裡有许多住处；若是没有，我就早已告诉你们了。我去原是为你们预备地方去。我若去为你们预备了地方，就必再来接你们到我那裡去，我在哪裡，叫你们也在那裡。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约十四</a:t>
            </a:r>
            <a:r>
              <a:rPr lang="en-US" altLang="zh-CN" sz="3600" b="1" dirty="0" smtClean="0">
                <a:latin typeface="+mn-ea"/>
              </a:rPr>
              <a:t>:2-3)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让我们一同来思考</a:t>
            </a:r>
            <a:endParaRPr lang="en-US" b="1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latin typeface="MingLiU" pitchFamily="49" charset="-120"/>
                <a:ea typeface="MingLiU" pitchFamily="49" charset="-120"/>
              </a:rPr>
              <a:t>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什么是真正的福份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?</a:t>
            </a:r>
          </a:p>
          <a:p>
            <a:pPr>
              <a:buNone/>
            </a:pPr>
            <a:r>
              <a:rPr lang="en-US" altLang="zh-CN" sz="1400" b="1" dirty="0" smtClean="0">
                <a:latin typeface="MingLiU" pitchFamily="49" charset="-120"/>
                <a:ea typeface="MingLiU" pitchFamily="49" charset="-120"/>
              </a:rPr>
              <a:t>	</a:t>
            </a:r>
          </a:p>
          <a:p>
            <a:pPr>
              <a:buNone/>
            </a:pPr>
            <a:r>
              <a:rPr lang="en-US" altLang="zh-CN" b="1" dirty="0" smtClean="0">
                <a:latin typeface="MingLiU" pitchFamily="49" charset="-120"/>
                <a:ea typeface="MingLiU" pitchFamily="49" charset="-120"/>
              </a:rPr>
              <a:t>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怎样才能得到最美好的福份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?</a:t>
            </a:r>
          </a:p>
          <a:p>
            <a:pPr>
              <a:buNone/>
            </a:pPr>
            <a:endParaRPr lang="en-US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r>
              <a:rPr lang="en-US" b="1" dirty="0" smtClean="0">
                <a:latin typeface="MingLiU" pitchFamily="49" charset="-120"/>
                <a:ea typeface="MingLiU" pitchFamily="49" charset="-120"/>
              </a:rPr>
              <a:t>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怎样</a:t>
            </a:r>
            <a:r>
              <a:rPr lang="zh-TW" altLang="en-US" sz="3600" b="1" dirty="0" smtClean="0">
                <a:latin typeface="MingLiU" pitchFamily="49" charset="-120"/>
                <a:ea typeface="MingLiU" pitchFamily="49" charset="-120"/>
              </a:rPr>
              <a:t>回应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我们的福份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?</a:t>
            </a:r>
            <a:endParaRPr lang="en-US" sz="3600" b="1" dirty="0"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0" y="6065838"/>
            <a:ext cx="23622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善       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圣雄甘地：“黑暗将我吞噬，我在祈求光明。”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佈道家穆迪：“这是我凯旋之日、加冕之日、荣耀之日！”</a:t>
            </a: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信仰可以决定一个人是否善终</a:t>
            </a: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6576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latin typeface="+mn-ea"/>
                <a:ea typeface="+mn-ea"/>
              </a:rPr>
              <a:t>认识耶稣基督是最美好的福份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我们当如何</a:t>
            </a:r>
            <a:r>
              <a:rPr lang="zh-TW" altLang="en-US" sz="4000" b="1" dirty="0" smtClean="0">
                <a:latin typeface="MingLiU" pitchFamily="49" charset="-120"/>
                <a:ea typeface="MingLiU" pitchFamily="49" charset="-120"/>
              </a:rPr>
              <a:t>回应</a:t>
            </a:r>
            <a:r>
              <a:rPr lang="zh-CN" altLang="en-US" sz="4000" b="1" dirty="0" smtClean="0">
                <a:latin typeface="+mn-ea"/>
                <a:ea typeface="+mn-ea"/>
              </a:rPr>
              <a:t>自己的福份？</a:t>
            </a:r>
            <a:endParaRPr lang="en-US" sz="40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39624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神拣选亚伯拉罕的目的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自己得到的劝勉</a:t>
            </a:r>
            <a:endParaRPr lang="en-US" altLang="zh-CN" sz="1200" b="1" dirty="0" smtClean="0">
              <a:latin typeface="+mn-ea"/>
            </a:endParaRPr>
          </a:p>
          <a:p>
            <a:pPr marL="171450" indent="-171450">
              <a:buNone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享福 </a:t>
            </a:r>
            <a:r>
              <a:rPr lang="en-US" altLang="zh-CN" sz="3600" b="1" dirty="0" smtClean="0">
                <a:latin typeface="+mn-ea"/>
              </a:rPr>
              <a:t>–</a:t>
            </a:r>
            <a:r>
              <a:rPr lang="zh-CN" altLang="en-US" sz="3600" b="1" dirty="0" smtClean="0">
                <a:latin typeface="+mn-ea"/>
              </a:rPr>
              <a:t> 享受及分享，成为他人的祝福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010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分享福份是基督徒的责任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9887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5257800" cy="51054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分享福份：李爱锐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altLang="zh-CN" sz="2800" b="1" dirty="0" smtClean="0">
                <a:latin typeface="+mn-ea"/>
              </a:rPr>
              <a:t>《</a:t>
            </a:r>
            <a:r>
              <a:rPr lang="zh-CN" altLang="en-US" sz="3600" b="1" dirty="0" smtClean="0">
                <a:latin typeface="+mn-ea"/>
              </a:rPr>
              <a:t>风</a:t>
            </a:r>
            <a:r>
              <a:rPr lang="zh-CN" altLang="en-US" sz="3600" b="1" dirty="0">
                <a:latin typeface="+mn-ea"/>
              </a:rPr>
              <a:t>火战</a:t>
            </a:r>
            <a:r>
              <a:rPr lang="zh-CN" altLang="en-US" sz="3600" b="1" dirty="0" smtClean="0">
                <a:latin typeface="+mn-ea"/>
              </a:rPr>
              <a:t>车</a:t>
            </a:r>
            <a:r>
              <a:rPr lang="en-US" altLang="zh-CN" sz="2800" b="1" dirty="0" smtClean="0">
                <a:latin typeface="+mn-ea"/>
              </a:rPr>
              <a:t>》</a:t>
            </a:r>
            <a:r>
              <a:rPr lang="zh-CN" altLang="en-US" sz="2800" b="1" dirty="0" smtClean="0">
                <a:latin typeface="+mn-ea"/>
              </a:rPr>
              <a:t>：</a:t>
            </a:r>
            <a:r>
              <a:rPr lang="zh-CN" altLang="en-US" sz="3600" b="1" dirty="0" smtClean="0">
                <a:latin typeface="+mn-ea"/>
              </a:rPr>
              <a:t>奥运冠军</a:t>
            </a:r>
            <a:endParaRPr lang="en-US" altLang="zh-CN" sz="36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生在中国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奥</a:t>
            </a:r>
            <a:r>
              <a:rPr lang="zh-CN" altLang="en-US" sz="3600" b="1" dirty="0" smtClean="0">
                <a:latin typeface="+mn-ea"/>
              </a:rPr>
              <a:t>运夺冠以后回到中国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最后死在中国</a:t>
            </a:r>
            <a:endParaRPr lang="en-US" altLang="zh-CN" sz="36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0"/>
            <a:ext cx="3657600" cy="525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42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486400" cy="5410200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分享福份：艾伟德</a:t>
            </a:r>
            <a:endParaRPr lang="en-US" altLang="zh-CN" sz="13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3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altLang="zh-CN" sz="2800" b="1" dirty="0" smtClean="0">
                <a:latin typeface="+mn-ea"/>
              </a:rPr>
              <a:t>《</a:t>
            </a:r>
            <a:r>
              <a:rPr lang="zh-CN" altLang="en-US" sz="3600" b="1" dirty="0">
                <a:latin typeface="+mn-ea"/>
              </a:rPr>
              <a:t>六福客栈</a:t>
            </a:r>
            <a:r>
              <a:rPr lang="en-US" altLang="zh-CN" sz="2800" b="1" dirty="0" smtClean="0">
                <a:latin typeface="+mn-ea"/>
              </a:rPr>
              <a:t>》</a:t>
            </a:r>
            <a:r>
              <a:rPr lang="zh-CN" altLang="en-US" sz="2800" b="1" dirty="0" smtClean="0">
                <a:latin typeface="+mn-ea"/>
              </a:rPr>
              <a:t>：</a:t>
            </a:r>
            <a:r>
              <a:rPr lang="zh-CN" altLang="en-US" sz="3600" b="1" dirty="0" smtClean="0">
                <a:latin typeface="+mn-ea"/>
              </a:rPr>
              <a:t>女宣教士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只身到山西阳城</a:t>
            </a:r>
            <a:r>
              <a:rPr lang="zh-CN" altLang="en-US" sz="3600" b="1" dirty="0" smtClean="0">
                <a:latin typeface="+mn-ea"/>
              </a:rPr>
              <a:t>，</a:t>
            </a:r>
            <a:r>
              <a:rPr lang="zh-CN" altLang="en-US" sz="3600" b="1" dirty="0">
                <a:latin typeface="+mn-ea"/>
              </a:rPr>
              <a:t>入中国籍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收养孤儿，行善无数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最后死在台湾</a:t>
            </a:r>
            <a:endParaRPr lang="en-US" altLang="zh-CN" sz="36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0"/>
            <a:ext cx="3733801" cy="541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31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6019800" cy="6553200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分享福份：杨淑琴</a:t>
            </a:r>
            <a:endParaRPr lang="en-US" altLang="zh-CN" sz="15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5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向癌宣战</a:t>
            </a:r>
            <a:r>
              <a:rPr lang="en-US" altLang="zh-CN" sz="3600" b="1" dirty="0" smtClean="0">
                <a:latin typeface="+mn-ea"/>
              </a:rPr>
              <a:t>11</a:t>
            </a:r>
            <a:r>
              <a:rPr lang="zh-CN" altLang="en-US" sz="3600" b="1" dirty="0" smtClean="0">
                <a:latin typeface="+mn-ea"/>
              </a:rPr>
              <a:t>年</a:t>
            </a: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“是</a:t>
            </a:r>
            <a:r>
              <a:rPr lang="zh-CN" altLang="en-US" sz="3600" b="1" dirty="0">
                <a:latin typeface="+mn-ea"/>
              </a:rPr>
              <a:t>的</a:t>
            </a:r>
            <a:r>
              <a:rPr lang="en-US" altLang="zh-CN" sz="3600" b="1" dirty="0">
                <a:latin typeface="+mn-ea"/>
              </a:rPr>
              <a:t>,</a:t>
            </a:r>
            <a:r>
              <a:rPr lang="zh-CN" altLang="en-US" sz="3600" b="1" dirty="0">
                <a:latin typeface="+mn-ea"/>
              </a:rPr>
              <a:t>死亡是人人都要面对的事实，但如</a:t>
            </a:r>
            <a:r>
              <a:rPr lang="zh-CN" altLang="en-US" sz="3600" b="1" dirty="0" smtClean="0">
                <a:latin typeface="+mn-ea"/>
              </a:rPr>
              <a:t>何‘度</a:t>
            </a:r>
            <a:r>
              <a:rPr lang="zh-CN" altLang="en-US" sz="3600" b="1" dirty="0">
                <a:latin typeface="+mn-ea"/>
              </a:rPr>
              <a:t>过馀</a:t>
            </a:r>
            <a:r>
              <a:rPr lang="zh-CN" altLang="en-US" sz="3600" b="1" dirty="0" smtClean="0">
                <a:latin typeface="+mn-ea"/>
              </a:rPr>
              <a:t>生’，</a:t>
            </a:r>
            <a:r>
              <a:rPr lang="zh-CN" altLang="en-US" sz="3600" b="1" dirty="0">
                <a:latin typeface="+mn-ea"/>
              </a:rPr>
              <a:t>却是我可以选择的。我不必为未来的景</a:t>
            </a:r>
            <a:r>
              <a:rPr lang="zh-CN" altLang="en-US" sz="3600" b="1" dirty="0" smtClean="0">
                <a:latin typeface="+mn-ea"/>
              </a:rPr>
              <a:t>况</a:t>
            </a:r>
            <a:r>
              <a:rPr lang="zh-CN" altLang="en-US" sz="3600" b="1" dirty="0">
                <a:latin typeface="+mn-ea"/>
              </a:rPr>
              <a:t>郁郁</a:t>
            </a:r>
            <a:r>
              <a:rPr lang="zh-CN" altLang="en-US" sz="3600" b="1" dirty="0" smtClean="0">
                <a:latin typeface="+mn-ea"/>
              </a:rPr>
              <a:t>寡</a:t>
            </a:r>
            <a:r>
              <a:rPr lang="zh-CN" altLang="en-US" sz="3600" b="1" dirty="0">
                <a:latin typeface="+mn-ea"/>
              </a:rPr>
              <a:t>欢，理当珍惜当今。只有今天才是我可以掌握和改变的，我愿尽情地去探索生命的意义，以感性的心情来体验每个崭新的经历</a:t>
            </a:r>
            <a:r>
              <a:rPr lang="zh-CN" altLang="en-US" sz="3600" b="1" dirty="0" smtClean="0">
                <a:latin typeface="+mn-ea"/>
              </a:rPr>
              <a:t>。”</a:t>
            </a:r>
            <a:endParaRPr lang="en-US" altLang="zh-CN" sz="3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0"/>
            <a:ext cx="2971800" cy="4953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44826" y="5025501"/>
            <a:ext cx="2946647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美好的见证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27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总        结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真正美好的福份来自于神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认识耶稣是人生最美好的祝福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分享福份是基督徒的责任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  <a:p>
            <a:pPr algn="ctr">
              <a:buNone/>
            </a:pPr>
            <a:r>
              <a:rPr lang="zh-CN" altLang="en-US" sz="3600" b="1" dirty="0" smtClean="0">
                <a:latin typeface="+mn-ea"/>
              </a:rPr>
              <a:t>我们愿意吗？愿神帮助我们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k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5464" y="12879"/>
            <a:ext cx="6096000" cy="4191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2667000" cy="556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600" b="1" dirty="0" smtClean="0">
              <a:latin typeface="MingLiU" pitchFamily="49" charset="-120"/>
              <a:ea typeface="MingLiU" pitchFamily="49" charset="-12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 smtClean="0">
                <a:latin typeface="+mn-ea"/>
                <a:cs typeface="+mj-cs"/>
              </a:rPr>
              <a:t>人们对福的追求</a:t>
            </a: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 smtClean="0">
                <a:latin typeface="+mn-ea"/>
                <a:cs typeface="+mj-cs"/>
              </a:rPr>
              <a:t>还有许多其他的祈福方式</a:t>
            </a:r>
            <a:r>
              <a:rPr lang="en-US" altLang="zh-CN" sz="3600" b="1" dirty="0" smtClean="0">
                <a:latin typeface="+mn-ea"/>
                <a:cs typeface="+mj-cs"/>
              </a:rPr>
              <a:t>……</a:t>
            </a: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b="1" dirty="0" smtClean="0">
              <a:latin typeface="+mn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 smtClean="0">
                <a:latin typeface="+mn-ea"/>
                <a:cs typeface="+mj-cs"/>
              </a:rPr>
              <a:t>到底什么是福？</a:t>
            </a:r>
            <a:endParaRPr lang="en-US" altLang="zh-CN" sz="3600" b="1" dirty="0" smtClean="0">
              <a:latin typeface="+mn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42672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朝拜千年观，摸猴莫停留，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今天好日子，幸福在前头。</a:t>
            </a:r>
            <a:endParaRPr lang="en-US" sz="3600" b="1" dirty="0">
              <a:latin typeface="+mn-ea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28800" y="1143000"/>
            <a:ext cx="6858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685800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福的表征：五福临门</a:t>
            </a:r>
            <a:r>
              <a:rPr lang="en-US" altLang="zh-CN" b="1" dirty="0" smtClean="0">
                <a:latin typeface="+mn-ea"/>
                <a:ea typeface="+mn-ea"/>
              </a:rPr>
              <a:t>(《</a:t>
            </a:r>
            <a:r>
              <a:rPr lang="zh-CN" altLang="en-US" b="1" dirty="0" smtClean="0">
                <a:latin typeface="+mn-ea"/>
                <a:ea typeface="+mn-ea"/>
              </a:rPr>
              <a:t>尚书</a:t>
            </a:r>
            <a:r>
              <a:rPr lang="en-US" altLang="zh-CN" b="1" dirty="0" smtClean="0">
                <a:latin typeface="+mn-ea"/>
                <a:ea typeface="+mn-ea"/>
              </a:rPr>
              <a:t>》)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5760"/>
            <a:ext cx="2514600" cy="4013576"/>
          </a:xfrm>
        </p:spPr>
        <p:txBody>
          <a:bodyPr/>
          <a:lstStyle/>
          <a:p>
            <a:pPr algn="r">
              <a:buNone/>
            </a:pPr>
            <a:r>
              <a:rPr lang="zh-TW" altLang="en-US" b="1" dirty="0" smtClean="0">
                <a:latin typeface="MingLiU" pitchFamily="49" charset="-120"/>
                <a:ea typeface="MingLiU" pitchFamily="49" charset="-120"/>
              </a:rPr>
              <a:t>一曰</a:t>
            </a:r>
            <a:r>
              <a:rPr lang="zh-TW" altLang="en-US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寿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：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r>
              <a:rPr lang="zh-TW" altLang="en-US" b="1" dirty="0" smtClean="0">
                <a:latin typeface="MingLiU" pitchFamily="49" charset="-120"/>
                <a:ea typeface="MingLiU" pitchFamily="49" charset="-120"/>
              </a:rPr>
              <a:t>二曰</a:t>
            </a:r>
            <a:r>
              <a:rPr lang="zh-TW" altLang="en-US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富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：</a:t>
            </a: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r>
              <a:rPr lang="zh-TW" altLang="en-US" b="1" dirty="0" smtClean="0">
                <a:latin typeface="MingLiU" pitchFamily="49" charset="-120"/>
                <a:ea typeface="MingLiU" pitchFamily="49" charset="-120"/>
              </a:rPr>
              <a:t>三曰</a:t>
            </a:r>
            <a:r>
              <a:rPr lang="zh-TW" altLang="en-US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康宁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：</a:t>
            </a: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r>
              <a:rPr lang="zh-TW" altLang="en-US" b="1" dirty="0" smtClean="0">
                <a:latin typeface="MingLiU" pitchFamily="49" charset="-120"/>
                <a:ea typeface="MingLiU" pitchFamily="49" charset="-120"/>
              </a:rPr>
              <a:t>四曰</a:t>
            </a:r>
            <a:r>
              <a:rPr lang="zh-TW" altLang="en-US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攸好德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：</a:t>
            </a: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endParaRPr lang="en-US" altLang="zh-TW" sz="1400" b="1" dirty="0" smtClean="0">
              <a:latin typeface="MingLiU" pitchFamily="49" charset="-120"/>
              <a:ea typeface="MingLiU" pitchFamily="49" charset="-120"/>
            </a:endParaRPr>
          </a:p>
          <a:p>
            <a:pPr algn="r">
              <a:buNone/>
            </a:pPr>
            <a:r>
              <a:rPr lang="zh-TW" altLang="en-US" b="1" dirty="0" smtClean="0">
                <a:latin typeface="MingLiU" pitchFamily="49" charset="-120"/>
                <a:ea typeface="MingLiU" pitchFamily="49" charset="-120"/>
              </a:rPr>
              <a:t>五曰</a:t>
            </a:r>
            <a:r>
              <a:rPr lang="zh-TW" altLang="en-US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考终命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：</a:t>
            </a:r>
            <a:endParaRPr lang="en-US" b="1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885760"/>
            <a:ext cx="6477000" cy="3991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latin typeface="MingLiU" pitchFamily="49" charset="-120"/>
                <a:ea typeface="MingLiU" pitchFamily="49" charset="-120"/>
              </a:rPr>
              <a:t>（长寿）命不夭折而且福寿绵长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altLang="zh-TW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latin typeface="MingLiU" pitchFamily="49" charset="-120"/>
                <a:ea typeface="MingLiU" pitchFamily="49" charset="-120"/>
              </a:rPr>
              <a:t>（富贵）钱财富足而且地位尊贵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altLang="zh-TW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latin typeface="MingLiU" pitchFamily="49" charset="-120"/>
                <a:ea typeface="MingLiU" pitchFamily="49" charset="-120"/>
              </a:rPr>
              <a:t>（康宁）身体健康而且心灵安宁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altLang="zh-TW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latin typeface="MingLiU" pitchFamily="49" charset="-120"/>
                <a:ea typeface="MingLiU" pitchFamily="49" charset="-120"/>
              </a:rPr>
              <a:t>（好德）生性仁善而且宽厚容忍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altLang="zh-TW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3200" b="1" dirty="0" smtClean="0">
                <a:latin typeface="MingLiU" pitchFamily="49" charset="-120"/>
                <a:ea typeface="MingLiU" pitchFamily="49" charset="-120"/>
              </a:rPr>
              <a:t>（善终）安详而且自在地离开人间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51054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 smtClean="0">
                <a:latin typeface="MingLiU" pitchFamily="49" charset="-120"/>
                <a:ea typeface="MingLiU" pitchFamily="49" charset="-120"/>
                <a:cs typeface="+mj-cs"/>
              </a:rPr>
              <a:t>五福都临门</a:t>
            </a:r>
            <a:r>
              <a:rPr lang="zh-CN" altLang="en-US" sz="4400" b="1" noProof="0" dirty="0" smtClean="0">
                <a:latin typeface="MingLiU" pitchFamily="49" charset="-120"/>
                <a:ea typeface="MingLiU" pitchFamily="49" charset="-120"/>
                <a:cs typeface="+mj-cs"/>
              </a:rPr>
              <a:t>容易吗</a:t>
            </a:r>
            <a:r>
              <a:rPr lang="en-US" altLang="zh-CN" sz="4400" b="1" noProof="0" dirty="0" smtClean="0">
                <a:latin typeface="MingLiU" pitchFamily="49" charset="-120"/>
                <a:ea typeface="MingLiU" pitchFamily="49" charset="-120"/>
                <a:cs typeface="+mj-cs"/>
              </a:rPr>
              <a:t>?</a:t>
            </a:r>
            <a:r>
              <a:rPr lang="zh-CN" altLang="en-US" sz="4400" b="1" noProof="0" dirty="0" smtClean="0">
                <a:latin typeface="MingLiU" pitchFamily="49" charset="-120"/>
                <a:ea typeface="MingLiU" pitchFamily="49" charset="-120"/>
                <a:cs typeface="+mj-cs"/>
              </a:rPr>
              <a:t>我们有把</a:t>
            </a:r>
            <a:r>
              <a:rPr lang="zh-CN" altLang="en-US" sz="4400" b="1" dirty="0" smtClean="0">
                <a:latin typeface="MingLiU" pitchFamily="49" charset="-120"/>
                <a:ea typeface="MingLiU" pitchFamily="49" charset="-120"/>
                <a:cs typeface="+mj-cs"/>
              </a:rPr>
              <a:t>握</a:t>
            </a:r>
            <a:r>
              <a:rPr lang="zh-CN" altLang="en-US" sz="4400" b="1" noProof="0" dirty="0" smtClean="0">
                <a:latin typeface="MingLiU" pitchFamily="49" charset="-120"/>
                <a:ea typeface="MingLiU" pitchFamily="49" charset="-120"/>
                <a:cs typeface="+mj-cs"/>
              </a:rPr>
              <a:t>得到吗？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祝福的来源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259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900" b="1" dirty="0" smtClean="0">
                <a:latin typeface="MingLiU" pitchFamily="49" charset="-120"/>
                <a:ea typeface="MingLiU" pitchFamily="49" charset="-120"/>
              </a:rPr>
              <a:t>缺乏把握，福犹如运气</a:t>
            </a:r>
            <a:endParaRPr lang="en-US" altLang="zh-CN" sz="39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5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900" b="1" dirty="0" smtClean="0">
                <a:latin typeface="MingLiU" pitchFamily="49" charset="-120"/>
                <a:ea typeface="MingLiU" pitchFamily="49" charset="-120"/>
              </a:rPr>
              <a:t>祝福，是祝的一方主动给予的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我们祖先对福的理解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:</a:t>
            </a:r>
          </a:p>
          <a:p>
            <a:pPr>
              <a:buNone/>
            </a:pPr>
            <a:endParaRPr lang="en-US" altLang="zh-CN" sz="4800" b="1" dirty="0" smtClean="0">
              <a:latin typeface="MingLiU" pitchFamily="49" charset="-120"/>
              <a:ea typeface="MingLiU" pitchFamily="49" charset="-12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532152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latin typeface="MingLiU" pitchFamily="49" charset="-120"/>
                <a:ea typeface="MingLiU" pitchFamily="49" charset="-120"/>
              </a:rPr>
              <a:t>福</a:t>
            </a:r>
            <a:r>
              <a:rPr lang="en-US" altLang="zh-CN" sz="4800" b="1" dirty="0" smtClean="0">
                <a:latin typeface="MingLiU" pitchFamily="49" charset="-120"/>
                <a:ea typeface="MingLiU" pitchFamily="49" charset="-120"/>
              </a:rPr>
              <a:t>: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810000" y="3505200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latin typeface="MingLiU" pitchFamily="49" charset="-120"/>
                <a:ea typeface="MingLiU" pitchFamily="49" charset="-120"/>
              </a:rPr>
              <a:t>祐</a:t>
            </a:r>
            <a:r>
              <a:rPr lang="en-US" altLang="zh-CN" sz="4800" b="1" dirty="0" smtClean="0">
                <a:latin typeface="MingLiU" pitchFamily="49" charset="-120"/>
                <a:ea typeface="MingLiU" pitchFamily="49" charset="-120"/>
              </a:rPr>
              <a:t>: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967552" y="3641336"/>
            <a:ext cx="1385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祐也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35814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助也 </a:t>
            </a:r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神助也</a:t>
            </a:r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4343400"/>
            <a:ext cx="251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说文解字</a:t>
            </a:r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4343400"/>
            <a:ext cx="251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说文解字</a:t>
            </a:r>
            <a:r>
              <a:rPr lang="en-US" altLang="zh-CN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赐福的神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圣经中的神是赐福的神</a:t>
            </a:r>
            <a:r>
              <a:rPr lang="en-US" altLang="zh-CN" sz="3600" b="1" dirty="0" smtClean="0">
                <a:latin typeface="+mn-ea"/>
              </a:rPr>
              <a:t>:</a:t>
            </a:r>
            <a:r>
              <a:rPr lang="zh-CN" altLang="en-US" sz="3600" b="1" dirty="0" smtClean="0">
                <a:latin typeface="+mn-ea"/>
              </a:rPr>
              <a:t>“神就赐福给他们，又对他们说：要生养众多，遍满地面，治理这地，也要管理海里的鱼、空中的鸟，和地上各样行动的活物。”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创世记一</a:t>
            </a:r>
            <a:r>
              <a:rPr lang="en-US" altLang="zh-CN" sz="3600" b="1" dirty="0" smtClean="0">
                <a:latin typeface="+mn-ea"/>
              </a:rPr>
              <a:t>:28)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b="1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和合本圣经：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“福”出现了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593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次，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				 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“赐福”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107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次，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				 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“祝福”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103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次，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				 	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“有福”</a:t>
            </a:r>
            <a:r>
              <a:rPr lang="en-US" altLang="zh-CN" sz="3600" b="1" dirty="0" smtClean="0">
                <a:latin typeface="MingLiU" pitchFamily="49" charset="-120"/>
                <a:ea typeface="MingLiU" pitchFamily="49" charset="-120"/>
              </a:rPr>
              <a:t>108</a:t>
            </a: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次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None/>
            </a:pPr>
            <a:endParaRPr lang="en-US" altLang="zh-CN" sz="4800" b="1" dirty="0" smtClean="0">
              <a:latin typeface="MingLiU" pitchFamily="49" charset="-120"/>
              <a:ea typeface="MingLiU" pitchFamily="49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神定意给人的祝福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人开始没有疾病和死亡，无需追求长寿和善终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应有尽有 </a:t>
            </a:r>
            <a:r>
              <a:rPr lang="en-US" altLang="zh-CN" b="1" dirty="0" smtClean="0">
                <a:latin typeface="MingLiU" pitchFamily="49" charset="-120"/>
                <a:ea typeface="MingLiU" pitchFamily="49" charset="-120"/>
              </a:rPr>
              <a:t>+ </a:t>
            </a: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神的儿女的名分，富贵无比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没有战争、饥荒、灾难，和平宁静超出想象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b="1" dirty="0" smtClean="0">
                <a:latin typeface="MingLiU" pitchFamily="49" charset="-120"/>
                <a:ea typeface="MingLiU" pitchFamily="49" charset="-120"/>
              </a:rPr>
              <a:t>拥有神的善恶标准，道德水准超过所有境界</a:t>
            </a: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但人违背神后，失去了这一切的祝福</a:t>
            </a:r>
            <a:endParaRPr lang="en-US" altLang="zh-CN" sz="4000" b="1" dirty="0" smtClean="0">
              <a:solidFill>
                <a:srgbClr val="FF0000"/>
              </a:solidFill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b="1" dirty="0" smtClean="0"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pPr algn="l"/>
            <a:r>
              <a:rPr lang="zh-CN" altLang="en-US" b="1" dirty="0" smtClean="0">
                <a:latin typeface="+mn-ea"/>
                <a:ea typeface="+mn-ea"/>
              </a:rPr>
              <a:t>人违背神，失去了神定意给人最美好的祝福</a:t>
            </a:r>
            <a:r>
              <a:rPr lang="en-US" altLang="zh-CN" b="1" dirty="0" smtClean="0">
                <a:latin typeface="+mn-ea"/>
                <a:ea typeface="+mn-ea"/>
              </a:rPr>
              <a:t/>
            </a:r>
            <a:br>
              <a:rPr lang="en-US" altLang="zh-CN" b="1" dirty="0" smtClean="0">
                <a:latin typeface="+mn-ea"/>
                <a:ea typeface="+mn-ea"/>
              </a:rPr>
            </a:br>
            <a:r>
              <a:rPr lang="en-US" altLang="zh-CN" b="1" dirty="0" smtClean="0">
                <a:latin typeface="+mn-ea"/>
                <a:ea typeface="+mn-ea"/>
              </a:rPr>
              <a:t/>
            </a:r>
            <a:br>
              <a:rPr lang="en-US" altLang="zh-CN" b="1" dirty="0" smtClean="0">
                <a:latin typeface="+mn-ea"/>
                <a:ea typeface="+mn-ea"/>
              </a:rPr>
            </a:br>
            <a:r>
              <a:rPr lang="zh-CN" altLang="en-US" b="1" dirty="0" smtClean="0">
                <a:latin typeface="+mn-ea"/>
                <a:ea typeface="+mn-ea"/>
              </a:rPr>
              <a:t>我们如何能重新得到呢？</a:t>
            </a:r>
            <a:endParaRPr 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与神修复关系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83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根据神的特性，人很难与神合好</a:t>
            </a:r>
            <a:endParaRPr lang="en-US" altLang="zh-CN" sz="3600" b="1" dirty="0" smtClean="0">
              <a:latin typeface="MingLiU" pitchFamily="49" charset="-120"/>
              <a:ea typeface="MingLiU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b="1" dirty="0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890868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3600" b="1" dirty="0" smtClean="0">
                <a:latin typeface="MingLiU" pitchFamily="49" charset="-120"/>
                <a:ea typeface="MingLiU" pitchFamily="49" charset="-120"/>
              </a:rPr>
              <a:t>但神有祂自己的计划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</p:txBody>
      </p:sp>
      <p:pic>
        <p:nvPicPr>
          <p:cNvPr id="11" name="Picture 10" descr="attribu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057400"/>
            <a:ext cx="1743075" cy="29718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524000" y="37338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4000" b="1" dirty="0" smtClean="0">
                <a:latin typeface="MingLiU" pitchFamily="49" charset="-120"/>
                <a:ea typeface="MingLiU" pitchFamily="49" charset="-120"/>
              </a:rPr>
              <a:t>圣洁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00200" y="28194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4000" b="1" noProof="0" dirty="0" smtClean="0">
                <a:latin typeface="MingLiU" pitchFamily="49" charset="-120"/>
                <a:ea typeface="MingLiU" pitchFamily="49" charset="-120"/>
              </a:rPr>
              <a:t>公义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0" y="20574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4000" b="1" noProof="0" dirty="0" smtClean="0">
                <a:latin typeface="MingLiU" pitchFamily="49" charset="-120"/>
                <a:ea typeface="MingLiU" pitchFamily="49" charset="-120"/>
              </a:rPr>
              <a:t>慈爱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ngLiU" pitchFamily="49" charset="-120"/>
              <a:ea typeface="MingLiU" pitchFamily="49" charset="-120"/>
              <a:cs typeface="+mn-cs"/>
            </a:endParaRPr>
          </a:p>
        </p:txBody>
      </p:sp>
      <p:pic>
        <p:nvPicPr>
          <p:cNvPr id="15" name="Picture 14" descr="cross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62" y="2033587"/>
            <a:ext cx="3571875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1822</Words>
  <Application>Microsoft Office PowerPoint</Application>
  <PresentationFormat>On-screen Show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最美好的福份</vt:lpstr>
      <vt:lpstr>让我们一同来思考</vt:lpstr>
      <vt:lpstr>Slide 3</vt:lpstr>
      <vt:lpstr>福的表征：五福临门(《尚书》)</vt:lpstr>
      <vt:lpstr>祝福的来源</vt:lpstr>
      <vt:lpstr>赐福的神</vt:lpstr>
      <vt:lpstr>神定意给人的祝福</vt:lpstr>
      <vt:lpstr>人违背神，失去了神定意给人最美好的祝福  我们如何能重新得到呢？</vt:lpstr>
      <vt:lpstr>与神修复关系</vt:lpstr>
      <vt:lpstr>认识耶稣基督是最美好的福份</vt:lpstr>
      <vt:lpstr>长     寿</vt:lpstr>
      <vt:lpstr>长     寿</vt:lpstr>
      <vt:lpstr>富     贵</vt:lpstr>
      <vt:lpstr>富     贵</vt:lpstr>
      <vt:lpstr>康      宁</vt:lpstr>
      <vt:lpstr>康      宁</vt:lpstr>
      <vt:lpstr>好     德</vt:lpstr>
      <vt:lpstr>好       德</vt:lpstr>
      <vt:lpstr>善       终</vt:lpstr>
      <vt:lpstr>善       终</vt:lpstr>
      <vt:lpstr>认识耶稣基督是最美好的福份   我们当如何回应自己的福份？</vt:lpstr>
      <vt:lpstr>分享福份是基督徒的责任</vt:lpstr>
      <vt:lpstr>Slide 23</vt:lpstr>
      <vt:lpstr>Slide 24</vt:lpstr>
      <vt:lpstr>Slide 25</vt:lpstr>
      <vt:lpstr>总        结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最起初的祖先</dc:title>
  <dc:creator>MHStudy</dc:creator>
  <cp:lastModifiedBy>MHStudy</cp:lastModifiedBy>
  <cp:revision>141</cp:revision>
  <dcterms:created xsi:type="dcterms:W3CDTF">2011-08-01T17:27:36Z</dcterms:created>
  <dcterms:modified xsi:type="dcterms:W3CDTF">2012-08-25T23:32:49Z</dcterms:modified>
</cp:coreProperties>
</file>