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7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828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069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726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22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06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207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12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049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04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544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40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B91A-E8AC-4CA7-B760-77EB817FB3BE}" type="datetimeFigureOut">
              <a:rPr lang="en-US" smtClean="0"/>
              <a:pPr/>
              <a:t>07-21-2012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4313-F274-4677-8AE7-193F27BB0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59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924800" cy="23622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最尊贵的祝职</a:t>
            </a:r>
            <a:r>
              <a:rPr lang="en-US" altLang="zh-CN" sz="2200" b="1" dirty="0" smtClean="0"/>
              <a:t/>
            </a:r>
            <a:br>
              <a:rPr lang="en-US" altLang="zh-CN" sz="2200" b="1" dirty="0" smtClean="0"/>
            </a:br>
            <a:r>
              <a:rPr lang="en-US" altLang="zh-CN" sz="2200" b="1" dirty="0" smtClean="0"/>
              <a:t/>
            </a:r>
            <a:br>
              <a:rPr lang="en-US" altLang="zh-CN" sz="2200" b="1" dirty="0" smtClean="0"/>
            </a:br>
            <a:r>
              <a:rPr lang="zh-CN" altLang="en-US" sz="3100" b="1" dirty="0" smtClean="0"/>
              <a:t>“</a:t>
            </a:r>
            <a:r>
              <a:rPr lang="zh-CN" altLang="en-US" sz="3100" b="1" dirty="0" smtClean="0">
                <a:latin typeface="+mn-ea"/>
                <a:ea typeface="+mn-ea"/>
              </a:rPr>
              <a:t>惟有你们是被拣选的族类，是有君尊的祭司，是圣洁的国度，是属神的子民，要叫你们宣扬那召你们出黑暗入奇妙光明者的美德。”</a:t>
            </a:r>
            <a:r>
              <a:rPr lang="en-US" altLang="zh-CN" sz="3100" b="1" dirty="0" smtClean="0">
                <a:latin typeface="+mn-ea"/>
                <a:ea typeface="+mn-ea"/>
              </a:rPr>
              <a:t>(</a:t>
            </a:r>
            <a:r>
              <a:rPr lang="zh-CN" altLang="en-US" sz="3100" b="1" dirty="0" smtClean="0">
                <a:latin typeface="+mn-ea"/>
                <a:ea typeface="+mn-ea"/>
              </a:rPr>
              <a:t>彼前二</a:t>
            </a:r>
            <a:r>
              <a:rPr lang="en-US" altLang="zh-CN" sz="3100" b="1" dirty="0" smtClean="0">
                <a:latin typeface="+mn-ea"/>
                <a:ea typeface="+mn-ea"/>
              </a:rPr>
              <a:t>:9)</a:t>
            </a:r>
            <a:endParaRPr lang="en-US" sz="3100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+mn-ea"/>
              </a:rPr>
              <a:t>陈学东 弟兄</a:t>
            </a:r>
            <a:endParaRPr lang="en-US" altLang="zh-CN" sz="2800" b="1" dirty="0" smtClean="0">
              <a:latin typeface="+mn-ea"/>
            </a:endParaRPr>
          </a:p>
          <a:p>
            <a:r>
              <a:rPr lang="zh-CN" altLang="en-US" sz="2800" b="1" dirty="0" smtClean="0">
                <a:latin typeface="+mn-ea"/>
              </a:rPr>
              <a:t>二</a:t>
            </a:r>
            <a:r>
              <a:rPr lang="en-US" altLang="zh-CN" sz="2800" b="1" dirty="0" smtClean="0">
                <a:latin typeface="+mn-ea"/>
              </a:rPr>
              <a:t>O</a:t>
            </a:r>
            <a:r>
              <a:rPr lang="zh-CN" altLang="en-US" sz="2800" b="1" dirty="0" smtClean="0">
                <a:latin typeface="+mn-ea"/>
              </a:rPr>
              <a:t>一二年七月二十二日</a:t>
            </a:r>
            <a:endParaRPr lang="en-US" sz="28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49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二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</a:t>
            </a:r>
            <a:r>
              <a:rPr lang="zh-CN" altLang="en-US" sz="4800" b="1" dirty="0" smtClean="0"/>
              <a:t>的</a:t>
            </a:r>
            <a:r>
              <a:rPr lang="zh-CN" altLang="en-US" sz="4800" b="1" dirty="0"/>
              <a:t>职责</a:t>
            </a:r>
            <a:r>
              <a:rPr lang="zh-CN" altLang="en-US" sz="4800" b="1" dirty="0" smtClean="0"/>
              <a:t>：成为亮光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把神放在生活首位</a:t>
            </a:r>
            <a:r>
              <a:rPr lang="zh-CN" altLang="en-US" b="1" dirty="0" smtClean="0">
                <a:latin typeface="+mn-ea"/>
              </a:rPr>
              <a:t> </a:t>
            </a:r>
            <a:r>
              <a:rPr lang="en-US" altLang="zh-CN" b="1" dirty="0" smtClean="0">
                <a:latin typeface="+mn-ea"/>
              </a:rPr>
              <a:t>–</a:t>
            </a:r>
            <a:r>
              <a:rPr lang="zh-CN" altLang="en-US" b="1" dirty="0" smtClean="0">
                <a:latin typeface="+mn-ea"/>
              </a:rPr>
              <a:t> 世人在观察我们</a:t>
            </a:r>
            <a:endParaRPr lang="en-US" altLang="zh-CN" sz="1200" b="1" dirty="0" smtClean="0">
              <a:latin typeface="+mn-ea"/>
            </a:endParaRPr>
          </a:p>
          <a:p>
            <a:pPr marL="400050" lvl="1" indent="0">
              <a:buNone/>
            </a:pPr>
            <a:r>
              <a:rPr lang="zh-CN" altLang="en-US" sz="3200" b="1" dirty="0">
                <a:latin typeface="+mn-ea"/>
              </a:rPr>
              <a:t>“所以，我们藉着洗礼归入死，和他一同埋葬，原是叫我们一举一动有新生的样式，像基督藉着父的荣耀从死裡复活一样</a:t>
            </a:r>
            <a:r>
              <a:rPr lang="zh-CN" altLang="en-US" sz="3200" b="1" dirty="0" smtClean="0">
                <a:latin typeface="+mn-ea"/>
              </a:rPr>
              <a:t>。”</a:t>
            </a:r>
            <a:r>
              <a:rPr lang="en-US" altLang="zh-CN" sz="3200" b="1" dirty="0" smtClean="0">
                <a:latin typeface="+mn-ea"/>
              </a:rPr>
              <a:t>(</a:t>
            </a:r>
            <a:r>
              <a:rPr lang="zh-CN" altLang="en-US" sz="3200" b="1" dirty="0">
                <a:latin typeface="+mn-ea"/>
              </a:rPr>
              <a:t>罗六</a:t>
            </a:r>
            <a:r>
              <a:rPr lang="en-US" altLang="zh-CN" sz="3200" b="1" dirty="0">
                <a:latin typeface="+mn-ea"/>
              </a:rPr>
              <a:t>:4</a:t>
            </a:r>
            <a:r>
              <a:rPr lang="en-US" altLang="zh-CN" sz="3200" b="1" dirty="0" smtClean="0">
                <a:latin typeface="+mn-ea"/>
              </a:rPr>
              <a:t>)</a:t>
            </a:r>
            <a:endParaRPr lang="en-US" altLang="zh-CN" sz="1200" b="1" dirty="0" smtClean="0">
              <a:latin typeface="+mn-ea"/>
            </a:endParaRPr>
          </a:p>
          <a:p>
            <a:pPr marL="400050" lvl="1" indent="0">
              <a:buNone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老牧师的忠告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小事上的忠心，可以改变世界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一位香港弟兄的见证</a:t>
            </a:r>
            <a:endParaRPr lang="en-US" altLang="zh-CN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40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二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</a:t>
            </a:r>
            <a:r>
              <a:rPr lang="zh-CN" altLang="en-US" sz="4800" b="1" dirty="0" smtClean="0"/>
              <a:t>的</a:t>
            </a:r>
            <a:r>
              <a:rPr lang="zh-CN" altLang="en-US" sz="4800" b="1" dirty="0"/>
              <a:t>职责</a:t>
            </a:r>
            <a:r>
              <a:rPr lang="zh-CN" altLang="en-US" sz="4800" b="1" dirty="0" smtClean="0"/>
              <a:t>：成为亮光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2578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全然侍奉</a:t>
            </a:r>
            <a:r>
              <a:rPr lang="zh-CN" altLang="en-US" b="1" dirty="0" smtClean="0">
                <a:latin typeface="+mn-ea"/>
              </a:rPr>
              <a:t>的场所：家庭和职场</a:t>
            </a:r>
            <a:endParaRPr lang="en-US" altLang="zh-CN" sz="12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家庭的瓦解是出于魔鬼的诡计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维持健康的家庭可以让我们站立得稳</a:t>
            </a:r>
            <a:r>
              <a:rPr lang="zh-CN" altLang="en-US" b="1" dirty="0">
                <a:latin typeface="+mn-ea"/>
              </a:rPr>
              <a:t>并向</a:t>
            </a:r>
            <a:r>
              <a:rPr lang="zh-CN" altLang="en-US" b="1" dirty="0" smtClean="0">
                <a:latin typeface="+mn-ea"/>
              </a:rPr>
              <a:t>世人作出见证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“人</a:t>
            </a:r>
            <a:r>
              <a:rPr lang="zh-CN" altLang="en-US" b="1" dirty="0">
                <a:latin typeface="+mn-ea"/>
              </a:rPr>
              <a:t>若不知道管理自己的家，焉能照管神的教会呢</a:t>
            </a:r>
            <a:r>
              <a:rPr lang="en-US" altLang="zh-CN" b="1" dirty="0" smtClean="0">
                <a:latin typeface="+mn-ea"/>
              </a:rPr>
              <a:t>﹖</a:t>
            </a:r>
            <a:r>
              <a:rPr lang="zh-CN" altLang="en-US" b="1" dirty="0" smtClean="0">
                <a:latin typeface="+mn-ea"/>
              </a:rPr>
              <a:t>”</a:t>
            </a:r>
            <a:r>
              <a:rPr lang="en-US" altLang="zh-CN" b="1" dirty="0" smtClean="0">
                <a:latin typeface="+mn-ea"/>
              </a:rPr>
              <a:t>(</a:t>
            </a:r>
            <a:r>
              <a:rPr lang="zh-CN" altLang="en-US" b="1" dirty="0">
                <a:latin typeface="+mn-ea"/>
              </a:rPr>
              <a:t>提前三</a:t>
            </a:r>
            <a:r>
              <a:rPr lang="en-US" altLang="zh-CN" b="1" dirty="0">
                <a:latin typeface="+mn-ea"/>
              </a:rPr>
              <a:t>:5)</a:t>
            </a:r>
            <a:endParaRPr lang="en-US" altLang="zh-CN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393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二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</a:t>
            </a:r>
            <a:r>
              <a:rPr lang="zh-CN" altLang="en-US" sz="4800" b="1" dirty="0" smtClean="0"/>
              <a:t>的</a:t>
            </a:r>
            <a:r>
              <a:rPr lang="zh-CN" altLang="en-US" sz="4800" b="1" dirty="0"/>
              <a:t>职责</a:t>
            </a:r>
            <a:r>
              <a:rPr lang="zh-CN" altLang="en-US" sz="4800" b="1" dirty="0" smtClean="0"/>
              <a:t>：成为亮光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家庭是实践信仰的第一</a:t>
            </a:r>
            <a:r>
              <a:rPr lang="zh-CN" altLang="en-US" b="1" dirty="0" smtClean="0">
                <a:latin typeface="+mn-ea"/>
              </a:rPr>
              <a:t>线</a:t>
            </a:r>
            <a:r>
              <a:rPr lang="zh-CN" altLang="en-US" b="1" dirty="0" smtClean="0">
                <a:latin typeface="+mn-ea"/>
              </a:rPr>
              <a:t>，我们有否成为家人信仰上的榜样？</a:t>
            </a:r>
            <a:endParaRPr lang="en-US" altLang="zh-CN" sz="12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在家里，没有化妆、包装、伪装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一个爸爸的故事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我</a:t>
            </a:r>
            <a:r>
              <a:rPr lang="zh-CN" altLang="en-US" b="1" dirty="0" smtClean="0">
                <a:latin typeface="+mn-ea"/>
              </a:rPr>
              <a:t>们在家里的表现与在教会的表现一样么？</a:t>
            </a:r>
            <a:endParaRPr lang="en-US" altLang="zh-CN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63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二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</a:t>
            </a:r>
            <a:r>
              <a:rPr lang="zh-CN" altLang="en-US" sz="4800" b="1" dirty="0" smtClean="0"/>
              <a:t>的</a:t>
            </a:r>
            <a:r>
              <a:rPr lang="zh-CN" altLang="en-US" sz="4800" b="1" dirty="0"/>
              <a:t>职责</a:t>
            </a:r>
            <a:r>
              <a:rPr lang="zh-CN" altLang="en-US" sz="4800" b="1" dirty="0" smtClean="0"/>
              <a:t>：成为亮光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成为亮光：敬业的态度</a:t>
            </a:r>
            <a:endParaRPr lang="en-US" altLang="zh-CN" sz="12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马</a:t>
            </a:r>
            <a:r>
              <a:rPr lang="zh-CN" altLang="en-US" b="1" dirty="0" smtClean="0">
                <a:latin typeface="+mn-ea"/>
              </a:rPr>
              <a:t>丁</a:t>
            </a:r>
            <a:r>
              <a:rPr lang="zh-TW" altLang="en-US" b="1" dirty="0">
                <a:latin typeface="+mn-ea"/>
              </a:rPr>
              <a:t>．</a:t>
            </a:r>
            <a:r>
              <a:rPr lang="zh-CN" altLang="en-US" b="1" dirty="0">
                <a:latin typeface="+mn-ea"/>
              </a:rPr>
              <a:t>路德：“在全能神的眼中，女佣人跪着刷地板，与神甫跪在圣坛前领弥撒一样蒙神的喜悦</a:t>
            </a:r>
            <a:r>
              <a:rPr lang="zh-CN" altLang="en-US" b="1" dirty="0" smtClean="0">
                <a:latin typeface="+mn-ea"/>
              </a:rPr>
              <a:t>。”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我</a:t>
            </a:r>
            <a:r>
              <a:rPr lang="zh-CN" altLang="en-US" b="1" dirty="0" smtClean="0">
                <a:latin typeface="+mn-ea"/>
              </a:rPr>
              <a:t>们的工作是神的圣召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4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二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</a:t>
            </a:r>
            <a:r>
              <a:rPr lang="zh-CN" altLang="en-US" sz="4800" b="1" dirty="0" smtClean="0"/>
              <a:t>的</a:t>
            </a:r>
            <a:r>
              <a:rPr lang="zh-CN" altLang="en-US" sz="4800" b="1" dirty="0"/>
              <a:t>职责</a:t>
            </a:r>
            <a:r>
              <a:rPr lang="zh-CN" altLang="en-US" sz="4800" b="1" dirty="0" smtClean="0"/>
              <a:t>：成为亮光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工作的目的：学习做仆人</a:t>
            </a:r>
            <a:endParaRPr lang="en-US" altLang="zh-CN" sz="12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“无</a:t>
            </a:r>
            <a:r>
              <a:rPr lang="zh-CN" altLang="en-US" b="1" dirty="0">
                <a:latin typeface="+mn-ea"/>
              </a:rPr>
              <a:t>论做什么，都要从心里做，像是给主做的，不是给人做的，因你们知道从主那里必得着基业为赏赐；你们</a:t>
            </a:r>
            <a:r>
              <a:rPr lang="zh-CN" altLang="en-US" b="1" dirty="0" smtClean="0">
                <a:latin typeface="+mn-ea"/>
              </a:rPr>
              <a:t>所侍奉</a:t>
            </a:r>
            <a:r>
              <a:rPr lang="zh-CN" altLang="en-US" b="1" dirty="0">
                <a:latin typeface="+mn-ea"/>
              </a:rPr>
              <a:t>的乃是主基督</a:t>
            </a:r>
            <a:r>
              <a:rPr lang="zh-CN" altLang="en-US" b="1" dirty="0" smtClean="0">
                <a:latin typeface="+mn-ea"/>
              </a:rPr>
              <a:t>。”</a:t>
            </a:r>
            <a:r>
              <a:rPr lang="en-US" altLang="zh-CN" b="1" dirty="0" smtClean="0">
                <a:latin typeface="+mn-ea"/>
              </a:rPr>
              <a:t>(</a:t>
            </a:r>
            <a:r>
              <a:rPr lang="zh-CN" altLang="en-US" b="1" dirty="0">
                <a:latin typeface="+mn-ea"/>
              </a:rPr>
              <a:t>西三</a:t>
            </a:r>
            <a:r>
              <a:rPr lang="en-US" altLang="zh-CN" b="1" dirty="0">
                <a:latin typeface="+mn-ea"/>
              </a:rPr>
              <a:t>:23-24</a:t>
            </a:r>
            <a:r>
              <a:rPr lang="en-US" altLang="zh-CN" b="1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工</a:t>
            </a:r>
            <a:r>
              <a:rPr lang="zh-CN" altLang="en-US" b="1" dirty="0" smtClean="0">
                <a:latin typeface="+mn-ea"/>
              </a:rPr>
              <a:t>作是为神而做，态度对了，就不会被其捆绑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099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二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</a:t>
            </a:r>
            <a:r>
              <a:rPr lang="zh-CN" altLang="en-US" sz="4800" b="1" dirty="0" smtClean="0"/>
              <a:t>的</a:t>
            </a:r>
            <a:r>
              <a:rPr lang="zh-CN" altLang="en-US" sz="4800" b="1" dirty="0"/>
              <a:t>职责</a:t>
            </a:r>
            <a:r>
              <a:rPr lang="zh-CN" altLang="en-US" sz="4800" b="1" dirty="0" smtClean="0"/>
              <a:t>：成为亮光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工作场所是我们接触人的地方</a:t>
            </a:r>
            <a:endParaRPr lang="en-US" altLang="zh-CN" sz="12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如何在职场做神的祭司？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都专注于家庭和工</a:t>
            </a:r>
            <a:r>
              <a:rPr lang="zh-CN" altLang="en-US" b="1" dirty="0" smtClean="0">
                <a:latin typeface="+mn-ea"/>
              </a:rPr>
              <a:t>作，教会的事就没人做了？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73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二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</a:t>
            </a:r>
            <a:r>
              <a:rPr lang="zh-CN" altLang="en-US" sz="4800" b="1" dirty="0" smtClean="0"/>
              <a:t>的</a:t>
            </a:r>
            <a:r>
              <a:rPr lang="zh-CN" altLang="en-US" sz="4800" b="1" dirty="0"/>
              <a:t>职责</a:t>
            </a:r>
            <a:r>
              <a:rPr lang="zh-CN" altLang="en-US" sz="4800" b="1" dirty="0" smtClean="0"/>
              <a:t>：成为亮光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全然侍奉的人乐意担当教会的义务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教会的侍奉需要有后盾，全然的侍奉是平衡的侍奉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我们的教会面临挑战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每位祭司都需各尽其职，成为传递福分和福音的人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73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总结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39624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祭司是神赋予基督徒最尊贵的身份和职责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祭司当在一举一动上荣耀神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祭司当在家庭、职场、和教会成为神的亮光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祭司当尽力传递福分和福音，愿神</a:t>
            </a:r>
            <a:r>
              <a:rPr lang="zh-CN" altLang="en-US" b="1" dirty="0">
                <a:latin typeface="+mn-ea"/>
              </a:rPr>
              <a:t>帮助我</a:t>
            </a:r>
            <a:r>
              <a:rPr lang="zh-CN" altLang="en-US" b="1" dirty="0" smtClean="0">
                <a:latin typeface="+mn-ea"/>
              </a:rPr>
              <a:t>们</a:t>
            </a:r>
            <a:endParaRPr lang="en-US" altLang="zh-CN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164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5973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dirty="0" smtClean="0">
                <a:latin typeface="+mn-ea"/>
              </a:rPr>
              <a:t>三种不同的职员</a:t>
            </a:r>
            <a:endParaRPr lang="en-US" altLang="zh-CN" sz="3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dirty="0">
                <a:latin typeface="+mn-ea"/>
              </a:rPr>
              <a:t>三</a:t>
            </a:r>
            <a:r>
              <a:rPr lang="zh-CN" altLang="en-US" sz="3600" dirty="0" smtClean="0">
                <a:latin typeface="+mn-ea"/>
              </a:rPr>
              <a:t>种不同的孩子</a:t>
            </a:r>
            <a:endParaRPr lang="en-US" altLang="zh-CN" sz="3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dirty="0">
                <a:latin typeface="+mn-ea"/>
              </a:rPr>
              <a:t>三</a:t>
            </a:r>
            <a:r>
              <a:rPr lang="zh-CN" altLang="en-US" sz="3600" dirty="0" smtClean="0">
                <a:latin typeface="+mn-ea"/>
              </a:rPr>
              <a:t>种不同的信徒</a:t>
            </a:r>
            <a:endParaRPr lang="en-US" altLang="zh-CN" sz="1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分</a:t>
            </a:r>
            <a:r>
              <a:rPr lang="zh-CN" altLang="en-US" sz="3600" b="1" dirty="0" smtClean="0">
                <a:latin typeface="+mn-ea"/>
              </a:rPr>
              <a:t>享</a:t>
            </a:r>
            <a:r>
              <a:rPr lang="zh-CN" altLang="en-US" sz="3600" b="1" dirty="0">
                <a:latin typeface="+mn-ea"/>
              </a:rPr>
              <a:t>主题</a:t>
            </a:r>
            <a:r>
              <a:rPr lang="zh-CN" altLang="en-US" sz="3600" b="1" dirty="0" smtClean="0">
                <a:latin typeface="+mn-ea"/>
              </a:rPr>
              <a:t>：基督徒的身份和责任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89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祝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1981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祝：一般被当作动词</a:t>
            </a:r>
            <a:r>
              <a:rPr lang="en-US" altLang="zh-CN" b="1" dirty="0" smtClean="0">
                <a:latin typeface="+mn-ea"/>
              </a:rPr>
              <a:t>—</a:t>
            </a:r>
            <a:r>
              <a:rPr lang="zh-CN" altLang="en-US" b="1" dirty="0" smtClean="0">
                <a:latin typeface="+mn-ea"/>
              </a:rPr>
              <a:t>祝福；祝愿；祝贺</a:t>
            </a:r>
            <a:r>
              <a:rPr lang="en-US" altLang="zh-CN" b="1" dirty="0" smtClean="0">
                <a:latin typeface="+mn-ea"/>
              </a:rPr>
              <a:t>……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祝：起先的用法是指身份或职位</a:t>
            </a:r>
            <a:endParaRPr lang="en-US" altLang="zh-CN" b="1" dirty="0" smtClean="0">
              <a:latin typeface="+mn-ea"/>
            </a:endParaRPr>
          </a:p>
          <a:p>
            <a:pPr marL="457200" lvl="1" indent="0">
              <a:buNone/>
            </a:pPr>
            <a:r>
              <a:rPr lang="zh-CN" altLang="en-US" sz="3200" b="1" dirty="0" smtClean="0">
                <a:latin typeface="+mn-ea"/>
              </a:rPr>
              <a:t>祝</a:t>
            </a:r>
            <a:r>
              <a:rPr lang="en-US" altLang="zh-CN" sz="3200" b="1" dirty="0" smtClean="0">
                <a:latin typeface="+mn-ea"/>
              </a:rPr>
              <a:t>—</a:t>
            </a:r>
            <a:r>
              <a:rPr lang="zh-CN" altLang="en-US" sz="3200" b="1" dirty="0" smtClean="0">
                <a:latin typeface="+mn-ea"/>
              </a:rPr>
              <a:t>“祭主赞词者”（</a:t>
            </a:r>
            <a:r>
              <a:rPr lang="en-US" altLang="zh-CN" sz="3200" b="1" dirty="0" smtClean="0">
                <a:latin typeface="+mn-ea"/>
              </a:rPr>
              <a:t>《</a:t>
            </a:r>
            <a:r>
              <a:rPr lang="zh-CN" altLang="en-US" sz="3200" b="1" dirty="0" smtClean="0">
                <a:latin typeface="+mn-ea"/>
              </a:rPr>
              <a:t>说文解字</a:t>
            </a:r>
            <a:r>
              <a:rPr lang="en-US" altLang="zh-CN" sz="3200" b="1" dirty="0" smtClean="0">
                <a:latin typeface="+mn-ea"/>
              </a:rPr>
              <a:t>》</a:t>
            </a:r>
            <a:r>
              <a:rPr lang="zh-CN" altLang="en-US" sz="3200" b="1" dirty="0" smtClean="0">
                <a:latin typeface="+mn-ea"/>
              </a:rPr>
              <a:t>）</a:t>
            </a:r>
            <a:endParaRPr lang="en-US" altLang="zh-CN" sz="3200" b="1" dirty="0" smtClean="0">
              <a:latin typeface="+mn-ea"/>
            </a:endParaRPr>
          </a:p>
          <a:p>
            <a:pPr marL="457200" lvl="1" indent="0">
              <a:buNone/>
            </a:pPr>
            <a:endParaRPr lang="en-US" altLang="zh-CN" sz="3200" dirty="0" smtClean="0">
              <a:latin typeface="+mn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40" y="3048000"/>
            <a:ext cx="2286000" cy="21336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819400" y="3276600"/>
            <a:ext cx="62484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“祭主赞词者</a:t>
            </a:r>
            <a:r>
              <a:rPr lang="zh-CN" altLang="en-US" b="1" dirty="0" smtClean="0">
                <a:latin typeface="+mn-ea"/>
              </a:rPr>
              <a:t>”在圣经里为祭司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latin typeface="+mn-ea"/>
              </a:rPr>
              <a:t>祝职：祭司的职责</a:t>
            </a:r>
            <a:endParaRPr lang="en-US" altLang="zh-CN" sz="3200" b="1" dirty="0" smtClean="0">
              <a:latin typeface="+mn-ea"/>
            </a:endParaRPr>
          </a:p>
          <a:p>
            <a:pPr marL="457200" lvl="1" indent="0">
              <a:buFont typeface="Arial" pitchFamily="34" charset="0"/>
              <a:buNone/>
            </a:pPr>
            <a:endParaRPr lang="en-US" altLang="zh-CN" sz="3200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52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一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司的身</a:t>
            </a:r>
            <a:r>
              <a:rPr lang="zh-CN" altLang="en-US" sz="4800" b="1" dirty="0" smtClean="0"/>
              <a:t>份：神的呼召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祭司</a:t>
            </a:r>
            <a:r>
              <a:rPr lang="zh-CN" altLang="en-US" b="1" dirty="0" smtClean="0">
                <a:latin typeface="+mn-ea"/>
              </a:rPr>
              <a:t>：中保</a:t>
            </a:r>
            <a:r>
              <a:rPr lang="en-US" altLang="zh-CN" b="1" dirty="0" smtClean="0">
                <a:latin typeface="+mn-ea"/>
              </a:rPr>
              <a:t>—</a:t>
            </a:r>
            <a:r>
              <a:rPr lang="zh-CN" altLang="en-US" b="1" dirty="0" smtClean="0">
                <a:latin typeface="+mn-ea"/>
              </a:rPr>
              <a:t>神与人之间的媒介</a:t>
            </a:r>
            <a:endParaRPr lang="en-US" altLang="zh-CN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祭司</a:t>
            </a:r>
            <a:r>
              <a:rPr lang="en-US" altLang="zh-CN" b="1" dirty="0" smtClean="0">
                <a:latin typeface="+mn-ea"/>
              </a:rPr>
              <a:t>:</a:t>
            </a:r>
            <a:r>
              <a:rPr lang="zh-CN" altLang="en-US" b="1" dirty="0" smtClean="0">
                <a:latin typeface="+mn-ea"/>
              </a:rPr>
              <a:t>与我无关</a:t>
            </a:r>
            <a:r>
              <a:rPr lang="en-US" altLang="zh-CN" b="1" dirty="0" smtClean="0">
                <a:latin typeface="+mn-ea"/>
              </a:rPr>
              <a:t>?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天主教</a:t>
            </a:r>
            <a:r>
              <a:rPr lang="zh-CN" altLang="en-US" b="1" dirty="0" smtClean="0">
                <a:latin typeface="+mn-ea"/>
              </a:rPr>
              <a:t>的错误</a:t>
            </a:r>
            <a:r>
              <a:rPr lang="zh-CN" altLang="en-US" b="1" dirty="0">
                <a:latin typeface="+mn-ea"/>
              </a:rPr>
              <a:t>：</a:t>
            </a:r>
            <a:r>
              <a:rPr lang="zh-TW" altLang="en-US" b="1" dirty="0" smtClean="0">
                <a:latin typeface="SimSun" pitchFamily="2" charset="-122"/>
                <a:ea typeface="SimSun" pitchFamily="2" charset="-122"/>
              </a:rPr>
              <a:t>属灵阶级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VS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 属世阶级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SimSun" pitchFamily="2" charset="-122"/>
                <a:ea typeface="SimSun" pitchFamily="2" charset="-122"/>
              </a:rPr>
              <a:t>错误的结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果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：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教会过分依赖神职人员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；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信徒缺乏信心和责任感</a:t>
            </a:r>
            <a:endParaRPr lang="en-US" altLang="zh-CN" b="1" dirty="0" smtClean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405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一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司的身</a:t>
            </a:r>
            <a:r>
              <a:rPr lang="zh-CN" altLang="en-US" sz="4800" b="1" dirty="0" smtClean="0"/>
              <a:t>份：神的呼召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马丁</a:t>
            </a:r>
            <a:r>
              <a:rPr lang="zh-TW" altLang="en-US" b="1" dirty="0" smtClean="0"/>
              <a:t>．</a:t>
            </a:r>
            <a:r>
              <a:rPr lang="zh-CN" altLang="en-US" b="1" dirty="0"/>
              <a:t>路德</a:t>
            </a:r>
            <a:r>
              <a:rPr lang="zh-CN" altLang="en-US" b="1" dirty="0" smtClean="0"/>
              <a:t>：“信徒皆祭司”</a:t>
            </a:r>
            <a:endParaRPr lang="en-US" altLang="zh-CN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马丁</a:t>
            </a:r>
            <a:r>
              <a:rPr lang="zh-TW" altLang="en-US" b="1" dirty="0" smtClean="0">
                <a:latin typeface="+mn-ea"/>
              </a:rPr>
              <a:t>．</a:t>
            </a:r>
            <a:r>
              <a:rPr lang="zh-CN" altLang="en-US" b="1" dirty="0" smtClean="0">
                <a:latin typeface="+mn-ea"/>
              </a:rPr>
              <a:t>路德：“基督徒都为</a:t>
            </a:r>
            <a:r>
              <a:rPr lang="zh-CN" altLang="en-US" b="1" dirty="0">
                <a:latin typeface="+mn-ea"/>
              </a:rPr>
              <a:t>‘</a:t>
            </a:r>
            <a:r>
              <a:rPr lang="zh-CN" altLang="en-US" b="1" dirty="0" smtClean="0">
                <a:latin typeface="+mn-ea"/>
              </a:rPr>
              <a:t>属灵的阶级</a:t>
            </a:r>
            <a:r>
              <a:rPr lang="zh-CN" altLang="en-US" b="1" dirty="0">
                <a:latin typeface="+mn-ea"/>
              </a:rPr>
              <a:t>’</a:t>
            </a:r>
            <a:r>
              <a:rPr lang="zh-CN" altLang="en-US" b="1" dirty="0" smtClean="0">
                <a:latin typeface="+mn-ea"/>
              </a:rPr>
              <a:t>，在他们中间，除了职务不同以外，没有其它的分别，如保罗在</a:t>
            </a:r>
            <a:r>
              <a:rPr lang="en-US" altLang="zh-CN" b="1" dirty="0" smtClean="0">
                <a:latin typeface="+mn-ea"/>
              </a:rPr>
              <a:t>《</a:t>
            </a:r>
            <a:r>
              <a:rPr lang="zh-CN" altLang="en-US" b="1" dirty="0" smtClean="0">
                <a:latin typeface="+mn-ea"/>
              </a:rPr>
              <a:t>哥林多前书</a:t>
            </a:r>
            <a:r>
              <a:rPr lang="en-US" altLang="zh-CN" b="1" dirty="0" smtClean="0">
                <a:latin typeface="+mn-ea"/>
              </a:rPr>
              <a:t>》</a:t>
            </a:r>
            <a:r>
              <a:rPr lang="zh-CN" altLang="en-US" b="1" dirty="0" smtClean="0">
                <a:latin typeface="+mn-ea"/>
              </a:rPr>
              <a:t>十二章所说的，我们都是一个身体，但每一个肢体各有各的工作，服侍其它的肢体，这全是因为我们只有一个洗礼，一个福音，一个信仰，而且都是基督徒，因为只有洗礼，福音和信仰才能使我们变为</a:t>
            </a:r>
            <a:r>
              <a:rPr lang="zh-CN" altLang="en-US" b="1" dirty="0">
                <a:latin typeface="+mn-ea"/>
              </a:rPr>
              <a:t>‘</a:t>
            </a:r>
            <a:r>
              <a:rPr lang="zh-CN" altLang="en-US" b="1" dirty="0" smtClean="0">
                <a:latin typeface="+mn-ea"/>
              </a:rPr>
              <a:t>属灵的’基督徒。”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49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一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司的身</a:t>
            </a:r>
            <a:r>
              <a:rPr lang="zh-CN" altLang="en-US" sz="4800" b="1" dirty="0" smtClean="0"/>
              <a:t>份：神的呼召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343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每位</a:t>
            </a:r>
            <a:r>
              <a:rPr lang="zh-CN" altLang="en-US" b="1" dirty="0" smtClean="0"/>
              <a:t>信徒都是祭司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旧约的</a:t>
            </a:r>
            <a:r>
              <a:rPr lang="zh-CN" altLang="en-US" b="1" dirty="0" smtClean="0">
                <a:latin typeface="+mn-ea"/>
              </a:rPr>
              <a:t>祭司：“你们要归我作祭司的国度，为圣洁的国民。”</a:t>
            </a:r>
            <a:r>
              <a:rPr lang="en-US" altLang="zh-CN" b="1" dirty="0" smtClean="0">
                <a:latin typeface="+mn-ea"/>
              </a:rPr>
              <a:t>(</a:t>
            </a:r>
            <a:r>
              <a:rPr lang="zh-CN" altLang="en-US" b="1" dirty="0" smtClean="0">
                <a:latin typeface="+mn-ea"/>
              </a:rPr>
              <a:t>出十九</a:t>
            </a:r>
            <a:r>
              <a:rPr lang="en-US" altLang="zh-CN" b="1" dirty="0" smtClean="0">
                <a:latin typeface="+mn-ea"/>
              </a:rPr>
              <a:t>:6) 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新约的祭司</a:t>
            </a:r>
            <a:r>
              <a:rPr lang="zh-CN" altLang="en-US" b="1" dirty="0" smtClean="0">
                <a:latin typeface="+mn-ea"/>
              </a:rPr>
              <a:t>：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000" b="1" dirty="0">
                <a:latin typeface="+mn-ea"/>
              </a:rPr>
              <a:t>“</a:t>
            </a:r>
            <a:r>
              <a:rPr lang="zh-CN" altLang="en-US" sz="3000" b="1" dirty="0" smtClean="0">
                <a:latin typeface="+mn-ea"/>
              </a:rPr>
              <a:t>祂爱我们，用自己的血使我们脱离罪恶，又使我们成为国民，作祂父神的祭司。”</a:t>
            </a:r>
            <a:r>
              <a:rPr lang="en-US" altLang="zh-CN" sz="3000" b="1" dirty="0" smtClean="0">
                <a:latin typeface="+mn-ea"/>
              </a:rPr>
              <a:t>(</a:t>
            </a:r>
            <a:r>
              <a:rPr lang="zh-CN" altLang="en-US" sz="3000" b="1" dirty="0" smtClean="0">
                <a:latin typeface="+mn-ea"/>
              </a:rPr>
              <a:t>启一</a:t>
            </a:r>
            <a:r>
              <a:rPr lang="en-US" altLang="zh-CN" sz="3000" b="1" dirty="0" smtClean="0">
                <a:latin typeface="+mn-ea"/>
              </a:rPr>
              <a:t>:5b-6a)</a:t>
            </a:r>
            <a:endParaRPr lang="en-US" altLang="zh-CN" sz="1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400" b="1" dirty="0" smtClean="0">
              <a:latin typeface="+mn-ea"/>
            </a:endParaRPr>
          </a:p>
          <a:p>
            <a:pPr lvl="1" indent="-342900">
              <a:buFont typeface="Wingdings" pitchFamily="2" charset="2"/>
              <a:buChar char="v"/>
            </a:pPr>
            <a:r>
              <a:rPr lang="zh-CN" altLang="en-US" sz="3000" b="1" dirty="0" smtClean="0"/>
              <a:t>“</a:t>
            </a:r>
            <a:r>
              <a:rPr lang="zh-CN" altLang="en-US" sz="3000" b="1" dirty="0" smtClean="0">
                <a:latin typeface="+mn-ea"/>
              </a:rPr>
              <a:t>惟有你们是被拣选的族类，是有君尊的祭司，是圣洁的国度，是属神的子民，要叫你们宣扬那召你们出黑暗入奇妙光明者的美德。”</a:t>
            </a:r>
            <a:r>
              <a:rPr lang="en-US" altLang="zh-CN" sz="3000" b="1" dirty="0" smtClean="0">
                <a:latin typeface="+mn-ea"/>
              </a:rPr>
              <a:t>(</a:t>
            </a:r>
            <a:r>
              <a:rPr lang="zh-CN" altLang="en-US" sz="3000" b="1" dirty="0" smtClean="0">
                <a:latin typeface="+mn-ea"/>
              </a:rPr>
              <a:t>彼前二</a:t>
            </a:r>
            <a:r>
              <a:rPr lang="en-US" altLang="zh-CN" sz="3000" b="1" dirty="0" smtClean="0">
                <a:latin typeface="+mn-ea"/>
              </a:rPr>
              <a:t>:9)</a:t>
            </a:r>
            <a:endParaRPr lang="en-US" altLang="zh-CN" sz="30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090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一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司的身</a:t>
            </a:r>
            <a:r>
              <a:rPr lang="zh-CN" altLang="en-US" sz="4800" b="1" dirty="0" smtClean="0"/>
              <a:t>份：神的呼召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祭</a:t>
            </a:r>
            <a:r>
              <a:rPr lang="zh-CN" altLang="en-US" b="1" dirty="0" smtClean="0">
                <a:latin typeface="+mn-ea"/>
              </a:rPr>
              <a:t>司是神赋于信徒之最尊贵的职责</a:t>
            </a:r>
            <a:endParaRPr lang="en-US" altLang="zh-CN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为何一般信徒对属灵的责任缺乏责任感？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自己的经验：每位信徒是神差遣进入世界的祭司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我们有尽</a:t>
            </a:r>
            <a:r>
              <a:rPr lang="zh-CN" altLang="en-US" b="1" dirty="0" smtClean="0">
                <a:latin typeface="+mn-ea"/>
              </a:rPr>
              <a:t>祭</a:t>
            </a:r>
            <a:r>
              <a:rPr lang="zh-CN" altLang="en-US" b="1" dirty="0">
                <a:latin typeface="+mn-ea"/>
              </a:rPr>
              <a:t>司</a:t>
            </a:r>
            <a:r>
              <a:rPr lang="zh-CN" altLang="en-US" b="1" dirty="0" smtClean="0">
                <a:latin typeface="+mn-ea"/>
              </a:rPr>
              <a:t>的责任吗？</a:t>
            </a:r>
            <a:endParaRPr lang="en-US" altLang="zh-CN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011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一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司的身</a:t>
            </a:r>
            <a:r>
              <a:rPr lang="zh-CN" altLang="en-US" sz="4800" b="1" dirty="0" smtClean="0"/>
              <a:t>份：神的呼召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做祭司难吗？</a:t>
            </a:r>
            <a:endParaRPr lang="en-US" altLang="zh-CN" b="1" dirty="0" smtClean="0">
              <a:latin typeface="+mn-ea"/>
            </a:endParaRPr>
          </a:p>
          <a:p>
            <a:pPr marL="457200" lvl="1" indent="0">
              <a:buNone/>
            </a:pPr>
            <a:r>
              <a:rPr lang="zh-CN" altLang="en-US" b="1" dirty="0" smtClean="0">
                <a:latin typeface="+mn-ea"/>
              </a:rPr>
              <a:t>“我们应当靠着耶稣，常常以颂讚为祭献给神，这就是那承认主名之人嘴唇的果子。只是不可忘记行善和捐输的事；因为这样的祭，是神所喜悦的。” </a:t>
            </a:r>
            <a:r>
              <a:rPr lang="en-US" altLang="zh-CN" b="1" dirty="0" smtClean="0">
                <a:latin typeface="+mn-ea"/>
              </a:rPr>
              <a:t>(</a:t>
            </a:r>
            <a:r>
              <a:rPr lang="zh-CN" altLang="en-US" b="1" dirty="0" smtClean="0">
                <a:latin typeface="+mn-ea"/>
              </a:rPr>
              <a:t>来十三</a:t>
            </a:r>
            <a:r>
              <a:rPr lang="en-US" altLang="zh-CN" b="1" dirty="0" smtClean="0">
                <a:latin typeface="+mn-ea"/>
              </a:rPr>
              <a:t>:15-16)</a:t>
            </a:r>
            <a:endParaRPr lang="en-US" altLang="zh-CN" sz="1200" b="1" dirty="0" smtClean="0">
              <a:latin typeface="+mn-ea"/>
            </a:endParaRPr>
          </a:p>
          <a:p>
            <a:pPr marL="457200" lvl="1" indent="0">
              <a:buNone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每位信徒都可以做祭司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明白了自己的身份</a:t>
            </a:r>
            <a:r>
              <a:rPr lang="zh-CN" altLang="en-US" b="1" dirty="0" smtClean="0">
                <a:latin typeface="+mn-ea"/>
              </a:rPr>
              <a:t>，如何尽职？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16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二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 祭</a:t>
            </a:r>
            <a:r>
              <a:rPr lang="zh-CN" altLang="en-US" sz="4800" b="1" dirty="0"/>
              <a:t>司</a:t>
            </a:r>
            <a:r>
              <a:rPr lang="zh-CN" altLang="en-US" sz="4800" b="1" dirty="0" smtClean="0"/>
              <a:t>的</a:t>
            </a:r>
            <a:r>
              <a:rPr lang="zh-CN" altLang="en-US" sz="4800" b="1" dirty="0"/>
              <a:t>职责</a:t>
            </a:r>
            <a:r>
              <a:rPr lang="zh-CN" altLang="en-US" sz="4800" b="1" dirty="0" smtClean="0"/>
              <a:t>：成为亮光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基督徒的责任：“好像明光照耀</a:t>
            </a:r>
            <a:r>
              <a:rPr lang="en-US" altLang="zh-CN" b="1" dirty="0" smtClean="0">
                <a:latin typeface="+mn-ea"/>
              </a:rPr>
              <a:t>”(</a:t>
            </a:r>
            <a:r>
              <a:rPr lang="zh-CN" altLang="en-US" b="1" dirty="0" smtClean="0">
                <a:latin typeface="+mn-ea"/>
              </a:rPr>
              <a:t>腓二：</a:t>
            </a:r>
            <a:r>
              <a:rPr lang="en-US" altLang="zh-CN" b="1" dirty="0" smtClean="0">
                <a:latin typeface="+mn-ea"/>
              </a:rPr>
              <a:t>15</a:t>
            </a:r>
            <a:r>
              <a:rPr lang="zh-CN" altLang="en-US" b="1" dirty="0" smtClean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“事奉”还是“侍奉”？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侍奉是全然的投</a:t>
            </a:r>
            <a:r>
              <a:rPr lang="zh-CN" altLang="en-US" b="1" dirty="0" smtClean="0">
                <a:latin typeface="+mn-ea"/>
              </a:rPr>
              <a:t>入，更多体现在教会外的生活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祭司是人与神之间的桥梁</a:t>
            </a:r>
            <a:r>
              <a:rPr lang="zh-CN" altLang="en-US" b="1" dirty="0" smtClean="0">
                <a:latin typeface="+mn-ea"/>
              </a:rPr>
              <a:t>，要在世界发光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>
                <a:latin typeface="+mn-ea"/>
              </a:rPr>
              <a:t>世界是我们的工场</a:t>
            </a:r>
            <a:r>
              <a:rPr lang="zh-CN" altLang="en-US" b="1" dirty="0" smtClean="0">
                <a:latin typeface="+mn-ea"/>
              </a:rPr>
              <a:t>，我们在其中有神的使命</a:t>
            </a:r>
            <a:endParaRPr lang="en-US" altLang="zh-CN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611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1508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最尊贵的祝职  “惟有你们是被拣选的族类，是有君尊的祭司，是圣洁的国度，是属神的子民，要叫你们宣扬那召你们出黑暗入奇妙光明者的美德。”(彼前二:9)</vt:lpstr>
      <vt:lpstr>Slide 2</vt:lpstr>
      <vt:lpstr>祝</vt:lpstr>
      <vt:lpstr>一. 祭司的身份：神的呼召</vt:lpstr>
      <vt:lpstr>一. 祭司的身份：神的呼召</vt:lpstr>
      <vt:lpstr>一. 祭司的身份：神的呼召</vt:lpstr>
      <vt:lpstr>一. 祭司的身份：神的呼召</vt:lpstr>
      <vt:lpstr>一. 祭司的身份：神的呼召</vt:lpstr>
      <vt:lpstr>二. 祭司的职责：成为亮光</vt:lpstr>
      <vt:lpstr>二. 祭司的职责：成为亮光</vt:lpstr>
      <vt:lpstr>二. 祭司的职责：成为亮光</vt:lpstr>
      <vt:lpstr>二. 祭司的职责：成为亮光</vt:lpstr>
      <vt:lpstr>二. 祭司的职责：成为亮光</vt:lpstr>
      <vt:lpstr>二. 祭司的职责：成为亮光</vt:lpstr>
      <vt:lpstr>二. 祭司的职责：成为亮光</vt:lpstr>
      <vt:lpstr>二. 祭司的职责：成为亮光</vt:lpstr>
      <vt:lpstr>总结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最尊贵的祝职</dc:title>
  <dc:creator>Chen, Tennyson X.</dc:creator>
  <cp:lastModifiedBy>MHStudy</cp:lastModifiedBy>
  <cp:revision>44</cp:revision>
  <dcterms:created xsi:type="dcterms:W3CDTF">2012-07-10T14:05:02Z</dcterms:created>
  <dcterms:modified xsi:type="dcterms:W3CDTF">2012-07-21T16:21:53Z</dcterms:modified>
</cp:coreProperties>
</file>