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CF9D6-AE74-4623-BEEA-71072E78680E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212EB-CA24-4221-AB0E-7B23704D5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212EB-CA24-4221-AB0E-7B23704D58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98B4-E28D-4AD9-9BBE-AAABC837A3EB}" type="datetimeFigureOut">
              <a:rPr lang="en-US" smtClean="0"/>
              <a:pPr/>
              <a:t>03-24-2012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6B56-EECB-47B7-AA5D-EBC13AFB2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000" b="1" dirty="0" smtClean="0"/>
              <a:t>最明智的祈求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667000"/>
            <a:ext cx="7162800" cy="1981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ea"/>
              </a:rPr>
              <a:t>3/25/2012</a:t>
            </a:r>
            <a:endParaRPr lang="en-US" sz="1400" dirty="0" smtClean="0">
              <a:latin typeface="+mn-ea"/>
            </a:endParaRPr>
          </a:p>
          <a:p>
            <a:endParaRPr lang="en-US" sz="1400" dirty="0" smtClean="0">
              <a:latin typeface="+mn-ea"/>
            </a:endParaRPr>
          </a:p>
          <a:p>
            <a:r>
              <a:rPr lang="zh-CN" altLang="en-US" sz="4000" dirty="0">
                <a:latin typeface="+mn-ea"/>
              </a:rPr>
              <a:t>陈学</a:t>
            </a:r>
            <a:r>
              <a:rPr lang="zh-CN" altLang="en-US" sz="4000" dirty="0" smtClean="0">
                <a:latin typeface="+mn-ea"/>
              </a:rPr>
              <a:t>东</a:t>
            </a:r>
            <a:endParaRPr lang="en-US" sz="4000" dirty="0">
              <a:latin typeface="+mn-e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所罗门求的智慧：“聆听的心”</a:t>
            </a: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要有正确辨别是非的能力，需要神的智慧</a:t>
            </a: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社会对基督徒和教会冲击极大，特别需要信徒和教会同工具备神的智慧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sz="3600" dirty="0" smtClean="0"/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社会的“智慧”对基督徒的冲击：</a:t>
            </a:r>
            <a:endParaRPr lang="en-US" altLang="zh-CN" sz="3600" b="1" dirty="0" smtClean="0"/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“人不为己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天诛地灭”</a:t>
            </a:r>
            <a:endParaRPr lang="en-US" altLang="zh-CN" sz="3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“人不犯我</a:t>
            </a:r>
            <a:r>
              <a:rPr lang="en-US" altLang="zh-CN" sz="32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我不犯人</a:t>
            </a:r>
            <a:r>
              <a:rPr lang="en-US" altLang="zh-CN" sz="32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人若犯我</a:t>
            </a:r>
            <a:r>
              <a:rPr lang="en-US" altLang="zh-CN" sz="32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我必犯人”</a:t>
            </a:r>
            <a:endParaRPr lang="en-US" altLang="zh-CN" sz="3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“金钱不是万能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但没有钱却是万万不能”</a:t>
            </a:r>
            <a:endParaRPr lang="en-US" altLang="zh-CN" sz="1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社会的</a:t>
            </a:r>
            <a:r>
              <a:rPr lang="en-US" altLang="zh-CN" sz="3600" b="1" dirty="0" smtClean="0">
                <a:latin typeface="+mn-ea"/>
              </a:rPr>
              <a:t>“</a:t>
            </a:r>
            <a:r>
              <a:rPr lang="zh-CN" altLang="en-US" sz="3600" b="1" dirty="0" smtClean="0">
                <a:latin typeface="+mn-ea"/>
              </a:rPr>
              <a:t>智慧</a:t>
            </a:r>
            <a:r>
              <a:rPr lang="en-US" altLang="zh-CN" sz="3600" b="1" dirty="0" smtClean="0">
                <a:latin typeface="+mn-ea"/>
              </a:rPr>
              <a:t>”</a:t>
            </a:r>
            <a:r>
              <a:rPr lang="zh-CN" altLang="en-US" sz="3600" b="1" dirty="0" smtClean="0">
                <a:latin typeface="+mn-ea"/>
              </a:rPr>
              <a:t>对教会的冲击</a:t>
            </a:r>
            <a:r>
              <a:rPr lang="en-US" altLang="zh-CN" sz="3600" b="1" dirty="0" smtClean="0">
                <a:latin typeface="+mn-ea"/>
              </a:rPr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注重权柄</a:t>
            </a:r>
            <a:r>
              <a:rPr lang="en-US" altLang="zh-CN" sz="3200" b="1" dirty="0" smtClean="0">
                <a:latin typeface="+mn-ea"/>
              </a:rPr>
              <a:t>,</a:t>
            </a:r>
            <a:r>
              <a:rPr lang="zh-CN" altLang="en-US" sz="3200" b="1" dirty="0" smtClean="0">
                <a:latin typeface="+mn-ea"/>
              </a:rPr>
              <a:t>而非做众人的仆人</a:t>
            </a:r>
            <a:endParaRPr lang="en-US" altLang="zh-CN" sz="3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200" b="1" dirty="0" smtClean="0">
                <a:latin typeface="+mn-ea"/>
              </a:rPr>
              <a:t>不</a:t>
            </a:r>
            <a:r>
              <a:rPr lang="en-US" altLang="zh-CN" sz="3200" b="1" dirty="0" smtClean="0">
                <a:latin typeface="+mn-ea"/>
              </a:rPr>
              <a:t>“</a:t>
            </a:r>
            <a:r>
              <a:rPr lang="zh-CN" altLang="en-US" sz="3200" b="1" dirty="0" smtClean="0">
                <a:latin typeface="+mn-ea"/>
              </a:rPr>
              <a:t>同工</a:t>
            </a:r>
            <a:r>
              <a:rPr lang="en-US" altLang="zh-CN" sz="3200" b="1" dirty="0" smtClean="0">
                <a:latin typeface="+mn-ea"/>
              </a:rPr>
              <a:t>”,</a:t>
            </a:r>
            <a:r>
              <a:rPr lang="zh-CN" altLang="en-US" sz="3200" b="1" dirty="0" smtClean="0">
                <a:latin typeface="+mn-ea"/>
              </a:rPr>
              <a:t>却</a:t>
            </a:r>
            <a:r>
              <a:rPr lang="en-US" altLang="zh-CN" sz="3200" b="1" dirty="0" smtClean="0">
                <a:latin typeface="+mn-ea"/>
              </a:rPr>
              <a:t>“</a:t>
            </a:r>
            <a:r>
              <a:rPr lang="zh-CN" altLang="en-US" sz="3200" b="1" dirty="0" smtClean="0">
                <a:latin typeface="+mn-ea"/>
              </a:rPr>
              <a:t>同攻”，岂能“同功”？</a:t>
            </a:r>
            <a:endParaRPr lang="en-US" altLang="zh-CN" sz="32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不要自以为是</a:t>
            </a:r>
            <a:r>
              <a:rPr lang="en-US" altLang="zh-CN" sz="3600" b="1" dirty="0" smtClean="0">
                <a:latin typeface="+mn-ea"/>
              </a:rPr>
              <a:t>:“</a:t>
            </a:r>
            <a:r>
              <a:rPr lang="zh-CN" altLang="en-US" sz="3600" b="1" dirty="0" smtClean="0">
                <a:latin typeface="+mn-ea"/>
              </a:rPr>
              <a:t>你要专心仰赖耶和华，不可倚靠自己的聪明，在你一切所行的事上都要认定他，他必指引你的路。不要自以为有智慧；要敬畏耶和华，远离恶事。</a:t>
            </a:r>
            <a:r>
              <a:rPr lang="en-US" altLang="zh-CN" sz="3600" b="1" dirty="0" smtClean="0">
                <a:latin typeface="+mn-ea"/>
              </a:rPr>
              <a:t>” (</a:t>
            </a:r>
            <a:r>
              <a:rPr lang="zh-CN" altLang="en-US" sz="3600" b="1" dirty="0" smtClean="0">
                <a:latin typeface="+mn-ea"/>
              </a:rPr>
              <a:t>箴</a:t>
            </a:r>
            <a:r>
              <a:rPr lang="en-US" altLang="zh-CN" sz="3600" b="1" dirty="0" smtClean="0">
                <a:latin typeface="+mn-ea"/>
              </a:rPr>
              <a:t>3:5-7)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求智慧的结果是什么</a:t>
            </a:r>
            <a:r>
              <a:rPr lang="en-US" altLang="zh-CN" sz="3600" b="1" dirty="0" smtClean="0">
                <a:latin typeface="+mn-ea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600" b="1" dirty="0" smtClean="0">
                <a:latin typeface="+mn-ea"/>
              </a:rPr>
              <a:t>“</a:t>
            </a:r>
            <a:r>
              <a:rPr lang="zh-CN" altLang="en-US" sz="3600" b="1" dirty="0" smtClean="0">
                <a:latin typeface="+mn-ea"/>
              </a:rPr>
              <a:t>你既然求这事，不为自己求寿、求富，也不求灭绝你仇敌的性命，单求智慧可以听讼，我就应允你所求的，赐你聪明智慧，甚至在你以前没有像你的，在你以后也没有像你的。你所没有求的，我也赐给你，就是富足、尊荣，使你在世的日子，列王中没有一个能比你的。</a:t>
            </a:r>
            <a:r>
              <a:rPr lang="en-US" altLang="zh-CN" sz="3600" b="1" dirty="0" smtClean="0">
                <a:latin typeface="+mn-ea"/>
              </a:rPr>
              <a:t>”</a:t>
            </a:r>
            <a:r>
              <a:rPr lang="zh-CN" altLang="en-US" sz="3600" b="1" dirty="0" smtClean="0">
                <a:latin typeface="+mn-ea"/>
              </a:rPr>
              <a:t> 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王上</a:t>
            </a:r>
            <a:r>
              <a:rPr lang="en-US" altLang="zh-CN" sz="3600" b="1" dirty="0" smtClean="0">
                <a:latin typeface="+mn-ea"/>
              </a:rPr>
              <a:t>3:11-13)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神赐给所罗门以</a:t>
            </a:r>
            <a:r>
              <a:rPr lang="en-US" altLang="zh-CN" sz="3600" b="1" dirty="0" smtClean="0">
                <a:latin typeface="+mn-ea"/>
              </a:rPr>
              <a:t>“</a:t>
            </a:r>
            <a:r>
              <a:rPr lang="zh-CN" altLang="en-US" sz="3600" b="1" dirty="0" smtClean="0">
                <a:latin typeface="+mn-ea"/>
              </a:rPr>
              <a:t>智慧聪明和广大的心</a:t>
            </a:r>
            <a:r>
              <a:rPr lang="en-US" altLang="zh-CN" sz="3600" b="1" dirty="0" smtClean="0">
                <a:latin typeface="+mn-ea"/>
              </a:rPr>
              <a:t>”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所罗门统治下的以色列国富民强</a:t>
            </a:r>
            <a:endParaRPr lang="en-US" altLang="zh-CN" sz="3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祈求智慧 </a:t>
            </a:r>
            <a:r>
              <a:rPr lang="en-US" altLang="zh-CN" sz="3600" b="1" dirty="0" smtClean="0">
                <a:latin typeface="+mn-ea"/>
              </a:rPr>
              <a:t>– </a:t>
            </a:r>
            <a:r>
              <a:rPr lang="zh-CN" altLang="en-US" sz="3600" b="1" dirty="0" smtClean="0">
                <a:latin typeface="+mn-ea"/>
              </a:rPr>
              <a:t>弥补理智上的缺陷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神的应许：“你们中间若有缺少智慧的，应当求那厚赐与众人、也不斥责人的神，主就必赐给他。</a:t>
            </a:r>
            <a:r>
              <a:rPr lang="en-US" altLang="zh-CN" sz="3600" b="1" dirty="0" smtClean="0">
                <a:latin typeface="+mn-ea"/>
              </a:rPr>
              <a:t>”(</a:t>
            </a:r>
            <a:r>
              <a:rPr lang="zh-CN" altLang="en-US" sz="3600" b="1" dirty="0" smtClean="0">
                <a:latin typeface="+mn-ea"/>
              </a:rPr>
              <a:t>雅</a:t>
            </a:r>
            <a:r>
              <a:rPr lang="en-US" altLang="zh-CN" sz="3600" b="1" dirty="0" smtClean="0">
                <a:latin typeface="+mn-ea"/>
              </a:rPr>
              <a:t>1:5)</a:t>
            </a:r>
            <a:endParaRPr lang="en-US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我</a:t>
            </a:r>
            <a:r>
              <a:rPr lang="zh-CN" altLang="en-US" sz="3600" b="1" dirty="0" smtClean="0">
                <a:latin typeface="+mn-ea"/>
              </a:rPr>
              <a:t>们可以抓住神的应许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时常求神的智慧</a:t>
            </a: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3600" b="1" dirty="0" smtClean="0">
                <a:latin typeface="SimSun" pitchFamily="2" charset="-122"/>
                <a:ea typeface="SimSun" pitchFamily="2" charset="-122"/>
              </a:rPr>
              <a:t>尼布尔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的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《</a:t>
            </a:r>
            <a:r>
              <a:rPr lang="zh-TW" altLang="en-US" sz="3600" b="1" dirty="0" smtClean="0">
                <a:latin typeface="SimSun" pitchFamily="2" charset="-122"/>
                <a:ea typeface="SimSun" pitchFamily="2" charset="-122"/>
              </a:rPr>
              <a:t>宁静祷告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》</a:t>
            </a:r>
            <a:r>
              <a:rPr lang="en-US" altLang="zh-TW" sz="3600" b="1" dirty="0" smtClean="0">
                <a:latin typeface="+mj-lt"/>
                <a:ea typeface="SimSun" pitchFamily="2" charset="-122"/>
              </a:rPr>
              <a:t>(Serenity Prayer)</a:t>
            </a:r>
            <a:r>
              <a:rPr lang="zh-CN" altLang="en-US" sz="3600" b="1" dirty="0" smtClean="0">
                <a:latin typeface="+mj-lt"/>
                <a:ea typeface="SimSun" pitchFamily="2" charset="-122"/>
              </a:rPr>
              <a:t>：</a:t>
            </a:r>
            <a:endParaRPr lang="en-US" altLang="zh-CN" sz="3600" b="1" dirty="0" smtClean="0">
              <a:latin typeface="+mj-lt"/>
              <a:ea typeface="SimSun" pitchFamily="2" charset="-122"/>
            </a:endParaRPr>
          </a:p>
          <a:p>
            <a:pPr>
              <a:buNone/>
            </a:pPr>
            <a:r>
              <a:rPr lang="en-US" altLang="zh-CN" sz="14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“神啊</a:t>
            </a:r>
            <a:r>
              <a:rPr lang="en-US" altLang="zh-CN" sz="3600" b="1" dirty="0" smtClean="0">
                <a:latin typeface="+mn-ea"/>
              </a:rPr>
              <a:t>, </a:t>
            </a:r>
            <a:r>
              <a:rPr lang="zh-CN" altLang="en-US" sz="3600" b="1" dirty="0" smtClean="0">
                <a:latin typeface="+mn-ea"/>
              </a:rPr>
              <a:t>求祢赐给我平静的心</a:t>
            </a:r>
            <a:r>
              <a:rPr lang="en-US" altLang="zh-CN" sz="3600" b="1" dirty="0" smtClean="0">
                <a:latin typeface="+mn-ea"/>
              </a:rPr>
              <a:t>, </a:t>
            </a:r>
            <a:r>
              <a:rPr lang="zh-CN" altLang="en-US" sz="3600" b="1" dirty="0" smtClean="0">
                <a:latin typeface="+mn-ea"/>
              </a:rPr>
              <a:t>去接受我无法改变的事</a:t>
            </a:r>
            <a:r>
              <a:rPr lang="en-US" altLang="zh-CN" sz="3600" b="1" dirty="0" smtClean="0">
                <a:latin typeface="+mn-ea"/>
              </a:rPr>
              <a:t>, </a:t>
            </a:r>
            <a:r>
              <a:rPr lang="zh-CN" altLang="en-US" sz="3600" b="1" dirty="0" smtClean="0">
                <a:latin typeface="+mn-ea"/>
              </a:rPr>
              <a:t>赐给我勇气</a:t>
            </a:r>
            <a:r>
              <a:rPr lang="en-US" altLang="zh-CN" sz="3600" b="1" dirty="0" smtClean="0">
                <a:latin typeface="+mn-ea"/>
              </a:rPr>
              <a:t>, </a:t>
            </a:r>
            <a:r>
              <a:rPr lang="zh-CN" altLang="en-US" sz="3600" b="1" dirty="0" smtClean="0">
                <a:latin typeface="+mn-ea"/>
              </a:rPr>
              <a:t>去做我能改变的事；赐给我智慧，去分辨这两者的不同</a:t>
            </a:r>
            <a:r>
              <a:rPr lang="en-US" altLang="zh-CN" sz="3600" b="1" dirty="0" smtClean="0">
                <a:latin typeface="+mn-ea"/>
              </a:rPr>
              <a:t>……</a:t>
            </a:r>
            <a:r>
              <a:rPr lang="zh-CN" altLang="en-US" sz="3600" b="1" dirty="0" smtClean="0">
                <a:latin typeface="+mn-ea"/>
              </a:rPr>
              <a:t>”</a:t>
            </a:r>
            <a:endParaRPr lang="en-US" altLang="zh-CN" sz="1600" b="1" dirty="0" smtClean="0">
              <a:latin typeface="+mn-ea"/>
            </a:endParaRPr>
          </a:p>
          <a:p>
            <a:pPr>
              <a:buNone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这个祷告对我的带领</a:t>
            </a:r>
            <a:endParaRPr lang="en-US" altLang="zh-CN" sz="3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两次手术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: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接受不能改变的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努力可改变的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第一次手术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: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击打铁钉的声音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第二次手术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:《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十架冠冕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》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的歌词</a:t>
            </a: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两次手术的痛苦没有白白承受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祈求智慧蒙神喜悦，但所罗门最后还是失</a:t>
            </a:r>
            <a:r>
              <a:rPr lang="zh-CN" altLang="en-US" sz="3600" b="1" smtClean="0">
                <a:latin typeface="SimSun" pitchFamily="2" charset="-122"/>
                <a:ea typeface="SimSun" pitchFamily="2" charset="-122"/>
              </a:rPr>
              <a:t>败了，为什么？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3600" dirty="0" smtClean="0">
              <a:latin typeface="SimSun" pitchFamily="2" charset="-122"/>
              <a:ea typeface="SimSun" pitchFamily="2" charset="-12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最明智的祈求：求神的国度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“你们要先求祂的国和祂的义，这些东西都要加给你们了。”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太</a:t>
            </a:r>
            <a:r>
              <a:rPr lang="en-US" altLang="zh-CN" sz="3600" b="1" dirty="0" smtClean="0">
                <a:latin typeface="+mn-ea"/>
              </a:rPr>
              <a:t>6:33)</a:t>
            </a: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“求神的国和祂的义”是什么意思？</a:t>
            </a: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“神的国来到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不是眼所能见的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人也不得说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看哪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在这里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看哪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在那里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因为神的国就在你们心里。”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路</a:t>
            </a:r>
            <a:r>
              <a:rPr lang="en-US" altLang="zh-CN" sz="3600" b="1" dirty="0" smtClean="0">
                <a:latin typeface="+mn-ea"/>
              </a:rPr>
              <a:t>17:20-21)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既然神的国在我们心里，为何还要求呢？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为何要求“愿您的国降临。愿您的旨意行在地上，如同行在天上”？</a:t>
            </a: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我们有让神在我们心里做王吗？</a:t>
            </a: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求神的国和祂的义就是让神在我们心中做王，在我们的生活中彰显祂的公义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大卫的祈求：“神阿，求你鉴察我，知道我的心思、试炼我、知道我的意念，看在我里面有甚麽恶行没有，引导我走永生的道路。” 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诗</a:t>
            </a:r>
            <a:r>
              <a:rPr lang="en-US" altLang="zh-CN" sz="3600" b="1" dirty="0" smtClean="0">
                <a:latin typeface="+mn-ea"/>
              </a:rPr>
              <a:t>139:23-24)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难道神不知道大卫的心思意念吗？</a:t>
            </a: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大卫得到的评价：诚诚实实侍奉神的人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5867400" cy="6857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一对夫妻的请求</a:t>
            </a:r>
            <a:endParaRPr lang="en-US" altLang="zh-CN" sz="4000" b="1" dirty="0" smtClean="0">
              <a:latin typeface="+mn-ea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3352800" cy="639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zh-CN" alt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今天的主题</a:t>
            </a:r>
            <a:r>
              <a:rPr kumimoji="0" lang="zh-CN" alt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：</a:t>
            </a:r>
            <a:endParaRPr kumimoji="0" lang="en-US" altLang="zh-CN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86200" y="1143000"/>
            <a:ext cx="1295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4400" b="1" dirty="0" smtClean="0">
                <a:latin typeface="+mn-ea"/>
              </a:rPr>
              <a:t>祈</a:t>
            </a:r>
            <a:endParaRPr kumimoji="0" lang="en-US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209800"/>
            <a:ext cx="1219200" cy="71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4400" b="1" dirty="0" smtClean="0">
                <a:latin typeface="+mn-ea"/>
              </a:rPr>
              <a:t>祈</a:t>
            </a:r>
            <a:endParaRPr kumimoji="0" lang="en-US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2057400"/>
            <a:ext cx="60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≠</a:t>
            </a:r>
            <a:endParaRPr lang="en-US" sz="6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362200" y="2209800"/>
            <a:ext cx="914400" cy="71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4400" b="1" noProof="0" dirty="0" smtClean="0">
                <a:latin typeface="+mn-ea"/>
              </a:rPr>
              <a:t>祷</a:t>
            </a:r>
            <a:endParaRPr kumimoji="0" lang="en-US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3200400"/>
            <a:ext cx="8153400" cy="685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4000" b="1" dirty="0" smtClean="0">
                <a:latin typeface="+mn-ea"/>
              </a:rPr>
              <a:t>怎样的祈求最明智？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求神的国度：克服灵性上的软弱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大卫的祈求是舍弃式的，准备被修剪</a:t>
            </a: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米开朗基罗的大卫雕像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“先”：时间上的次序；力度上的优先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“这些东西”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– 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神的眷顾</a:t>
            </a: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求神的国度，定会得到神最大的祝福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圣法兰西斯祷文：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r>
              <a:rPr lang="en-US" altLang="zh-CN" sz="14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“</a:t>
            </a:r>
            <a:r>
              <a:rPr lang="en-US" altLang="zh-CN" sz="3600" b="1" dirty="0" smtClean="0">
                <a:latin typeface="+mn-ea"/>
              </a:rPr>
              <a:t>……</a:t>
            </a:r>
            <a:r>
              <a:rPr lang="zh-CN" altLang="en-US" sz="3600" b="1" dirty="0" smtClean="0">
                <a:latin typeface="+mn-ea"/>
              </a:rPr>
              <a:t>哦，主啊使我少为自己求，少求受安慰，但求安慰人；少求被了解，但求了解人；少求爱，但求全心付出爱。”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求神的国和祂的义可以转化为行动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800" b="1" dirty="0" smtClean="0">
              <a:latin typeface="+mn-ea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我们愿意吗？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altLang="zh-CN" sz="37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1600" b="1" dirty="0" smtClean="0">
              <a:latin typeface="+mn-ea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  <a:ea typeface="SimSun" pitchFamily="2" charset="-122"/>
              </a:rPr>
              <a:t>总结：</a:t>
            </a:r>
            <a:endParaRPr lang="en-US" altLang="zh-CN" sz="3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明智的祈求：求神的祝福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更明智的祈求：求神的智慧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最明智的祈求：求神的国度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sz="3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我们向神求什么？愿神帮助我们！</a:t>
            </a:r>
            <a:endParaRPr lang="en-US" sz="3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明智的祈求：求神的祝福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雅各：“抓”或“欺骗”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雅各：被以扫憎恨而离家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雅各：抓到家业后要还乡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雅各：心情恐慌</a:t>
            </a:r>
            <a:r>
              <a:rPr lang="en-US" altLang="zh-CN" sz="3600" b="1" dirty="0" smtClean="0">
                <a:latin typeface="+mn-ea"/>
              </a:rPr>
              <a:t>—</a:t>
            </a:r>
            <a:r>
              <a:rPr lang="zh-CN" altLang="en-US" sz="3600" b="1" dirty="0" smtClean="0">
                <a:latin typeface="+mn-ea"/>
              </a:rPr>
              <a:t>“甚惧怕，而且愁烦”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900" b="1" dirty="0" smtClean="0">
                <a:latin typeface="+mn-ea"/>
              </a:rPr>
              <a:t>雅各想到神：“耶和华我祖亚伯拉罕的神，我父亲以撒的神阿，你曾对我说，回你本地本族去，我要厚待你。</a:t>
            </a:r>
            <a:r>
              <a:rPr lang="zh-CN" altLang="en-US" sz="3900" b="1" smtClean="0">
                <a:latin typeface="+mn-ea"/>
              </a:rPr>
              <a:t>你向仆人</a:t>
            </a:r>
            <a:r>
              <a:rPr lang="zh-CN" altLang="en-US" sz="3900" b="1" dirty="0" smtClean="0">
                <a:latin typeface="+mn-ea"/>
              </a:rPr>
              <a:t>所施的一切慈爱和诚实，我一点也不配得。我先前只拿着我的杖过这约但河，如今我却成了两队了。求你救我脱离我哥哥以扫的手，因为我怕他来杀我，连妻子带儿女一同杀了。”</a:t>
            </a:r>
            <a:r>
              <a:rPr lang="en-US" altLang="zh-CN" sz="3900" b="1" dirty="0" smtClean="0">
                <a:latin typeface="+mn-ea"/>
              </a:rPr>
              <a:t>(</a:t>
            </a:r>
            <a:r>
              <a:rPr lang="zh-CN" altLang="en-US" sz="3900" b="1" dirty="0" smtClean="0">
                <a:latin typeface="+mn-ea"/>
              </a:rPr>
              <a:t>创</a:t>
            </a:r>
            <a:r>
              <a:rPr lang="en-US" altLang="zh-CN" sz="3900" b="1" dirty="0" smtClean="0">
                <a:latin typeface="+mn-ea"/>
              </a:rPr>
              <a:t>32:9-11)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4191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当天晚上神向雅各显现，与他摔跤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雅各坚持向神求祝福 </a:t>
            </a:r>
            <a:r>
              <a:rPr lang="en-US" altLang="zh-CN" sz="3600" b="1" dirty="0" smtClean="0">
                <a:latin typeface="+mn-ea"/>
              </a:rPr>
              <a:t>– </a:t>
            </a:r>
            <a:r>
              <a:rPr lang="zh-CN" altLang="en-US" sz="3600" b="1" dirty="0" smtClean="0">
                <a:latin typeface="+mn-ea"/>
              </a:rPr>
              <a:t>人生转折点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我们有“甚惧怕，而且愁烦”的时候吗？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人生充满变数，求神祝福为明智选择</a:t>
            </a:r>
            <a:endParaRPr lang="en-US" altLang="zh-CN" sz="3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“祈”</a:t>
            </a:r>
            <a:r>
              <a:rPr lang="en-US" altLang="zh-CN" sz="3600" b="1" dirty="0" smtClean="0">
                <a:latin typeface="+mn-ea"/>
              </a:rPr>
              <a:t>– </a:t>
            </a:r>
            <a:r>
              <a:rPr lang="zh-CN" altLang="en-US" sz="3600" b="1" dirty="0" smtClean="0">
                <a:latin typeface="+mn-ea"/>
              </a:rPr>
              <a:t>“求福也”</a:t>
            </a:r>
            <a:r>
              <a:rPr lang="en-US" altLang="zh-CN" sz="3600" b="1" dirty="0" smtClean="0">
                <a:latin typeface="+mn-ea"/>
              </a:rPr>
              <a:t>《</a:t>
            </a:r>
            <a:r>
              <a:rPr lang="zh-CN" altLang="en-US" sz="3600" b="1" dirty="0" smtClean="0">
                <a:latin typeface="+mn-ea"/>
              </a:rPr>
              <a:t>说文解字</a:t>
            </a:r>
            <a:r>
              <a:rPr lang="en-US" altLang="zh-CN" sz="3600" b="1" dirty="0" smtClean="0">
                <a:latin typeface="+mn-ea"/>
              </a:rPr>
              <a:t>》</a:t>
            </a: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凡事靠自己努力才坚强吗？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人的努力是非常有限的</a:t>
            </a:r>
            <a:endParaRPr lang="en-US" altLang="zh-CN" sz="3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祈求祝福 </a:t>
            </a:r>
            <a:r>
              <a:rPr lang="en-US" altLang="zh-CN" sz="3600" b="1" dirty="0" smtClean="0">
                <a:latin typeface="+mn-ea"/>
              </a:rPr>
              <a:t>-- </a:t>
            </a:r>
            <a:r>
              <a:rPr lang="zh-CN" altLang="en-US" sz="3600" b="1" dirty="0" smtClean="0">
                <a:latin typeface="+mn-ea"/>
              </a:rPr>
              <a:t>解决生活的需要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雅比斯的祷告：“雅比斯求告以色列的神说：‘甚愿你赐福与我，扩张我的境界，常与我同在，保佑我不遭患难，不受艰苦。’神就应允他所求的。”</a:t>
            </a:r>
            <a:r>
              <a:rPr lang="en-US" sz="36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TW" altLang="en-US" sz="3600" b="1" dirty="0" smtClean="0">
                <a:latin typeface="SimSun" pitchFamily="2" charset="-122"/>
                <a:ea typeface="SimSun" pitchFamily="2" charset="-122"/>
              </a:rPr>
              <a:t>代上</a:t>
            </a:r>
            <a:r>
              <a:rPr lang="en-US" sz="3600" b="1" dirty="0" smtClean="0">
                <a:latin typeface="SimSun" pitchFamily="2" charset="-122"/>
                <a:ea typeface="SimSun" pitchFamily="2" charset="-122"/>
              </a:rPr>
              <a:t>4:10)</a:t>
            </a:r>
            <a:endParaRPr lang="en-US" sz="16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/>
              <a:t>雅比斯祷告的启发：神是好施恩典的神，祂愿与人互动，让人更认识祂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求祝福是明智的祈求，但会出问题：</a:t>
            </a: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把神降格；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与神关系时近时远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导致妄求</a:t>
            </a:r>
            <a:endParaRPr lang="en-US" altLang="zh-CN" sz="16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所以，要求更好的</a:t>
            </a:r>
            <a:endParaRPr lang="en-US" altLang="zh-CN" sz="40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更明智的祈求：求神的智慧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所罗门：年轻才俊，富二代</a:t>
            </a: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所罗门的祈求：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耶和华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--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我的神啊，如今你使仆人接续我父亲大卫作王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;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但我是幼童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不知道应当怎样出入。仆人住在你所拣选的民中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这民多得不可胜数。所以求你赐我智慧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可以判断你的民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能辨别是非。不然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谁能判断这众多的民呢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﹖”(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王上</a:t>
            </a:r>
            <a:r>
              <a:rPr lang="en-US" altLang="zh-CN" sz="3600" b="1" dirty="0" smtClean="0">
                <a:latin typeface="SimSun" pitchFamily="2" charset="-122"/>
                <a:ea typeface="SimSun" pitchFamily="2" charset="-122"/>
              </a:rPr>
              <a:t>3:7-9)</a:t>
            </a:r>
          </a:p>
          <a:p>
            <a:pPr>
              <a:buFont typeface="Wingdings" pitchFamily="2" charset="2"/>
              <a:buChar char="Ø"/>
            </a:pPr>
            <a:endParaRPr lang="en-US" sz="3600" dirty="0" smtClean="0"/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1646</Words>
  <Application>Microsoft Office PowerPoint</Application>
  <PresentationFormat>On-screen Show (4:3)</PresentationFormat>
  <Paragraphs>134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最明智的祈求</vt:lpstr>
      <vt:lpstr>Slide 2</vt:lpstr>
      <vt:lpstr>明智的祈求：求神的祝福</vt:lpstr>
      <vt:lpstr>Slide 4</vt:lpstr>
      <vt:lpstr>Slide 5</vt:lpstr>
      <vt:lpstr>Slide 6</vt:lpstr>
      <vt:lpstr>Slide 7</vt:lpstr>
      <vt:lpstr>Slide 8</vt:lpstr>
      <vt:lpstr>更明智的祈求：求神的智慧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最明智的祈求：求神的国度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最明智的祈求</dc:title>
  <dc:creator>MHStudy</dc:creator>
  <cp:lastModifiedBy>MHStudy</cp:lastModifiedBy>
  <cp:revision>39</cp:revision>
  <dcterms:created xsi:type="dcterms:W3CDTF">2012-03-18T23:35:01Z</dcterms:created>
  <dcterms:modified xsi:type="dcterms:W3CDTF">2012-03-25T02:38:53Z</dcterms:modified>
</cp:coreProperties>
</file>