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0333"/>
            <a:ext cx="7772400" cy="1204171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0000"/>
                </a:solidFill>
              </a:rPr>
              <a:t>欠</a:t>
            </a:r>
            <a:r>
              <a:rPr lang="ja-JP" altLang="en-US" b="1" dirty="0" smtClean="0">
                <a:solidFill>
                  <a:srgbClr val="000000"/>
                </a:solidFill>
              </a:rPr>
              <a:t>福音的債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3786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403" y="384047"/>
            <a:ext cx="8609998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我們蒙受了神何等大的恩典</a:t>
            </a:r>
            <a:r>
              <a:rPr lang="en-US" sz="4000" b="1" dirty="0">
                <a:solidFill>
                  <a:srgbClr val="000000"/>
                </a:solidFill>
              </a:rPr>
              <a:t>,</a:t>
            </a:r>
            <a:r>
              <a:rPr lang="ja-JP" altLang="en-US" sz="4000" b="1" dirty="0">
                <a:solidFill>
                  <a:srgbClr val="000000"/>
                </a:solidFill>
              </a:rPr>
              <a:t>理當存火熱的心來事奉神，否則便欠了神的債。</a:t>
            </a:r>
            <a:r>
              <a:rPr lang="zh-TW" altLang="en-US" sz="4000" dirty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22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8328"/>
            <a:ext cx="8383717" cy="5787835"/>
          </a:xfrm>
        </p:spPr>
        <p:txBody>
          <a:bodyPr/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什麼力量能激發一個人願意放棄一己的工作，起來終身事奉神呢？</a:t>
            </a:r>
            <a:endParaRPr lang="zh-TW" altLang="en-US" sz="4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26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908" y="338328"/>
            <a:ext cx="8626493" cy="5787835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他必須從心裏先產生一顆愛神愛人的「熱心」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，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眼睛又看到這傳福音的</a:t>
            </a:r>
            <a:r>
              <a:rPr lang="ja-JP" altLang="en-US" sz="4000" b="1" dirty="0">
                <a:solidFill>
                  <a:srgbClr val="000000"/>
                </a:solidFill>
              </a:rPr>
              <a:t>「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需要</a:t>
            </a:r>
            <a:r>
              <a:rPr lang="ja-JP" altLang="en-US" sz="4000" b="1" dirty="0">
                <a:solidFill>
                  <a:srgbClr val="000000"/>
                </a:solidFill>
              </a:rPr>
              <a:t>」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，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有</a:t>
            </a:r>
            <a:r>
              <a:rPr lang="ja-JP" altLang="en-US" sz="4000" b="1" dirty="0">
                <a:solidFill>
                  <a:srgbClr val="000000"/>
                </a:solidFill>
              </a:rPr>
              <a:t>千萬人在罪中滅亡的「異象」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；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然後他整個人才能產生出傳</a:t>
            </a:r>
            <a:r>
              <a:rPr lang="ja-JP" altLang="en-US" sz="4000" b="1" dirty="0">
                <a:solidFill>
                  <a:srgbClr val="000000"/>
                </a:solidFill>
              </a:rPr>
              <a:t>福音的「負擔」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；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最後便</a:t>
            </a:r>
            <a:r>
              <a:rPr lang="ja-JP" altLang="en-US" sz="4000" b="1" dirty="0">
                <a:solidFill>
                  <a:srgbClr val="000000"/>
                </a:solidFill>
              </a:rPr>
              <a:t>有所「行動」毅然撇下一切來跟隨主。</a:t>
            </a:r>
            <a:endParaRPr lang="zh-TW" alt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7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384047"/>
            <a:ext cx="8383718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今天教會需要大量佈道、教導、造就、栽培的人才，文字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工作的人</a:t>
            </a:r>
            <a:r>
              <a:rPr lang="ja-JP" altLang="en-US" sz="4000" b="1" dirty="0">
                <a:solidFill>
                  <a:srgbClr val="000000"/>
                </a:solidFill>
              </a:rPr>
              <a:t>才，牧養教會的人才。</a:t>
            </a:r>
            <a:r>
              <a:rPr lang="zh-TW" altLang="en-US" sz="4000" dirty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861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9885" y="384047"/>
            <a:ext cx="8527527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教會人才的缺乏；不是因為沒有人才，乃是許多人才寧可為世界用、為自己用，而不肯為主用。</a:t>
            </a:r>
            <a:endParaRPr lang="zh-TW" alt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716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31" y="384047"/>
            <a:ext cx="8708964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保羅深深感到自己欠了全世界人類福音的債，他不以福音為恥，情願盡力將福音傳至普天下</a:t>
            </a:r>
            <a:r>
              <a:rPr lang="en-US" sz="4000" b="1" dirty="0" smtClean="0">
                <a:solidFill>
                  <a:srgbClr val="000000"/>
                </a:solidFill>
              </a:rPr>
              <a:t>,</a:t>
            </a: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因</a:t>
            </a:r>
            <a:r>
              <a:rPr lang="ja-JP" altLang="en-US" sz="4000" b="1" dirty="0">
                <a:solidFill>
                  <a:srgbClr val="000000"/>
                </a:solidFill>
              </a:rPr>
              <a:t>他深知福音本是神的大能</a:t>
            </a:r>
            <a:r>
              <a:rPr lang="en-US" sz="4000" b="1" dirty="0">
                <a:solidFill>
                  <a:srgbClr val="000000"/>
                </a:solidFill>
              </a:rPr>
              <a:t>,</a:t>
            </a:r>
            <a:r>
              <a:rPr lang="ja-JP" altLang="en-US" sz="4000" b="1" dirty="0">
                <a:solidFill>
                  <a:srgbClr val="000000"/>
                </a:solidFill>
              </a:rPr>
              <a:t>要救一切相信的。</a:t>
            </a:r>
            <a:endParaRPr lang="zh-TW" alt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8890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7415" y="384047"/>
            <a:ext cx="8642986" cy="5742116"/>
          </a:xfrm>
        </p:spPr>
        <p:txBody>
          <a:bodyPr/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請問我們心中的感受如何呢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？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是否對於傳福音毫無負擔？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dirty="0" smtClean="0">
                <a:solidFill>
                  <a:srgbClr val="000000"/>
                </a:solidFill>
              </a:rPr>
              <a:t>願主感動我們</a:t>
            </a:r>
            <a:r>
              <a:rPr lang="ja-JP" altLang="en-US" sz="4000" b="1" dirty="0">
                <a:solidFill>
                  <a:srgbClr val="000000"/>
                </a:solidFill>
              </a:rPr>
              <a:t>，能樂意為主付上時間、金錢與力量，償還我們福音的債，與人同得福音的好處</a:t>
            </a:r>
            <a:r>
              <a:rPr lang="ja-JP" altLang="en-US" b="1" dirty="0"/>
              <a:t>。</a:t>
            </a:r>
            <a:r>
              <a:rPr lang="zh-TW" altLang="en-US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99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402" y="384047"/>
            <a:ext cx="8692469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經文</a:t>
            </a:r>
            <a:r>
              <a:rPr lang="en-US" sz="4000" b="1" dirty="0">
                <a:solidFill>
                  <a:srgbClr val="000000"/>
                </a:solidFill>
              </a:rPr>
              <a:t>:</a:t>
            </a:r>
            <a:r>
              <a:rPr lang="ja-JP" altLang="en-US" sz="4000" b="1" dirty="0">
                <a:solidFill>
                  <a:srgbClr val="000000"/>
                </a:solidFill>
              </a:rPr>
              <a:t>羅馬</a:t>
            </a:r>
            <a:r>
              <a:rPr lang="en-US" sz="4000" b="1" dirty="0">
                <a:solidFill>
                  <a:srgbClr val="000000"/>
                </a:solidFill>
              </a:rPr>
              <a:t>1/13-17</a:t>
            </a:r>
            <a:r>
              <a:rPr lang="zh-TW" altLang="en-US" sz="4000" b="1" dirty="0">
                <a:solidFill>
                  <a:srgbClr val="000000"/>
                </a:solidFill>
              </a:rPr>
              <a:t/>
            </a:r>
            <a:br>
              <a:rPr lang="zh-TW" altLang="en-US" sz="4000" b="1" dirty="0">
                <a:solidFill>
                  <a:srgbClr val="000000"/>
                </a:solidFill>
              </a:rPr>
            </a:br>
            <a:endParaRPr lang="en-US" altLang="zh-TW" sz="4000" b="1" dirty="0" smtClean="0">
              <a:solidFill>
                <a:srgbClr val="000000"/>
              </a:solidFill>
            </a:endParaRPr>
          </a:p>
          <a:p>
            <a:r>
              <a:rPr lang="en-US" sz="4000" b="1" dirty="0">
                <a:solidFill>
                  <a:srgbClr val="000000"/>
                </a:solidFill>
              </a:rPr>
              <a:t>13.</a:t>
            </a:r>
            <a:r>
              <a:rPr lang="ja-JP" altLang="en-US" sz="4000" b="1" dirty="0">
                <a:solidFill>
                  <a:srgbClr val="000000"/>
                </a:solidFill>
              </a:rPr>
              <a:t>弟兄們、我不願意你們不知道、我屢次定意往你們那裡去、要在你們中間得些果子、如同在其餘的外邦人中一樣．只是到如今仍有阻隔。</a:t>
            </a:r>
            <a:endParaRPr lang="zh-TW" altLang="en-US" sz="4000" b="1" dirty="0">
              <a:solidFill>
                <a:srgbClr val="000000"/>
              </a:solidFill>
            </a:endParaRPr>
          </a:p>
          <a:p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5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909" y="338328"/>
            <a:ext cx="8659480" cy="5787835"/>
          </a:xfrm>
        </p:spPr>
        <p:txBody>
          <a:bodyPr>
            <a:normAutofit/>
          </a:bodyPr>
          <a:lstStyle/>
          <a:p>
            <a:r>
              <a:rPr lang="en-US" sz="4000" b="1" dirty="0"/>
              <a:t>14.</a:t>
            </a:r>
            <a:r>
              <a:rPr lang="ja-JP" altLang="en-US" sz="4000" b="1" dirty="0">
                <a:solidFill>
                  <a:srgbClr val="000000"/>
                </a:solidFill>
              </a:rPr>
              <a:t>無論是希利尼人、化外人、聰明人、愚拙人、我都欠他們的債。</a:t>
            </a:r>
            <a:endParaRPr lang="zh-TW" altLang="en-US" sz="4000" b="1" dirty="0">
              <a:solidFill>
                <a:srgbClr val="000000"/>
              </a:solidFill>
            </a:endParaRPr>
          </a:p>
          <a:p>
            <a:r>
              <a:rPr lang="en-US" sz="4000" b="1" dirty="0">
                <a:solidFill>
                  <a:srgbClr val="000000"/>
                </a:solidFill>
              </a:rPr>
              <a:t>15.</a:t>
            </a:r>
            <a:r>
              <a:rPr lang="ja-JP" altLang="en-US" sz="4000" b="1" dirty="0">
                <a:solidFill>
                  <a:srgbClr val="000000"/>
                </a:solidFill>
              </a:rPr>
              <a:t>所以情願盡我的力量、將福音也傳給你們在羅馬的人。</a:t>
            </a:r>
            <a:endParaRPr lang="zh-TW" altLang="en-US" sz="4000" b="1" dirty="0">
              <a:solidFill>
                <a:srgbClr val="000000"/>
              </a:solidFill>
            </a:endParaRPr>
          </a:p>
          <a:p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86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31" y="338328"/>
            <a:ext cx="8675976" cy="57878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16.</a:t>
            </a:r>
            <a:r>
              <a:rPr lang="ja-JP" altLang="en-US" sz="4000" b="1" dirty="0">
                <a:solidFill>
                  <a:srgbClr val="000000"/>
                </a:solidFill>
              </a:rPr>
              <a:t>我不以福音為恥．這福音本是　神的大能、要救一切相信的、先是猶太人、後是希利尼人。</a:t>
            </a:r>
            <a:endParaRPr lang="zh-TW" altLang="en-US" sz="4000" dirty="0">
              <a:solidFill>
                <a:srgbClr val="000000"/>
              </a:solidFill>
            </a:endParaRPr>
          </a:p>
          <a:p>
            <a:r>
              <a:rPr lang="en-US" sz="4000" b="1" dirty="0">
                <a:solidFill>
                  <a:srgbClr val="000000"/>
                </a:solidFill>
              </a:rPr>
              <a:t>17.</a:t>
            </a:r>
            <a:r>
              <a:rPr lang="ja-JP" altLang="en-US" sz="4000" b="1" dirty="0">
                <a:solidFill>
                  <a:srgbClr val="000000"/>
                </a:solidFill>
              </a:rPr>
              <a:t>因為　神的義、正在這福音上顯明出來．這義是本於信、以致於信．如經上所記、</a:t>
            </a:r>
            <a:r>
              <a:rPr lang="en-US" altLang="ja-JP" sz="4000" b="1" dirty="0">
                <a:solidFill>
                  <a:srgbClr val="000000"/>
                </a:solidFill>
              </a:rPr>
              <a:t>『</a:t>
            </a:r>
            <a:r>
              <a:rPr lang="ja-JP" altLang="en-US" sz="4000" b="1" dirty="0">
                <a:solidFill>
                  <a:srgbClr val="000000"/>
                </a:solidFill>
              </a:rPr>
              <a:t>義人必因信得生。</a:t>
            </a:r>
            <a:r>
              <a:rPr lang="en-US" altLang="ja-JP" sz="4000" b="1" dirty="0">
                <a:solidFill>
                  <a:srgbClr val="000000"/>
                </a:solidFill>
              </a:rPr>
              <a:t>』</a:t>
            </a:r>
            <a:endParaRPr lang="zh-TW" alt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97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38328"/>
            <a:ext cx="7408333" cy="5787835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ja-JP" altLang="en-US" sz="4000" b="1" dirty="0">
                <a:solidFill>
                  <a:srgbClr val="000000"/>
                </a:solidFill>
              </a:rPr>
              <a:t>保羅在羅馬書第一章</a:t>
            </a:r>
            <a:r>
              <a:rPr lang="en-US" sz="4000" b="1" dirty="0">
                <a:solidFill>
                  <a:srgbClr val="000000"/>
                </a:solidFill>
              </a:rPr>
              <a:t>14</a:t>
            </a:r>
            <a:r>
              <a:rPr lang="ja-JP" altLang="en-US" sz="4000" b="1" dirty="0">
                <a:solidFill>
                  <a:srgbClr val="000000"/>
                </a:solidFill>
              </a:rPr>
              <a:t>節指出：「無論是希利尼人、化外人、聰明人、愚拙人、我都欠他們的債。」</a:t>
            </a:r>
            <a:r>
              <a:rPr lang="zh-TW" altLang="en-US" sz="4000" dirty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2527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779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38328"/>
            <a:ext cx="7408333" cy="578783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例子：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1。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2。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3。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48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84047"/>
            <a:ext cx="7408333" cy="5742116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chemeClr val="tx1"/>
                </a:solidFill>
              </a:rPr>
              <a:t>倘若一個人欠債但卻毫無欠債的感覺，他就是失去了責任感</a:t>
            </a:r>
            <a:r>
              <a:rPr lang="en-US" sz="40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ja-JP" altLang="en-US" sz="4000" b="1" dirty="0">
                <a:solidFill>
                  <a:schemeClr val="tx1"/>
                </a:solidFill>
              </a:rPr>
              <a:t>一個人欠債的感覺</a:t>
            </a:r>
            <a:r>
              <a:rPr lang="en-US" sz="4000" b="1" dirty="0">
                <a:solidFill>
                  <a:schemeClr val="tx1"/>
                </a:solidFill>
              </a:rPr>
              <a:t>, </a:t>
            </a:r>
            <a:r>
              <a:rPr lang="ja-JP" altLang="en-US" sz="4000" b="1" dirty="0">
                <a:solidFill>
                  <a:schemeClr val="tx1"/>
                </a:solidFill>
              </a:rPr>
              <a:t>是與個人成熟的程度成正比的</a:t>
            </a:r>
            <a:r>
              <a:rPr lang="ja-JP" altLang="en-US" sz="4000" b="1" dirty="0" smtClean="0">
                <a:solidFill>
                  <a:schemeClr val="tx1"/>
                </a:solidFill>
              </a:rPr>
              <a:t>；</a:t>
            </a:r>
            <a:endParaRPr lang="en-US" altLang="ja-JP" sz="4000" b="1" dirty="0" smtClean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61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84047"/>
            <a:ext cx="7408333" cy="5742116"/>
          </a:xfrm>
        </p:spPr>
        <p:txBody>
          <a:bodyPr>
            <a:normAutofit/>
          </a:bodyPr>
          <a:lstStyle/>
          <a:p>
            <a:r>
              <a:rPr lang="ja-JP" altLang="en-US" sz="4000" b="1" smtClean="0">
                <a:solidFill>
                  <a:schemeClr val="tx1"/>
                </a:solidFill>
              </a:rPr>
              <a:t>一個人越成熟越感到自己欠了別人的債，因為越長成他的責任也越來越</a:t>
            </a:r>
            <a:r>
              <a:rPr lang="ja-JP" altLang="en-US" sz="4000" b="1" smtClean="0">
                <a:solidFill>
                  <a:schemeClr val="tx1"/>
                </a:solidFill>
              </a:rPr>
              <a:t>多</a:t>
            </a:r>
            <a:r>
              <a:rPr lang="ja-JP" altLang="en-US" sz="4000" b="1" smtClean="0">
                <a:solidFill>
                  <a:schemeClr val="tx1"/>
                </a:solidFill>
              </a:rPr>
              <a:t>。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r>
              <a:rPr lang="ja-JP" altLang="en-US" sz="4000" b="1" smtClean="0">
                <a:solidFill>
                  <a:srgbClr val="000000"/>
                </a:solidFill>
              </a:rPr>
              <a:t>基</a:t>
            </a:r>
            <a:r>
              <a:rPr lang="ja-JP" altLang="en-US" sz="4000" b="1" dirty="0">
                <a:solidFill>
                  <a:srgbClr val="000000"/>
                </a:solidFill>
              </a:rPr>
              <a:t>督徒的生命也是如此</a:t>
            </a:r>
            <a:r>
              <a:rPr lang="zh-TW" altLang="en-US" sz="4000" dirty="0">
                <a:solidFill>
                  <a:srgbClr val="000000"/>
                </a:solidFill>
              </a:rPr>
              <a:t> 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451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7415" y="384047"/>
            <a:ext cx="8642986" cy="5742116"/>
          </a:xfrm>
        </p:spPr>
        <p:txBody>
          <a:bodyPr/>
          <a:lstStyle/>
          <a:p>
            <a:r>
              <a:rPr lang="ja-JP" altLang="en-US" sz="4000" b="1" dirty="0">
                <a:solidFill>
                  <a:srgbClr val="000000"/>
                </a:solidFill>
              </a:rPr>
              <a:t>以前從沒有想到要向別人傳福音，現今因屬靈的生命成熟了，於是對失喪人的靈魂的負擔也開始擴展</a:t>
            </a:r>
            <a:r>
              <a:rPr lang="ja-JP" altLang="en-US" b="1" dirty="0"/>
              <a:t>。</a:t>
            </a:r>
            <a:r>
              <a:rPr lang="zh-TW" altLang="en-US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75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42</TotalTime>
  <Words>632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欠福音的債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欠福音的債</dc:title>
  <dc:creator>David Ho</dc:creator>
  <cp:lastModifiedBy>Admin</cp:lastModifiedBy>
  <cp:revision>6</cp:revision>
  <dcterms:created xsi:type="dcterms:W3CDTF">2012-03-11T06:53:02Z</dcterms:created>
  <dcterms:modified xsi:type="dcterms:W3CDTF">2012-03-11T13:06:51Z</dcterms:modified>
</cp:coreProperties>
</file>