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41"/>
  </p:notesMasterIdLst>
  <p:sldIdLst>
    <p:sldId id="893" r:id="rId6"/>
    <p:sldId id="1137" r:id="rId7"/>
    <p:sldId id="1104" r:id="rId8"/>
    <p:sldId id="1209" r:id="rId9"/>
    <p:sldId id="1210" r:id="rId10"/>
    <p:sldId id="1211" r:id="rId11"/>
    <p:sldId id="1190" r:id="rId12"/>
    <p:sldId id="1212" r:id="rId13"/>
    <p:sldId id="1213" r:id="rId14"/>
    <p:sldId id="1214" r:id="rId15"/>
    <p:sldId id="1054" r:id="rId16"/>
    <p:sldId id="1138" r:id="rId17"/>
    <p:sldId id="1020" r:id="rId18"/>
    <p:sldId id="1216" r:id="rId19"/>
    <p:sldId id="1219" r:id="rId20"/>
    <p:sldId id="1220" r:id="rId21"/>
    <p:sldId id="1221" r:id="rId22"/>
    <p:sldId id="1222" r:id="rId23"/>
    <p:sldId id="1223" r:id="rId24"/>
    <p:sldId id="1217" r:id="rId25"/>
    <p:sldId id="1224" r:id="rId26"/>
    <p:sldId id="1218" r:id="rId27"/>
    <p:sldId id="1225" r:id="rId28"/>
    <p:sldId id="1226" r:id="rId29"/>
    <p:sldId id="1227" r:id="rId30"/>
    <p:sldId id="1228" r:id="rId31"/>
    <p:sldId id="1215" r:id="rId32"/>
    <p:sldId id="1229" r:id="rId33"/>
    <p:sldId id="1230" r:id="rId34"/>
    <p:sldId id="1231" r:id="rId35"/>
    <p:sldId id="1232" r:id="rId36"/>
    <p:sldId id="1233" r:id="rId37"/>
    <p:sldId id="1062" r:id="rId38"/>
    <p:sldId id="891" r:id="rId39"/>
    <p:sldId id="1191"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9" d="100"/>
          <a:sy n="79" d="100"/>
        </p:scale>
        <p:origin x="144" y="7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0" Type="http://schemas.openxmlformats.org/officeDocument/2006/relationships/slide" Target="slides/slide15.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12/22/2019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26B3E5-248B-4B21-9696-877E8917F91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58830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26B3E5-248B-4B21-9696-877E8917F91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11861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26B3E5-248B-4B21-9696-877E8917F91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3326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26B3E5-248B-4B21-9696-877E8917F91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50157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26B3E5-248B-4B21-9696-877E8917F91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92381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26B3E5-248B-4B21-9696-877E8917F91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3584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26B3E5-248B-4B21-9696-877E8917F91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61604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26B3E5-248B-4B21-9696-877E8917F91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59113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26B3E5-248B-4B21-9696-877E8917F91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pPr/>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pPr/>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pPr/>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pPr/>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pPr/>
              <a:t>12/22/2019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pPr/>
              <a:t>12/22/2019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pPr/>
              <a:t>12/22/2019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12/22/2019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12/22/2019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12/22/2019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12/22/2019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12/22/2019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en-US" sz="7000" i="1" u="none" strike="noStrike" kern="1200" cap="none" spc="0" normalizeH="0" baseline="0" noProof="0" dirty="0">
                <a:ln>
                  <a:noFill/>
                </a:ln>
                <a:solidFill>
                  <a:srgbClr val="FF0000"/>
                </a:solidFill>
                <a:effectLst/>
                <a:uLnTx/>
                <a:uFillTx/>
                <a:latin typeface="Calibri"/>
                <a:ea typeface="+mn-ea"/>
                <a:cs typeface="+mn-cs"/>
              </a:rPr>
              <a:t>Light</a:t>
            </a:r>
            <a:r>
              <a:rPr kumimoji="0" lang="en-US" sz="7000" i="1" u="none" strike="noStrike" kern="1200" cap="none" spc="0" normalizeH="0" baseline="0" noProof="0" dirty="0">
                <a:ln>
                  <a:noFill/>
                </a:ln>
                <a:solidFill>
                  <a:prstClr val="black"/>
                </a:solidFill>
                <a:effectLst/>
                <a:uLnTx/>
                <a:uFillTx/>
                <a:latin typeface="Calibri"/>
                <a:ea typeface="+mn-ea"/>
                <a:cs typeface="+mn-cs"/>
              </a:rPr>
              <a:t> </a:t>
            </a:r>
            <a:r>
              <a:rPr kumimoji="0" lang="en-US" sz="7000" i="1" u="none" strike="noStrike" kern="1200" cap="none" spc="0" normalizeH="0" baseline="0" noProof="0" dirty="0">
                <a:ln>
                  <a:noFill/>
                </a:ln>
                <a:solidFill>
                  <a:srgbClr val="00B050"/>
                </a:solidFill>
                <a:effectLst/>
                <a:uLnTx/>
                <a:uFillTx/>
                <a:latin typeface="Calibri"/>
                <a:ea typeface="+mn-ea"/>
                <a:cs typeface="+mn-cs"/>
              </a:rPr>
              <a:t>Will</a:t>
            </a:r>
            <a:r>
              <a:rPr kumimoji="0" lang="en-US" sz="7000" i="1" u="none" strike="noStrike" kern="1200" cap="none" spc="0" normalizeH="0" baseline="0" noProof="0" dirty="0">
                <a:ln>
                  <a:noFill/>
                </a:ln>
                <a:solidFill>
                  <a:prstClr val="black"/>
                </a:solidFill>
                <a:effectLst/>
                <a:uLnTx/>
                <a:uFillTx/>
                <a:latin typeface="Calibri"/>
                <a:ea typeface="+mn-ea"/>
                <a:cs typeface="+mn-cs"/>
              </a:rPr>
              <a:t> </a:t>
            </a:r>
            <a:r>
              <a:rPr kumimoji="0" lang="en-US" sz="7000" i="1" u="none" strike="noStrike" kern="1200" cap="none" spc="0" normalizeH="0" baseline="0" noProof="0" dirty="0">
                <a:ln>
                  <a:noFill/>
                </a:ln>
                <a:solidFill>
                  <a:srgbClr val="FF0000"/>
                </a:solidFill>
                <a:effectLst/>
                <a:uLnTx/>
                <a:uFillTx/>
                <a:latin typeface="Calibri"/>
                <a:ea typeface="+mn-ea"/>
                <a:cs typeface="+mn-cs"/>
              </a:rPr>
              <a:t>Shine</a:t>
            </a:r>
          </a:p>
          <a:p>
            <a:pPr marL="0" marR="0" lvl="0" indent="0" algn="dist" defTabSz="914400" rtl="0" eaLnBrk="1" fontAlgn="auto" latinLnBrk="0" hangingPunct="1">
              <a:lnSpc>
                <a:spcPct val="100000"/>
              </a:lnSpc>
              <a:spcBef>
                <a:spcPts val="0"/>
              </a:spcBef>
              <a:spcAft>
                <a:spcPts val="0"/>
              </a:spcAft>
              <a:buClrTx/>
              <a:buSzTx/>
              <a:buFontTx/>
              <a:buNone/>
              <a:tabLst/>
              <a:defRPr/>
            </a:pPr>
            <a:r>
              <a:rPr lang="en-US" sz="7000" i="1" dirty="0">
                <a:solidFill>
                  <a:srgbClr val="00B050"/>
                </a:solidFill>
                <a:latin typeface="Calibri"/>
              </a:rPr>
              <a:t>Light</a:t>
            </a:r>
            <a:r>
              <a:rPr lang="en-US" sz="7000" i="1" dirty="0">
                <a:solidFill>
                  <a:prstClr val="black"/>
                </a:solidFill>
                <a:latin typeface="Calibri"/>
              </a:rPr>
              <a:t> </a:t>
            </a:r>
            <a:r>
              <a:rPr lang="en-US" sz="7000" i="1" dirty="0">
                <a:solidFill>
                  <a:srgbClr val="FF0000"/>
                </a:solidFill>
                <a:latin typeface="Calibri"/>
              </a:rPr>
              <a:t>Must</a:t>
            </a:r>
            <a:r>
              <a:rPr lang="en-US" sz="7000" i="1" dirty="0">
                <a:solidFill>
                  <a:prstClr val="black"/>
                </a:solidFill>
                <a:latin typeface="Calibri"/>
              </a:rPr>
              <a:t> </a:t>
            </a:r>
            <a:r>
              <a:rPr lang="en-US" sz="7000" i="1" dirty="0">
                <a:solidFill>
                  <a:srgbClr val="00B050"/>
                </a:solidFill>
                <a:latin typeface="Calibri"/>
              </a:rPr>
              <a:t>Shine</a:t>
            </a:r>
            <a:endParaRPr kumimoji="0" lang="en-US" sz="7000" i="1" u="none" strike="noStrike" kern="1200" cap="none" spc="0" normalizeH="0" baseline="0" noProof="0" dirty="0">
              <a:ln>
                <a:noFill/>
              </a:ln>
              <a:solidFill>
                <a:srgbClr val="00B050"/>
              </a:solidFill>
              <a:effectLst/>
              <a:uLnTx/>
              <a:uFillTx/>
              <a:latin typeface="Calibri"/>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7000" b="1" i="1" u="none" strike="noStrike" kern="1200" cap="none" spc="0" normalizeH="0" baseline="0" noProof="0" dirty="0">
                <a:ln>
                  <a:noFill/>
                </a:ln>
                <a:solidFill>
                  <a:srgbClr val="FF0000"/>
                </a:solidFill>
                <a:effectLst/>
                <a:uLnTx/>
                <a:uFillTx/>
                <a:latin typeface="Calibri"/>
                <a:ea typeface="+mn-ea"/>
                <a:cs typeface="+mn-cs"/>
              </a:rPr>
              <a:t>光</a:t>
            </a:r>
            <a:r>
              <a:rPr kumimoji="0" lang="zh-CN" altLang="en-US" sz="7000" b="1" i="1" u="none" strike="noStrike" kern="1200" cap="none" spc="0" normalizeH="0" baseline="0" noProof="0" dirty="0">
                <a:ln>
                  <a:noFill/>
                </a:ln>
                <a:solidFill>
                  <a:srgbClr val="00B050"/>
                </a:solidFill>
                <a:effectLst/>
                <a:uLnTx/>
                <a:uFillTx/>
                <a:latin typeface="Calibri"/>
                <a:ea typeface="+mn-ea"/>
                <a:cs typeface="+mn-cs"/>
              </a:rPr>
              <a:t>必</a:t>
            </a:r>
            <a:r>
              <a:rPr kumimoji="0" lang="zh-CN" altLang="en-US" sz="7000" b="1" i="1" u="none" strike="noStrike" kern="1200" cap="none" spc="0" normalizeH="0" baseline="0" noProof="0" dirty="0">
                <a:ln>
                  <a:noFill/>
                </a:ln>
                <a:solidFill>
                  <a:srgbClr val="FF0000"/>
                </a:solidFill>
                <a:effectLst/>
                <a:uLnTx/>
                <a:uFillTx/>
                <a:latin typeface="Calibri"/>
                <a:ea typeface="+mn-ea"/>
                <a:cs typeface="+mn-cs"/>
              </a:rPr>
              <a:t>照耀</a:t>
            </a:r>
            <a:endParaRPr kumimoji="0" lang="en-US" altLang="zh-CN" sz="7000" b="1" i="1" u="none" strike="noStrike" kern="1200" cap="none" spc="0" normalizeH="0" baseline="0" noProof="0" dirty="0">
              <a:ln>
                <a:noFill/>
              </a:ln>
              <a:solidFill>
                <a:srgbClr val="FF0000"/>
              </a:solidFill>
              <a:effectLst/>
              <a:uLnTx/>
              <a:uFillTx/>
              <a:latin typeface="Calibri"/>
              <a:ea typeface="+mn-ea"/>
              <a:cs typeface="+mn-cs"/>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lang="zh-CN" altLang="en-US" sz="7000" b="1" i="1" dirty="0">
                <a:solidFill>
                  <a:srgbClr val="00B050"/>
                </a:solidFill>
                <a:latin typeface="Calibri"/>
              </a:rPr>
              <a:t>光</a:t>
            </a:r>
            <a:r>
              <a:rPr lang="zh-CN" altLang="en-US" sz="7000" b="1" i="1" dirty="0">
                <a:solidFill>
                  <a:srgbClr val="FF0000"/>
                </a:solidFill>
                <a:latin typeface="Calibri"/>
              </a:rPr>
              <a:t>得</a:t>
            </a:r>
            <a:r>
              <a:rPr lang="zh-CN" altLang="en-US" sz="7000" b="1" i="1" dirty="0">
                <a:solidFill>
                  <a:srgbClr val="00B050"/>
                </a:solidFill>
                <a:latin typeface="Calibri"/>
              </a:rPr>
              <a:t>照耀</a:t>
            </a:r>
            <a:endParaRPr kumimoji="0" lang="en-US" sz="7000" b="1" i="1" u="none" strike="noStrike" kern="1200" cap="none" spc="0" normalizeH="0" baseline="0" noProof="0" dirty="0">
              <a:ln>
                <a:noFill/>
              </a:ln>
              <a:solidFill>
                <a:srgbClr val="00B050"/>
              </a:solidFill>
              <a:effectLst/>
              <a:uLnTx/>
              <a:uFillTx/>
              <a:latin typeface="Calibri"/>
            </a:endParaRPr>
          </a:p>
        </p:txBody>
      </p:sp>
      <p:sp>
        <p:nvSpPr>
          <p:cNvPr id="3" name="TextBox 2"/>
          <p:cNvSpPr txBox="1"/>
          <p:nvPr/>
        </p:nvSpPr>
        <p:spPr>
          <a:xfrm>
            <a:off x="0" y="304800"/>
            <a:ext cx="9144000" cy="1754326"/>
          </a:xfrm>
          <a:prstGeom prst="rect">
            <a:avLst/>
          </a:prstGeom>
          <a:noFill/>
        </p:spPr>
        <p:txBody>
          <a:bodyPr wrap="square" rtlCol="0">
            <a:spAutoFit/>
          </a:bodyPr>
          <a:lstStyle/>
          <a:p>
            <a:pPr lvl="0" algn="ctr"/>
            <a:r>
              <a:rPr kumimoji="0" lang="en-US" sz="36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Series: </a:t>
            </a:r>
            <a:r>
              <a:rPr lang="en-US" sz="3600" b="1" i="1" dirty="0">
                <a:solidFill>
                  <a:prstClr val="black">
                    <a:lumMod val="50000"/>
                    <a:lumOff val="50000"/>
                  </a:prstClr>
                </a:solidFill>
              </a:rPr>
              <a:t>Isaiah and the Nativity</a:t>
            </a:r>
            <a:endParaRPr kumimoji="0" lang="en-US" sz="3600" b="1" i="1" u="none" strike="noStrike" kern="1200" cap="none" spc="0" normalizeH="0" baseline="0" noProof="0" dirty="0">
              <a:ln>
                <a:noFill/>
              </a:ln>
              <a:solidFill>
                <a:prstClr val="black">
                  <a:lumMod val="50000"/>
                  <a:lumOff val="50000"/>
                </a:prst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rPr>
              <a:t>Isa </a:t>
            </a:r>
            <a:r>
              <a:rPr kumimoji="0" lang="zh-CN" altLang="en-US" sz="2800" b="1" i="0" u="none" strike="noStrike" kern="1200" cap="none" spc="0" normalizeH="0" baseline="0" noProof="0" dirty="0">
                <a:ln>
                  <a:noFill/>
                </a:ln>
                <a:solidFill>
                  <a:srgbClr val="8064A2">
                    <a:lumMod val="50000"/>
                  </a:srgbClr>
                </a:solidFill>
                <a:effectLst/>
                <a:uLnTx/>
                <a:uFillTx/>
                <a:latin typeface="Calibri"/>
                <a:ea typeface="+mn-ea"/>
                <a:cs typeface="+mn-cs"/>
              </a:rPr>
              <a:t>賽</a:t>
            </a:r>
            <a:r>
              <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rPr>
              <a:t> </a:t>
            </a:r>
            <a:r>
              <a:rPr lang="en-US" sz="3600" b="1" dirty="0">
                <a:solidFill>
                  <a:srgbClr val="8064A2">
                    <a:lumMod val="50000"/>
                  </a:srgbClr>
                </a:solidFill>
                <a:latin typeface="Calibri"/>
              </a:rPr>
              <a:t>9</a:t>
            </a:r>
            <a:r>
              <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rPr>
              <a:t>:1-7</a:t>
            </a:r>
            <a:endParaRPr kumimoji="0" lang="en-US" sz="3600" b="0" i="0" u="none" strike="noStrike" kern="1200" cap="none" spc="0" normalizeH="0" baseline="0" noProof="0" dirty="0">
              <a:ln>
                <a:noFill/>
              </a:ln>
              <a:solidFill>
                <a:prstClr val="black"/>
              </a:solidFill>
              <a:effectLst/>
              <a:uLnTx/>
              <a:uFillTx/>
              <a:latin typeface="Calibri"/>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3170099"/>
          </a:xfrm>
          <a:prstGeom prst="rect">
            <a:avLst/>
          </a:prstGeom>
          <a:noFill/>
        </p:spPr>
        <p:txBody>
          <a:bodyPr wrap="square" rtlCol="0">
            <a:spAutoFit/>
          </a:bodyPr>
          <a:lstStyle/>
          <a:p>
            <a:pPr lvl="0"/>
            <a:r>
              <a:rPr lang="en-US" altLang="zh-TW" sz="4000" dirty="0">
                <a:solidFill>
                  <a:prstClr val="white"/>
                </a:solidFill>
              </a:rPr>
              <a:t>7 </a:t>
            </a:r>
            <a:r>
              <a:rPr lang="zh-TW" altLang="en-US" sz="4000" dirty="0">
                <a:solidFill>
                  <a:prstClr val="white"/>
                </a:solidFill>
              </a:rPr>
              <a:t>他 的 政 權 與 平 安 必 加 增 無 窮 。 他 必 在 大 衛 的 寶 座 上 治 理 他 的 國 ， 以 公 平 公 義 使 國 堅 定 穩 固 ， 從 今 直 到 永 遠 。 萬 軍 之 耶 和 華 的 熱 心 必 成 就 這 事 。</a:t>
            </a:r>
            <a:endParaRPr kumimoji="0" lang="en-US" sz="4000" b="1" i="0" u="none" strike="noStrike" kern="1200" cap="none" spc="0" normalizeH="0" baseline="0" noProof="0" dirty="0">
              <a:ln>
                <a:noFill/>
              </a:ln>
              <a:solidFill>
                <a:prstClr val="white"/>
              </a:solidFill>
              <a:effectLst/>
              <a:uLnTx/>
              <a:uFillTx/>
              <a:latin typeface="Calibri"/>
              <a:ea typeface="+mn-ea"/>
              <a:cs typeface="+mn-cs"/>
            </a:endParaRPr>
          </a:p>
        </p:txBody>
      </p:sp>
      <p:sp>
        <p:nvSpPr>
          <p:cNvPr id="3" name="TextBox 2"/>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Isa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賽</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11</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648278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b="1" dirty="0">
                <a:solidFill>
                  <a:prstClr val="white"/>
                </a:solidFill>
              </a:rPr>
              <a:t>Light will already shine as darkness ends. </a:t>
            </a:r>
          </a:p>
          <a:p>
            <a:r>
              <a:rPr lang="zh-CN" altLang="en-US" sz="4000" b="1" dirty="0">
                <a:solidFill>
                  <a:prstClr val="white"/>
                </a:solidFill>
              </a:rPr>
              <a:t>黑暗正結束時，光必已開始照耀。</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The God-centering message of Isa 9:1-7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a:solidFill>
                  <a:prstClr val="white"/>
                </a:solidFill>
              </a:rPr>
              <a:t>Polarizing Light</a:t>
            </a:r>
          </a:p>
        </p:txBody>
      </p:sp>
    </p:spTree>
    <p:extLst>
      <p:ext uri="{BB962C8B-B14F-4D97-AF65-F5344CB8AC3E}">
        <p14:creationId xmlns:p14="http://schemas.microsoft.com/office/powerpoint/2010/main" val="3261605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6124754"/>
          </a:xfrm>
          <a:prstGeom prst="rect">
            <a:avLst/>
          </a:prstGeom>
          <a:noFill/>
        </p:spPr>
        <p:txBody>
          <a:bodyPr wrap="square" rtlCol="0">
            <a:spAutoFit/>
          </a:bodyPr>
          <a:lstStyle/>
          <a:p>
            <a:pPr lvl="0"/>
            <a:r>
              <a:rPr lang="en-US" sz="2800" dirty="0">
                <a:solidFill>
                  <a:prstClr val="white"/>
                </a:solidFill>
              </a:rPr>
              <a:t>19 This is the verdict: Light has come into the world, but people loved darkness instead of light because their deeds were evil. 20 Everyone who does evil hates the light, and will not come into the light for fear that their deeds will be exposed. 21 But whoever lives by the truth comes into the light, so that it may be seen plainly that what they have done has been done in the sight of God. </a:t>
            </a:r>
            <a:endPar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3970318"/>
          </a:xfrm>
          <a:prstGeom prst="rect">
            <a:avLst/>
          </a:prstGeom>
          <a:noFill/>
        </p:spPr>
        <p:txBody>
          <a:bodyPr wrap="square" rtlCol="0">
            <a:spAutoFit/>
          </a:bodyPr>
          <a:lstStyle/>
          <a:p>
            <a:pPr lvl="0"/>
            <a:r>
              <a:rPr lang="en-US" altLang="zh-TW" sz="2800" dirty="0">
                <a:solidFill>
                  <a:prstClr val="white"/>
                </a:solidFill>
              </a:rPr>
              <a:t>19 </a:t>
            </a:r>
            <a:r>
              <a:rPr lang="zh-TW" altLang="en-US" sz="2800" dirty="0">
                <a:solidFill>
                  <a:prstClr val="white"/>
                </a:solidFill>
              </a:rPr>
              <a:t>光 來 到 世 間 ， 世 人 因 自 己 的 行 為 是 惡 的 ， 不 愛 光 ， 倒 愛 黑 暗 ， 定 他 們 的 罪 就 是 在 此 。</a:t>
            </a:r>
            <a:r>
              <a:rPr lang="en-US" altLang="zh-TW" sz="2800" dirty="0">
                <a:solidFill>
                  <a:prstClr val="white"/>
                </a:solidFill>
              </a:rPr>
              <a:t>20 </a:t>
            </a:r>
            <a:r>
              <a:rPr lang="zh-TW" altLang="en-US" sz="2800" dirty="0">
                <a:solidFill>
                  <a:prstClr val="white"/>
                </a:solidFill>
              </a:rPr>
              <a:t>凡 作 惡 的 便 恨 光 ， 並 不 來 就 光 ， 恐 怕 他 的 行 為 受 責 備 。</a:t>
            </a:r>
            <a:r>
              <a:rPr lang="en-US" altLang="zh-TW" sz="2800" dirty="0">
                <a:solidFill>
                  <a:prstClr val="white"/>
                </a:solidFill>
              </a:rPr>
              <a:t>21 </a:t>
            </a:r>
            <a:r>
              <a:rPr lang="zh-TW" altLang="en-US" sz="2800" dirty="0">
                <a:solidFill>
                  <a:prstClr val="white"/>
                </a:solidFill>
              </a:rPr>
              <a:t>但 行 真 理 的 必 來 就 光 ， 要 顯 明 他 所 行 的 是 靠 神 而 行 。</a:t>
            </a:r>
            <a:endPar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5" name="TextBox 4">
            <a:extLst>
              <a:ext uri="{FF2B5EF4-FFF2-40B4-BE49-F238E27FC236}">
                <a16:creationId xmlns:a16="http://schemas.microsoft.com/office/drawing/2014/main" id="{3F6C0778-F5DD-4A5B-B0F7-1DB4697E8EAC}"/>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Jn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約</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lang="en-US" altLang="zh-CN" sz="3200" dirty="0">
                <a:solidFill>
                  <a:prstClr val="white"/>
                </a:solidFill>
                <a:latin typeface="Calibri"/>
                <a:ea typeface="宋体" panose="02010600030101010101" pitchFamily="2" charset="-122"/>
              </a:rPr>
              <a:t>3</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a:solidFill>
                  <a:prstClr val="white"/>
                </a:solidFill>
              </a:rPr>
              <a:t>Light is Coming</a:t>
            </a:r>
          </a:p>
        </p:txBody>
      </p:sp>
    </p:spTree>
    <p:extLst>
      <p:ext uri="{BB962C8B-B14F-4D97-AF65-F5344CB8AC3E}">
        <p14:creationId xmlns:p14="http://schemas.microsoft.com/office/powerpoint/2010/main" val="570794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6124754"/>
          </a:xfrm>
          <a:prstGeom prst="rect">
            <a:avLst/>
          </a:prstGeom>
          <a:noFill/>
        </p:spPr>
        <p:txBody>
          <a:bodyPr wrap="square" rtlCol="0">
            <a:spAutoFit/>
          </a:bodyPr>
          <a:lstStyle/>
          <a:p>
            <a:pPr lvl="0"/>
            <a:r>
              <a:rPr lang="en-US" sz="2800" dirty="0">
                <a:solidFill>
                  <a:prstClr val="white"/>
                </a:solidFill>
              </a:rPr>
              <a:t>1 Nevertheless, there will be no more gloom for those who were in distress. In the past he humbled the land of Zebulun and the land of Naphtali, but in the future he will honor Galilee of the nations, by the Way of the Sea, beyond the Jordan—2 The people walking in darkness have seen a great light; on those living in the land of deep darkness a light has dawned. </a:t>
            </a:r>
            <a:endPar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4401205"/>
          </a:xfrm>
          <a:prstGeom prst="rect">
            <a:avLst/>
          </a:prstGeom>
          <a:noFill/>
        </p:spPr>
        <p:txBody>
          <a:bodyPr wrap="square" rtlCol="0">
            <a:spAutoFit/>
          </a:bodyPr>
          <a:lstStyle/>
          <a:p>
            <a:pPr lvl="0"/>
            <a:r>
              <a:rPr lang="en-US" sz="2800" dirty="0">
                <a:solidFill>
                  <a:prstClr val="white"/>
                </a:solidFill>
              </a:rPr>
              <a:t>1 </a:t>
            </a:r>
            <a:r>
              <a:rPr lang="zh-CN" altLang="en-US" sz="2800" dirty="0">
                <a:solidFill>
                  <a:prstClr val="white"/>
                </a:solidFill>
              </a:rPr>
              <a:t>但 那 受 過 痛 苦 的 必 不 再 見 幽 暗 。 從 前 神 使 西 布 倫 地 和 拿 弗 他 利 地 被 藐 視 ， 末 後 卻 使 這 沿 海 的 路 ， 約 但 河 外 ， 外 邦 人 的 加 利 利 地 得 著 榮 耀 。</a:t>
            </a:r>
            <a:r>
              <a:rPr lang="en-US" altLang="zh-CN" sz="2800" dirty="0">
                <a:solidFill>
                  <a:prstClr val="white"/>
                </a:solidFill>
              </a:rPr>
              <a:t>2 </a:t>
            </a:r>
            <a:r>
              <a:rPr lang="zh-CN" altLang="en-US" sz="2800" dirty="0">
                <a:solidFill>
                  <a:prstClr val="white"/>
                </a:solidFill>
              </a:rPr>
              <a:t>在 黑 暗 中 行 走 的 百 姓 看 見 了 大 光 ， 住 在 死 蔭 之 地 的 人 有 光 照 耀 他 們 。</a:t>
            </a:r>
            <a:endParaRPr lang="en-US" altLang="zh-CN" sz="2800" dirty="0">
              <a:solidFill>
                <a:prstClr val="white"/>
              </a:solidFill>
            </a:endParaRPr>
          </a:p>
          <a:p>
            <a:pPr lvl="0"/>
            <a:endPar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6" name="TextBox 5">
            <a:extLst>
              <a:ext uri="{FF2B5EF4-FFF2-40B4-BE49-F238E27FC236}">
                <a16:creationId xmlns:a16="http://schemas.microsoft.com/office/drawing/2014/main" id="{3B3E43FC-5C0E-4E7A-AE00-61A457EAAF2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Isa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賽</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11</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837888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693866"/>
          </a:xfrm>
          <a:prstGeom prst="rect">
            <a:avLst/>
          </a:prstGeom>
          <a:noFill/>
        </p:spPr>
        <p:txBody>
          <a:bodyPr wrap="square" rtlCol="0">
            <a:spAutoFit/>
          </a:bodyPr>
          <a:lstStyle/>
          <a:p>
            <a:pPr lvl="0"/>
            <a:r>
              <a:rPr lang="en-US" sz="2800" dirty="0">
                <a:solidFill>
                  <a:prstClr val="white"/>
                </a:solidFill>
              </a:rPr>
              <a:t>20 In that day the Lord will use a razor hired from beyond the Euphrates River—the king of Assyria—to shave your head and private parts, and to cut off your beard also.  21 In that day, a person will keep alive a young cow and two goats. 22 And because of the abundance of the milk they give, there will be curds to eat. All who remain in the land will eat curds and honey. </a:t>
            </a:r>
            <a:endPar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4401205"/>
          </a:xfrm>
          <a:prstGeom prst="rect">
            <a:avLst/>
          </a:prstGeom>
          <a:noFill/>
        </p:spPr>
        <p:txBody>
          <a:bodyPr wrap="square" rtlCol="0">
            <a:spAutoFit/>
          </a:bodyPr>
          <a:lstStyle/>
          <a:p>
            <a:pPr lvl="0"/>
            <a:r>
              <a:rPr lang="en-US" sz="2800" dirty="0">
                <a:solidFill>
                  <a:prstClr val="white"/>
                </a:solidFill>
              </a:rPr>
              <a:t>20 </a:t>
            </a:r>
            <a:r>
              <a:rPr lang="zh-CN" altLang="en-US" sz="2800" dirty="0">
                <a:solidFill>
                  <a:prstClr val="white"/>
                </a:solidFill>
              </a:rPr>
              <a:t>那 時 ， 主 必 用 大 河 外 賃 的 剃 頭 刀 ， 就 是 亞 述 王 ， 剃 去 頭 髮 和 腳 上 的 毛 ， 並 要 剃 淨 鬍 鬚 。</a:t>
            </a:r>
            <a:r>
              <a:rPr lang="en-US" altLang="zh-CN" sz="2800" dirty="0">
                <a:solidFill>
                  <a:prstClr val="white"/>
                </a:solidFill>
              </a:rPr>
              <a:t>21 </a:t>
            </a:r>
            <a:r>
              <a:rPr lang="zh-CN" altLang="en-US" sz="2800" dirty="0">
                <a:solidFill>
                  <a:prstClr val="white"/>
                </a:solidFill>
              </a:rPr>
              <a:t>那 時 ， 一 個 人 要 養 活 一 隻 母 牛 犢 ， 兩 隻 母 綿 羊 ；</a:t>
            </a:r>
            <a:r>
              <a:rPr lang="en-US" altLang="zh-CN" sz="2800" dirty="0">
                <a:solidFill>
                  <a:prstClr val="white"/>
                </a:solidFill>
              </a:rPr>
              <a:t>22 </a:t>
            </a:r>
            <a:r>
              <a:rPr lang="zh-CN" altLang="en-US" sz="2800" dirty="0">
                <a:solidFill>
                  <a:prstClr val="white"/>
                </a:solidFill>
              </a:rPr>
              <a:t>因 為 出 的 奶 多 ， 他 就 得 吃 奶 油 ， 在 境 內 所 剩 的 人 都 要 吃 奶 油 與 蜂 蜜 。</a:t>
            </a:r>
            <a:endParaRPr lang="en-US" altLang="zh-CN" sz="2800" dirty="0">
              <a:solidFill>
                <a:prstClr val="white"/>
              </a:solidFill>
            </a:endParaRPr>
          </a:p>
          <a:p>
            <a:pPr lvl="0"/>
            <a:endPar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6" name="TextBox 5">
            <a:extLst>
              <a:ext uri="{FF2B5EF4-FFF2-40B4-BE49-F238E27FC236}">
                <a16:creationId xmlns:a16="http://schemas.microsoft.com/office/drawing/2014/main" id="{3B3E43FC-5C0E-4E7A-AE00-61A457EAAF2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Isa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賽</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7</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390647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262979"/>
          </a:xfrm>
          <a:prstGeom prst="rect">
            <a:avLst/>
          </a:prstGeom>
          <a:noFill/>
        </p:spPr>
        <p:txBody>
          <a:bodyPr wrap="square" rtlCol="0">
            <a:spAutoFit/>
          </a:bodyPr>
          <a:lstStyle/>
          <a:p>
            <a:pPr lvl="0"/>
            <a:r>
              <a:rPr lang="en-US" sz="2800" dirty="0">
                <a:solidFill>
                  <a:prstClr val="white"/>
                </a:solidFill>
              </a:rPr>
              <a:t>19 When someone tells you to consult mediums and </a:t>
            </a:r>
            <a:r>
              <a:rPr lang="en-US" sz="2800" dirty="0" err="1">
                <a:solidFill>
                  <a:prstClr val="white"/>
                </a:solidFill>
              </a:rPr>
              <a:t>spiritists</a:t>
            </a:r>
            <a:r>
              <a:rPr lang="en-US" sz="2800" dirty="0">
                <a:solidFill>
                  <a:prstClr val="white"/>
                </a:solidFill>
              </a:rPr>
              <a:t>, who whisper and mutter, should not a people inquire of their God? Why consult the dead on behalf of the living? 20 Consult God’s instruction and the testimony of warning. If anyone does not speak according to this word, they have </a:t>
            </a:r>
            <a:r>
              <a:rPr lang="en-US" sz="2800" b="1" u="sng" dirty="0">
                <a:solidFill>
                  <a:prstClr val="white"/>
                </a:solidFill>
              </a:rPr>
              <a:t>no light of dawn. </a:t>
            </a:r>
            <a:endParaRPr kumimoji="0" lang="zh-CN" altLang="en-US" sz="2800" b="1" i="0" u="sng"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4401205"/>
          </a:xfrm>
          <a:prstGeom prst="rect">
            <a:avLst/>
          </a:prstGeom>
          <a:noFill/>
        </p:spPr>
        <p:txBody>
          <a:bodyPr wrap="square" rtlCol="0">
            <a:spAutoFit/>
          </a:bodyPr>
          <a:lstStyle/>
          <a:p>
            <a:pPr lvl="0"/>
            <a:r>
              <a:rPr lang="en-US" sz="2800" dirty="0">
                <a:solidFill>
                  <a:prstClr val="white"/>
                </a:solidFill>
              </a:rPr>
              <a:t>19 </a:t>
            </a:r>
            <a:r>
              <a:rPr lang="zh-CN" altLang="en-US" sz="2800" dirty="0">
                <a:solidFill>
                  <a:prstClr val="white"/>
                </a:solidFill>
              </a:rPr>
              <a:t>有 人 對 你 們 說 ： 當 求 問 那 些 交 鬼 的 和 行 巫 術 的 ， 就 是 聲 音 綿 蠻 ， 言 語 微 細 的 。 你 們 便 回 答 說 ： 百 姓 不 當 求 問 自 己 的 神 嗎 ？ 豈 可 為 活 人 求 問 死 人 呢 ？</a:t>
            </a:r>
            <a:r>
              <a:rPr lang="en-US" altLang="zh-CN" sz="2800" dirty="0">
                <a:solidFill>
                  <a:prstClr val="white"/>
                </a:solidFill>
              </a:rPr>
              <a:t>20 </a:t>
            </a:r>
            <a:r>
              <a:rPr lang="zh-CN" altLang="en-US" sz="2800" dirty="0">
                <a:solidFill>
                  <a:prstClr val="white"/>
                </a:solidFill>
              </a:rPr>
              <a:t>人 當 以 訓 誨 和 法 度 為 標 準 ； 他 們 所 說 的 ， 若 不 與 此 相 符 ， 必 </a:t>
            </a:r>
            <a:r>
              <a:rPr lang="zh-CN" altLang="en-US" sz="2800" b="1" u="sng" dirty="0">
                <a:solidFill>
                  <a:prstClr val="white"/>
                </a:solidFill>
              </a:rPr>
              <a:t>不 得 見 晨 光 </a:t>
            </a:r>
            <a:r>
              <a:rPr lang="zh-CN" altLang="en-US" sz="2800" dirty="0">
                <a:solidFill>
                  <a:prstClr val="white"/>
                </a:solidFill>
              </a:rPr>
              <a:t>。</a:t>
            </a:r>
            <a:endPar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6" name="TextBox 5">
            <a:extLst>
              <a:ext uri="{FF2B5EF4-FFF2-40B4-BE49-F238E27FC236}">
                <a16:creationId xmlns:a16="http://schemas.microsoft.com/office/drawing/2014/main" id="{3B3E43FC-5C0E-4E7A-AE00-61A457EAAF2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Isa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賽</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8</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729312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a:solidFill>
                  <a:prstClr val="white"/>
                </a:solidFill>
              </a:rPr>
              <a:t>The light is NOT primarily about the rebuilding of national pride.</a:t>
            </a:r>
          </a:p>
          <a:p>
            <a:r>
              <a:rPr lang="en-US" sz="4000" dirty="0">
                <a:solidFill>
                  <a:prstClr val="white"/>
                </a:solidFill>
              </a:rPr>
              <a:t>INSTEAD, the light that is dawning is about the rebuilding of the souls in distress.</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altLang="zh-CN" sz="4000" u="sng" dirty="0">
                <a:solidFill>
                  <a:prstClr val="white"/>
                </a:solidFill>
              </a:rPr>
              <a:t>Light is Coming</a:t>
            </a:r>
            <a:endParaRPr lang="en-US" sz="4000" u="sng" dirty="0">
              <a:solidFill>
                <a:prstClr val="white"/>
              </a:solidFill>
            </a:endParaRPr>
          </a:p>
        </p:txBody>
      </p:sp>
    </p:spTree>
    <p:extLst>
      <p:ext uri="{BB962C8B-B14F-4D97-AF65-F5344CB8AC3E}">
        <p14:creationId xmlns:p14="http://schemas.microsoft.com/office/powerpoint/2010/main" val="2409134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832092"/>
          </a:xfrm>
          <a:prstGeom prst="rect">
            <a:avLst/>
          </a:prstGeom>
          <a:noFill/>
        </p:spPr>
        <p:txBody>
          <a:bodyPr wrap="square" rtlCol="0">
            <a:spAutoFit/>
          </a:bodyPr>
          <a:lstStyle/>
          <a:p>
            <a:pPr lvl="0"/>
            <a:r>
              <a:rPr lang="en-US" sz="2800" dirty="0">
                <a:solidFill>
                  <a:prstClr val="white"/>
                </a:solidFill>
              </a:rPr>
              <a:t>21 Distressed and hungry, they will roam through the land; when they are famished, they will become enraged and, looking upward, will curse their king and their God. 22 Then they will look toward the earth and see only </a:t>
            </a:r>
            <a:r>
              <a:rPr lang="en-US" sz="2800" b="1" u="sng" dirty="0">
                <a:solidFill>
                  <a:prstClr val="white"/>
                </a:solidFill>
              </a:rPr>
              <a:t>distress</a:t>
            </a:r>
            <a:r>
              <a:rPr lang="en-US" sz="2800" dirty="0">
                <a:solidFill>
                  <a:prstClr val="white"/>
                </a:solidFill>
              </a:rPr>
              <a:t> and </a:t>
            </a:r>
            <a:r>
              <a:rPr lang="en-US" sz="2800" b="1" u="sng" dirty="0">
                <a:solidFill>
                  <a:prstClr val="white"/>
                </a:solidFill>
              </a:rPr>
              <a:t>darkness</a:t>
            </a:r>
            <a:r>
              <a:rPr lang="en-US" sz="2800" dirty="0">
                <a:solidFill>
                  <a:prstClr val="white"/>
                </a:solidFill>
              </a:rPr>
              <a:t> and </a:t>
            </a:r>
            <a:r>
              <a:rPr lang="en-US" sz="2800" b="1" u="sng" dirty="0">
                <a:solidFill>
                  <a:prstClr val="white"/>
                </a:solidFill>
              </a:rPr>
              <a:t>fearful gloom</a:t>
            </a:r>
            <a:r>
              <a:rPr lang="en-US" sz="2800" dirty="0">
                <a:solidFill>
                  <a:prstClr val="white"/>
                </a:solidFill>
              </a:rPr>
              <a:t>, and they will be thrust into </a:t>
            </a:r>
            <a:r>
              <a:rPr lang="en-US" sz="2800" b="1" u="sng" dirty="0">
                <a:solidFill>
                  <a:prstClr val="white"/>
                </a:solidFill>
              </a:rPr>
              <a:t>utter darkness</a:t>
            </a:r>
            <a:r>
              <a:rPr lang="en-US" sz="2800" dirty="0">
                <a:solidFill>
                  <a:prstClr val="white"/>
                </a:solidFill>
              </a:rPr>
              <a:t>. </a:t>
            </a:r>
            <a:endParaRPr kumimoji="0" lang="zh-CN" altLang="en-US" sz="2800" b="1"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3970318"/>
          </a:xfrm>
          <a:prstGeom prst="rect">
            <a:avLst/>
          </a:prstGeom>
          <a:noFill/>
        </p:spPr>
        <p:txBody>
          <a:bodyPr wrap="square" rtlCol="0">
            <a:spAutoFit/>
          </a:bodyPr>
          <a:lstStyle/>
          <a:p>
            <a:pPr lvl="0"/>
            <a:r>
              <a:rPr lang="en-US" sz="2800" dirty="0">
                <a:solidFill>
                  <a:prstClr val="white"/>
                </a:solidFill>
              </a:rPr>
              <a:t>21 </a:t>
            </a:r>
            <a:r>
              <a:rPr lang="zh-CN" altLang="en-US" sz="2800" dirty="0">
                <a:solidFill>
                  <a:prstClr val="white"/>
                </a:solidFill>
              </a:rPr>
              <a:t>他 們 必 經 過 這 地 ， 受 艱 難 ， 受 飢 餓 ； 飢 餓 的 時 候 ， 心 中 焦 躁 ， 咒 罵 自 己 的 君 王 和 自 己 的 神 。</a:t>
            </a:r>
            <a:r>
              <a:rPr lang="en-US" altLang="zh-CN" sz="2800" dirty="0">
                <a:solidFill>
                  <a:prstClr val="white"/>
                </a:solidFill>
              </a:rPr>
              <a:t>22 </a:t>
            </a:r>
            <a:r>
              <a:rPr lang="zh-CN" altLang="en-US" sz="2800" dirty="0">
                <a:solidFill>
                  <a:prstClr val="white"/>
                </a:solidFill>
              </a:rPr>
              <a:t>仰 觀 上 天 ， 俯 察 下 地 ， 不 料 ， 盡 是 </a:t>
            </a:r>
            <a:r>
              <a:rPr lang="zh-CN" altLang="en-US" sz="2800" b="1" u="sng" dirty="0">
                <a:solidFill>
                  <a:prstClr val="white"/>
                </a:solidFill>
              </a:rPr>
              <a:t>艱 難</a:t>
            </a:r>
            <a:r>
              <a:rPr lang="zh-CN" altLang="en-US" sz="2800" dirty="0">
                <a:solidFill>
                  <a:prstClr val="white"/>
                </a:solidFill>
              </a:rPr>
              <a:t> 、 </a:t>
            </a:r>
            <a:r>
              <a:rPr lang="zh-CN" altLang="en-US" sz="2800" b="1" u="sng" dirty="0">
                <a:solidFill>
                  <a:prstClr val="white"/>
                </a:solidFill>
              </a:rPr>
              <a:t>黑 暗</a:t>
            </a:r>
            <a:r>
              <a:rPr lang="zh-CN" altLang="en-US" sz="2800" dirty="0">
                <a:solidFill>
                  <a:prstClr val="white"/>
                </a:solidFill>
              </a:rPr>
              <a:t> ， 和 </a:t>
            </a:r>
            <a:r>
              <a:rPr lang="zh-CN" altLang="en-US" sz="2800" b="1" u="sng" dirty="0">
                <a:solidFill>
                  <a:prstClr val="white"/>
                </a:solidFill>
              </a:rPr>
              <a:t>幽 暗 的 痛 苦 </a:t>
            </a:r>
            <a:r>
              <a:rPr lang="zh-CN" altLang="en-US" sz="2800" dirty="0">
                <a:solidFill>
                  <a:prstClr val="white"/>
                </a:solidFill>
              </a:rPr>
              <a:t>。 他 們 必 被 趕 入 </a:t>
            </a:r>
            <a:r>
              <a:rPr lang="zh-CN" altLang="en-US" sz="2800" b="1" u="sng" dirty="0">
                <a:solidFill>
                  <a:prstClr val="white"/>
                </a:solidFill>
              </a:rPr>
              <a:t>烏 黑 的 黑 暗 </a:t>
            </a:r>
            <a:r>
              <a:rPr lang="zh-CN" altLang="en-US" sz="2800" dirty="0">
                <a:solidFill>
                  <a:prstClr val="white"/>
                </a:solidFill>
              </a:rPr>
              <a:t>中 去 。</a:t>
            </a:r>
            <a:endParaRPr lang="en-US" altLang="zh-CN" sz="2800" dirty="0">
              <a:solidFill>
                <a:prstClr val="white"/>
              </a:solidFill>
            </a:endParaRPr>
          </a:p>
          <a:p>
            <a:pPr lvl="0"/>
            <a:endPar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6" name="TextBox 5">
            <a:extLst>
              <a:ext uri="{FF2B5EF4-FFF2-40B4-BE49-F238E27FC236}">
                <a16:creationId xmlns:a16="http://schemas.microsoft.com/office/drawing/2014/main" id="{3B3E43FC-5C0E-4E7A-AE00-61A457EAAF2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Isa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賽</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8</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17586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1169551"/>
          </a:xfrm>
          <a:prstGeom prst="rect">
            <a:avLst/>
          </a:prstGeom>
          <a:noFill/>
        </p:spPr>
        <p:txBody>
          <a:bodyPr wrap="square" rtlCol="0">
            <a:spAutoFit/>
          </a:bodyPr>
          <a:lstStyle/>
          <a:p>
            <a:pPr algn="ctr"/>
            <a:r>
              <a:rPr lang="en-US" altLang="zh-CN" sz="7000" b="1" dirty="0">
                <a:solidFill>
                  <a:prstClr val="white"/>
                </a:solidFill>
              </a:rPr>
              <a:t>Isa</a:t>
            </a:r>
            <a:r>
              <a:rPr lang="zh-CN" altLang="en-US" sz="6000" b="1" dirty="0">
                <a:solidFill>
                  <a:prstClr val="white"/>
                </a:solidFill>
              </a:rPr>
              <a:t>賽</a:t>
            </a:r>
            <a:r>
              <a:rPr lang="en-US" altLang="zh-CN" sz="7000" b="1" dirty="0">
                <a:solidFill>
                  <a:prstClr val="white"/>
                </a:solidFill>
              </a:rPr>
              <a:t> 9:1-7</a:t>
            </a:r>
          </a:p>
        </p:txBody>
      </p:sp>
    </p:spTree>
    <p:extLst>
      <p:ext uri="{BB962C8B-B14F-4D97-AF65-F5344CB8AC3E}">
        <p14:creationId xmlns:p14="http://schemas.microsoft.com/office/powerpoint/2010/main" val="3474393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a:solidFill>
                  <a:prstClr val="white"/>
                </a:solidFill>
              </a:rPr>
              <a:t>Light Did Come</a:t>
            </a:r>
          </a:p>
        </p:txBody>
      </p:sp>
    </p:spTree>
    <p:extLst>
      <p:ext uri="{BB962C8B-B14F-4D97-AF65-F5344CB8AC3E}">
        <p14:creationId xmlns:p14="http://schemas.microsoft.com/office/powerpoint/2010/main" val="4203687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dirty="0">
                <a:solidFill>
                  <a:prstClr val="white"/>
                </a:solidFill>
              </a:rPr>
              <a:t>The light did come to God’s people when the vast army of Midian was defeated (Judges 7);</a:t>
            </a:r>
          </a:p>
          <a:p>
            <a:r>
              <a:rPr lang="en-US" sz="4000" dirty="0">
                <a:solidFill>
                  <a:prstClr val="white"/>
                </a:solidFill>
              </a:rPr>
              <a:t>the light that came the light of comfort, of strength, of rescue.</a:t>
            </a:r>
          </a:p>
          <a:p>
            <a:r>
              <a:rPr lang="en-US" sz="4000" dirty="0">
                <a:solidFill>
                  <a:prstClr val="white"/>
                </a:solidFill>
                <a:sym typeface="Wingdings" panose="05000000000000000000" pitchFamily="2" charset="2"/>
              </a:rPr>
              <a:t> </a:t>
            </a:r>
            <a:r>
              <a:rPr lang="en-US" sz="4000" dirty="0">
                <a:solidFill>
                  <a:prstClr val="white"/>
                </a:solidFill>
              </a:rPr>
              <a:t>Generations later, God’s people were now invited to have faith in God again doing the seemingly impossible.</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altLang="zh-CN" sz="4000" u="sng" dirty="0">
                <a:solidFill>
                  <a:prstClr val="white"/>
                </a:solidFill>
              </a:rPr>
              <a:t>Light Did Come</a:t>
            </a:r>
            <a:endParaRPr lang="en-US" sz="4000" u="sng" dirty="0">
              <a:solidFill>
                <a:prstClr val="white"/>
              </a:solidFill>
            </a:endParaRPr>
          </a:p>
        </p:txBody>
      </p:sp>
    </p:spTree>
    <p:extLst>
      <p:ext uri="{BB962C8B-B14F-4D97-AF65-F5344CB8AC3E}">
        <p14:creationId xmlns:p14="http://schemas.microsoft.com/office/powerpoint/2010/main" val="2231494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a:solidFill>
                  <a:prstClr val="white"/>
                </a:solidFill>
              </a:rPr>
              <a:t>Light is Here</a:t>
            </a:r>
          </a:p>
        </p:txBody>
      </p:sp>
    </p:spTree>
    <p:extLst>
      <p:ext uri="{BB962C8B-B14F-4D97-AF65-F5344CB8AC3E}">
        <p14:creationId xmlns:p14="http://schemas.microsoft.com/office/powerpoint/2010/main" val="3267327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1938992"/>
          </a:xfrm>
          <a:prstGeom prst="rect">
            <a:avLst/>
          </a:prstGeom>
          <a:noFill/>
        </p:spPr>
        <p:txBody>
          <a:bodyPr wrap="square" rtlCol="0">
            <a:spAutoFit/>
          </a:bodyPr>
          <a:lstStyle/>
          <a:p>
            <a:pPr lvl="0"/>
            <a:r>
              <a:rPr lang="en-US" sz="4000" dirty="0">
                <a:solidFill>
                  <a:prstClr val="white"/>
                </a:solidFill>
              </a:rPr>
              <a:t>7b The zeal of the Lord Almighty will accomplish this.</a:t>
            </a:r>
            <a:endParaRPr kumimoji="0" lang="zh-CN" altLang="en-US" sz="4000" b="1"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1938992"/>
          </a:xfrm>
          <a:prstGeom prst="rect">
            <a:avLst/>
          </a:prstGeom>
          <a:noFill/>
        </p:spPr>
        <p:txBody>
          <a:bodyPr wrap="square" rtlCol="0">
            <a:spAutoFit/>
          </a:bodyPr>
          <a:lstStyle/>
          <a:p>
            <a:pPr lvl="0"/>
            <a:r>
              <a:rPr lang="en-US" altLang="zh-TW" sz="4000" dirty="0">
                <a:solidFill>
                  <a:prstClr val="white"/>
                </a:solidFill>
              </a:rPr>
              <a:t>7b </a:t>
            </a:r>
            <a:r>
              <a:rPr lang="zh-TW" altLang="en-US" sz="4000" dirty="0">
                <a:solidFill>
                  <a:prstClr val="white"/>
                </a:solidFill>
              </a:rPr>
              <a:t>萬 軍 之 耶 和 華 的 熱 心 必 成 就 這 事 。</a:t>
            </a:r>
            <a:endParaRPr kumimoji="0" lang="zh-CN" altLang="en-US" sz="4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6" name="TextBox 5">
            <a:extLst>
              <a:ext uri="{FF2B5EF4-FFF2-40B4-BE49-F238E27FC236}">
                <a16:creationId xmlns:a16="http://schemas.microsoft.com/office/drawing/2014/main" id="{3B3E43FC-5C0E-4E7A-AE00-61A457EAAF2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Isa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賽</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9</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191529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1938992"/>
          </a:xfrm>
          <a:prstGeom prst="rect">
            <a:avLst/>
          </a:prstGeom>
          <a:noFill/>
        </p:spPr>
        <p:txBody>
          <a:bodyPr wrap="square" rtlCol="0">
            <a:spAutoFit/>
          </a:bodyPr>
          <a:lstStyle/>
          <a:p>
            <a:pPr lvl="0"/>
            <a:r>
              <a:rPr lang="en-US" sz="4000" dirty="0">
                <a:solidFill>
                  <a:prstClr val="white"/>
                </a:solidFill>
              </a:rPr>
              <a:t>6a For to us a child is born, to us a son is given…</a:t>
            </a:r>
            <a:endParaRPr kumimoji="0" lang="zh-CN" altLang="en-US" sz="4000" b="1"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1938992"/>
          </a:xfrm>
          <a:prstGeom prst="rect">
            <a:avLst/>
          </a:prstGeom>
          <a:noFill/>
        </p:spPr>
        <p:txBody>
          <a:bodyPr wrap="square" rtlCol="0">
            <a:spAutoFit/>
          </a:bodyPr>
          <a:lstStyle/>
          <a:p>
            <a:pPr lvl="0"/>
            <a:r>
              <a:rPr lang="en-US" altLang="zh-TW" sz="4000" dirty="0">
                <a:solidFill>
                  <a:prstClr val="white"/>
                </a:solidFill>
              </a:rPr>
              <a:t>6a </a:t>
            </a:r>
            <a:r>
              <a:rPr lang="zh-CN" altLang="en-US" sz="4000" dirty="0">
                <a:solidFill>
                  <a:prstClr val="white"/>
                </a:solidFill>
              </a:rPr>
              <a:t>因 有 一 嬰 孩 為 我 們 而 生 ； 有 一 子 賜 給 我 們 。</a:t>
            </a:r>
            <a:endParaRPr kumimoji="0" lang="zh-CN" altLang="en-US" sz="4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6" name="TextBox 5">
            <a:extLst>
              <a:ext uri="{FF2B5EF4-FFF2-40B4-BE49-F238E27FC236}">
                <a16:creationId xmlns:a16="http://schemas.microsoft.com/office/drawing/2014/main" id="{3B3E43FC-5C0E-4E7A-AE00-61A457EAAF2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Isa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賽</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9</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442362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a:solidFill>
                  <a:prstClr val="white"/>
                </a:solidFill>
              </a:rPr>
              <a:t>The BEING of this God-appointed child leads to His DOING;</a:t>
            </a:r>
          </a:p>
          <a:p>
            <a:r>
              <a:rPr lang="en-US" sz="4000" dirty="0">
                <a:solidFill>
                  <a:prstClr val="white"/>
                </a:solidFill>
              </a:rPr>
              <a:t>the nature of the King defines the nature of the kingship &amp; kingdom.</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altLang="zh-CN" sz="4000" u="sng" dirty="0">
                <a:solidFill>
                  <a:prstClr val="white"/>
                </a:solidFill>
              </a:rPr>
              <a:t>Light is Here</a:t>
            </a:r>
            <a:endParaRPr lang="en-US" sz="4000" u="sng" dirty="0">
              <a:solidFill>
                <a:prstClr val="white"/>
              </a:solidFill>
            </a:endParaRPr>
          </a:p>
        </p:txBody>
      </p:sp>
    </p:spTree>
    <p:extLst>
      <p:ext uri="{BB962C8B-B14F-4D97-AF65-F5344CB8AC3E}">
        <p14:creationId xmlns:p14="http://schemas.microsoft.com/office/powerpoint/2010/main" val="19065134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1815882"/>
          </a:xfrm>
          <a:prstGeom prst="rect">
            <a:avLst/>
          </a:prstGeom>
          <a:noFill/>
        </p:spPr>
        <p:txBody>
          <a:bodyPr wrap="square" rtlCol="0">
            <a:spAutoFit/>
          </a:bodyPr>
          <a:lstStyle/>
          <a:p>
            <a:pPr lvl="0"/>
            <a:r>
              <a:rPr lang="en-US" sz="2800" dirty="0">
                <a:solidFill>
                  <a:prstClr val="white"/>
                </a:solidFill>
              </a:rPr>
              <a:t>13 Leaving Nazareth, he went and lived in Capernaum, which was by the lake in the area of Zebulun and Naphtali</a:t>
            </a:r>
            <a:endParaRPr kumimoji="0" lang="zh-CN" altLang="en-US" sz="2800" b="1"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1815882"/>
          </a:xfrm>
          <a:prstGeom prst="rect">
            <a:avLst/>
          </a:prstGeom>
          <a:noFill/>
        </p:spPr>
        <p:txBody>
          <a:bodyPr wrap="square" rtlCol="0">
            <a:spAutoFit/>
          </a:bodyPr>
          <a:lstStyle/>
          <a:p>
            <a:pPr lvl="0"/>
            <a:r>
              <a:rPr lang="en-US" altLang="zh-CN" sz="2800" dirty="0">
                <a:solidFill>
                  <a:prstClr val="white"/>
                </a:solidFill>
              </a:rPr>
              <a:t>13 </a:t>
            </a:r>
            <a:r>
              <a:rPr lang="zh-CN" altLang="en-US" sz="2800" dirty="0">
                <a:solidFill>
                  <a:prstClr val="white"/>
                </a:solidFill>
              </a:rPr>
              <a:t>後 又 離 開 拿 撒 勒 ， 往 迦 百 農 去 ， 就 住 在 那 裡 。 那 地 方 靠 海 ， 在 西 布 倫 和 拿 弗 他 利 的 邊 界 上 。</a:t>
            </a:r>
            <a:endPar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6" name="TextBox 5">
            <a:extLst>
              <a:ext uri="{FF2B5EF4-FFF2-40B4-BE49-F238E27FC236}">
                <a16:creationId xmlns:a16="http://schemas.microsoft.com/office/drawing/2014/main" id="{3B3E43FC-5C0E-4E7A-AE00-61A457EAAF2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Mt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太</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4</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4703462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a:solidFill>
                  <a:prstClr val="white"/>
                </a:solidFill>
              </a:rPr>
              <a:t>Shining Light</a:t>
            </a:r>
          </a:p>
        </p:txBody>
      </p:sp>
    </p:spTree>
    <p:extLst>
      <p:ext uri="{BB962C8B-B14F-4D97-AF65-F5344CB8AC3E}">
        <p14:creationId xmlns:p14="http://schemas.microsoft.com/office/powerpoint/2010/main" val="34986537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i="1" dirty="0">
                <a:solidFill>
                  <a:prstClr val="white"/>
                </a:solidFill>
              </a:rPr>
              <a:t>Will you (and I) respond to this invitation with “blanket up” or “blanket down”? </a:t>
            </a:r>
          </a:p>
          <a:p>
            <a:r>
              <a:rPr lang="en-US" sz="4000" i="1" dirty="0">
                <a:solidFill>
                  <a:prstClr val="white"/>
                </a:solidFill>
              </a:rPr>
              <a:t>Will we receive God’s word in full and let it transform our lives, or will we reject it?</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altLang="zh-CN" sz="4000" u="sng" dirty="0">
                <a:solidFill>
                  <a:prstClr val="white"/>
                </a:solidFill>
              </a:rPr>
              <a:t>Light is Here</a:t>
            </a:r>
            <a:endParaRPr lang="en-US" sz="4000" u="sng" dirty="0">
              <a:solidFill>
                <a:prstClr val="white"/>
              </a:solidFill>
            </a:endParaRPr>
          </a:p>
        </p:txBody>
      </p:sp>
    </p:spTree>
    <p:extLst>
      <p:ext uri="{BB962C8B-B14F-4D97-AF65-F5344CB8AC3E}">
        <p14:creationId xmlns:p14="http://schemas.microsoft.com/office/powerpoint/2010/main" val="2533238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539430"/>
          </a:xfrm>
          <a:prstGeom prst="rect">
            <a:avLst/>
          </a:prstGeom>
          <a:noFill/>
        </p:spPr>
        <p:txBody>
          <a:bodyPr wrap="square" rtlCol="0">
            <a:spAutoFit/>
          </a:bodyPr>
          <a:lstStyle/>
          <a:p>
            <a:pPr lvl="0"/>
            <a:r>
              <a:rPr lang="en-US" sz="2800" dirty="0">
                <a:solidFill>
                  <a:prstClr val="white"/>
                </a:solidFill>
              </a:rPr>
              <a:t>12 Yet to all who did receive him, to those who believed in his name, he gave the right to become children of God— 13 children born not of natural descent, nor of human decision or a husband’s will, but born of God. </a:t>
            </a:r>
            <a:endParaRPr kumimoji="0" lang="zh-CN" altLang="en-US" sz="2800" b="1"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3108543"/>
          </a:xfrm>
          <a:prstGeom prst="rect">
            <a:avLst/>
          </a:prstGeom>
          <a:noFill/>
        </p:spPr>
        <p:txBody>
          <a:bodyPr wrap="square" rtlCol="0">
            <a:spAutoFit/>
          </a:bodyPr>
          <a:lstStyle/>
          <a:p>
            <a:pPr lvl="0"/>
            <a:r>
              <a:rPr lang="en-US" sz="2800" dirty="0">
                <a:solidFill>
                  <a:prstClr val="white"/>
                </a:solidFill>
              </a:rPr>
              <a:t>12 </a:t>
            </a:r>
            <a:r>
              <a:rPr lang="zh-CN" altLang="en-US" sz="2800" dirty="0">
                <a:solidFill>
                  <a:prstClr val="white"/>
                </a:solidFill>
              </a:rPr>
              <a:t>凡 接 待 他 的 ， 就 是 信 他 名 的 人 ， 他 就 賜 他 們 權 柄 ， 作 神 的 兒 女 。</a:t>
            </a:r>
            <a:r>
              <a:rPr lang="en-US" altLang="zh-CN" sz="2800" dirty="0">
                <a:solidFill>
                  <a:prstClr val="white"/>
                </a:solidFill>
              </a:rPr>
              <a:t>13 </a:t>
            </a:r>
            <a:r>
              <a:rPr lang="zh-CN" altLang="en-US" sz="2800" dirty="0">
                <a:solidFill>
                  <a:prstClr val="white"/>
                </a:solidFill>
              </a:rPr>
              <a:t>這 等 人 不 是 從 血 氣 生 的 ， 不 是 從 情 慾 生 的 ， 也 不 是 從 人 意 生 的 ， 乃 是 從 神 生 的 。</a:t>
            </a:r>
            <a:endPar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5" name="TextBox 4">
            <a:extLst>
              <a:ext uri="{FF2B5EF4-FFF2-40B4-BE49-F238E27FC236}">
                <a16:creationId xmlns:a16="http://schemas.microsoft.com/office/drawing/2014/main" id="{2A524C9C-210B-42EF-97BC-78DD981F06A8}"/>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Jn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約</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1</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28559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3785652"/>
          </a:xfrm>
          <a:prstGeom prst="rect">
            <a:avLst/>
          </a:prstGeom>
          <a:noFill/>
        </p:spPr>
        <p:txBody>
          <a:bodyPr wrap="square" rtlCol="0">
            <a:spAutoFit/>
          </a:bodyPr>
          <a:lstStyle/>
          <a:p>
            <a:pPr lvl="0"/>
            <a:r>
              <a:rPr lang="en-US" sz="3000" dirty="0">
                <a:solidFill>
                  <a:prstClr val="white"/>
                </a:solidFill>
              </a:rPr>
              <a:t>1 Nevertheless, there will be no more gloom for those who were in distress. In the past he humbled the land of Zebulun and the land of Naphtali, but in the future he will honor Galilee of the nations, by the Way of the Sea, beyond the Jordan—</a:t>
            </a:r>
          </a:p>
          <a:p>
            <a:pPr lvl="0"/>
            <a:r>
              <a:rPr lang="en-US" sz="3000" b="1" dirty="0">
                <a:solidFill>
                  <a:prstClr val="white"/>
                </a:solidFill>
              </a:rPr>
              <a:t>2 The people walking in darkness have seen a great light; on those living in the land of deep darkness a light has dawned. </a:t>
            </a:r>
            <a:endParaRPr kumimoji="0" lang="en-US" sz="3000" b="1"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FD300CED-46E2-4BA2-A7E3-CF473CCB8694}"/>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Isa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賽</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11</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7879636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539430"/>
          </a:xfrm>
          <a:prstGeom prst="rect">
            <a:avLst/>
          </a:prstGeom>
          <a:noFill/>
        </p:spPr>
        <p:txBody>
          <a:bodyPr wrap="square" rtlCol="0">
            <a:spAutoFit/>
          </a:bodyPr>
          <a:lstStyle/>
          <a:p>
            <a:pPr lvl="0"/>
            <a:r>
              <a:rPr lang="en-US" sz="2800" dirty="0">
                <a:solidFill>
                  <a:prstClr val="white"/>
                </a:solidFill>
              </a:rPr>
              <a:t>6 Jesus answered, “I am the way and the truth and the life. No one comes to the Father except through me. 7 </a:t>
            </a:r>
            <a:r>
              <a:rPr lang="en-US" sz="2800" b="1" u="sng" dirty="0">
                <a:solidFill>
                  <a:prstClr val="white"/>
                </a:solidFill>
              </a:rPr>
              <a:t>If you really know me, you will know my Father as well</a:t>
            </a:r>
            <a:r>
              <a:rPr lang="en-US" sz="2800" dirty="0">
                <a:solidFill>
                  <a:prstClr val="white"/>
                </a:solidFill>
              </a:rPr>
              <a:t>. From now on, you do know him and have seen him.”</a:t>
            </a:r>
            <a:endParaRPr kumimoji="0" lang="zh-CN" altLang="en-US" sz="2800" b="1"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3108543"/>
          </a:xfrm>
          <a:prstGeom prst="rect">
            <a:avLst/>
          </a:prstGeom>
          <a:noFill/>
        </p:spPr>
        <p:txBody>
          <a:bodyPr wrap="square" rtlCol="0">
            <a:spAutoFit/>
          </a:bodyPr>
          <a:lstStyle/>
          <a:p>
            <a:pPr lvl="0"/>
            <a:r>
              <a:rPr lang="en-US" sz="2800" dirty="0">
                <a:solidFill>
                  <a:prstClr val="white"/>
                </a:solidFill>
              </a:rPr>
              <a:t>6 </a:t>
            </a:r>
            <a:r>
              <a:rPr lang="zh-CN" altLang="en-US" sz="2800" dirty="0">
                <a:solidFill>
                  <a:prstClr val="white"/>
                </a:solidFill>
              </a:rPr>
              <a:t>耶 穌 說 我 就 是 道 路 、 真 理 、 生 命 ； 若 不 藉 著 我 ， 沒 有 人 能 到 父 那 裡 去 。</a:t>
            </a:r>
            <a:r>
              <a:rPr lang="en-US" altLang="zh-CN" sz="2800" dirty="0">
                <a:solidFill>
                  <a:prstClr val="white"/>
                </a:solidFill>
              </a:rPr>
              <a:t>7 </a:t>
            </a:r>
            <a:r>
              <a:rPr lang="zh-CN" altLang="en-US" sz="2800" b="1" u="sng" dirty="0">
                <a:solidFill>
                  <a:prstClr val="white"/>
                </a:solidFill>
              </a:rPr>
              <a:t>你 們 若 認 識 我 ， 也 就 認 識 我 的 父 </a:t>
            </a:r>
            <a:r>
              <a:rPr lang="zh-CN" altLang="en-US" sz="2800" dirty="0">
                <a:solidFill>
                  <a:prstClr val="white"/>
                </a:solidFill>
              </a:rPr>
              <a:t>。 從 今 以 後 ， 你 們 認 識 他 ， 並 且 已 經 看 見 他 。</a:t>
            </a:r>
            <a:endPar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5" name="TextBox 4">
            <a:extLst>
              <a:ext uri="{FF2B5EF4-FFF2-40B4-BE49-F238E27FC236}">
                <a16:creationId xmlns:a16="http://schemas.microsoft.com/office/drawing/2014/main" id="{2A524C9C-210B-42EF-97BC-78DD981F06A8}"/>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Jn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約</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14</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361366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262979"/>
          </a:xfrm>
          <a:prstGeom prst="rect">
            <a:avLst/>
          </a:prstGeom>
          <a:noFill/>
        </p:spPr>
        <p:txBody>
          <a:bodyPr wrap="square" rtlCol="0">
            <a:spAutoFit/>
          </a:bodyPr>
          <a:lstStyle/>
          <a:p>
            <a:pPr lvl="0"/>
            <a:r>
              <a:rPr lang="en-US" sz="2800" dirty="0">
                <a:solidFill>
                  <a:prstClr val="white"/>
                </a:solidFill>
              </a:rPr>
              <a:t>14 “</a:t>
            </a:r>
            <a:r>
              <a:rPr lang="en-US" sz="2800" b="1" u="sng" dirty="0">
                <a:solidFill>
                  <a:prstClr val="white"/>
                </a:solidFill>
              </a:rPr>
              <a:t>You are the light of the world</a:t>
            </a:r>
            <a:r>
              <a:rPr lang="en-US" sz="2800" dirty="0">
                <a:solidFill>
                  <a:prstClr val="white"/>
                </a:solidFill>
              </a:rPr>
              <a:t>. A town built on a hill cannot be hidden. 15 Neither do people light a lamp and put it under a bowl. Instead they put it on its stand, and it gives light to everyone in the house. 16 In the same way, </a:t>
            </a:r>
            <a:r>
              <a:rPr lang="en-US" sz="2800" b="1" u="sng" dirty="0">
                <a:solidFill>
                  <a:prstClr val="white"/>
                </a:solidFill>
              </a:rPr>
              <a:t>let your light shine before others, that they may see your good deeds and glorify your Father in heaven</a:t>
            </a:r>
            <a:r>
              <a:rPr lang="en-US" sz="2800" dirty="0">
                <a:solidFill>
                  <a:prstClr val="white"/>
                </a:solidFill>
              </a:rPr>
              <a:t>. </a:t>
            </a:r>
            <a:endParaRPr kumimoji="0" lang="zh-CN" altLang="en-US" sz="2800" b="1"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3970318"/>
          </a:xfrm>
          <a:prstGeom prst="rect">
            <a:avLst/>
          </a:prstGeom>
          <a:noFill/>
        </p:spPr>
        <p:txBody>
          <a:bodyPr wrap="square" rtlCol="0">
            <a:spAutoFit/>
          </a:bodyPr>
          <a:lstStyle/>
          <a:p>
            <a:pPr lvl="0"/>
            <a:r>
              <a:rPr lang="en-US" sz="2800" dirty="0">
                <a:solidFill>
                  <a:prstClr val="white"/>
                </a:solidFill>
              </a:rPr>
              <a:t>14 </a:t>
            </a:r>
            <a:r>
              <a:rPr lang="zh-CN" altLang="en-US" sz="2800" b="1" u="sng" dirty="0">
                <a:solidFill>
                  <a:prstClr val="white"/>
                </a:solidFill>
              </a:rPr>
              <a:t>你 們 是 世 上 的 光 </a:t>
            </a:r>
            <a:r>
              <a:rPr lang="zh-CN" altLang="en-US" sz="2800" dirty="0">
                <a:solidFill>
                  <a:prstClr val="white"/>
                </a:solidFill>
              </a:rPr>
              <a:t>。 城 造 在 山 上 是 不 能 隱 藏 的 。</a:t>
            </a:r>
            <a:r>
              <a:rPr lang="en-US" altLang="zh-CN" sz="2800" dirty="0">
                <a:solidFill>
                  <a:prstClr val="white"/>
                </a:solidFill>
              </a:rPr>
              <a:t>15 </a:t>
            </a:r>
            <a:r>
              <a:rPr lang="zh-CN" altLang="en-US" sz="2800" dirty="0">
                <a:solidFill>
                  <a:prstClr val="white"/>
                </a:solidFill>
              </a:rPr>
              <a:t>人 點 燈 ， 不 放 在 斗 底 下 ， 是 放 在 燈 臺 上 ， 就 照 亮 一 家 的 人 。</a:t>
            </a:r>
            <a:r>
              <a:rPr lang="en-US" altLang="zh-CN" sz="2800" dirty="0">
                <a:solidFill>
                  <a:prstClr val="white"/>
                </a:solidFill>
              </a:rPr>
              <a:t>16 </a:t>
            </a:r>
            <a:r>
              <a:rPr lang="zh-CN" altLang="en-US" sz="2800" b="1" u="sng" dirty="0">
                <a:solidFill>
                  <a:prstClr val="white"/>
                </a:solidFill>
              </a:rPr>
              <a:t>你 們 的 光 也 當 這 樣 照 在 人 前 ， 叫 他 們 看 見 你 們 的 好 行 為 ， 便 將 榮 耀 歸 給 你 們 在 天 上 的 父</a:t>
            </a:r>
            <a:r>
              <a:rPr lang="zh-CN" altLang="en-US" sz="2800" dirty="0">
                <a:solidFill>
                  <a:prstClr val="white"/>
                </a:solidFill>
              </a:rPr>
              <a:t> 。</a:t>
            </a:r>
            <a:endParaRPr kumimoji="0" lang="zh-CN" altLang="en-US" sz="2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6" name="TextBox 5">
            <a:extLst>
              <a:ext uri="{FF2B5EF4-FFF2-40B4-BE49-F238E27FC236}">
                <a16:creationId xmlns:a16="http://schemas.microsoft.com/office/drawing/2014/main" id="{3B3E43FC-5C0E-4E7A-AE00-61A457EAAF2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Mt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太</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5</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0480483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dirty="0">
                <a:solidFill>
                  <a:prstClr val="white"/>
                </a:solidFill>
              </a:rPr>
              <a:t>Without God’s own light,</a:t>
            </a:r>
          </a:p>
          <a:p>
            <a:r>
              <a:rPr lang="en-US" sz="4000" dirty="0">
                <a:solidFill>
                  <a:prstClr val="white"/>
                </a:solidFill>
              </a:rPr>
              <a:t>left to our own darkened counsel,</a:t>
            </a:r>
          </a:p>
          <a:p>
            <a:r>
              <a:rPr lang="en-US" sz="4000" dirty="0">
                <a:solidFill>
                  <a:prstClr val="white"/>
                </a:solidFill>
              </a:rPr>
              <a:t>we will always underestimate the severity of our wrongs;</a:t>
            </a:r>
          </a:p>
          <a:p>
            <a:r>
              <a:rPr lang="en-US" sz="4000" dirty="0">
                <a:solidFill>
                  <a:prstClr val="white"/>
                </a:solidFill>
              </a:rPr>
              <a:t>we will always underestimate the importance of our poor testimonies.</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altLang="zh-CN" sz="4000" u="sng" dirty="0">
                <a:solidFill>
                  <a:prstClr val="white"/>
                </a:solidFill>
              </a:rPr>
              <a:t>Light is Here</a:t>
            </a:r>
            <a:endParaRPr lang="en-US" sz="4000" u="sng" dirty="0">
              <a:solidFill>
                <a:prstClr val="white"/>
              </a:solidFill>
            </a:endParaRPr>
          </a:p>
        </p:txBody>
      </p:sp>
    </p:spTree>
    <p:extLst>
      <p:ext uri="{BB962C8B-B14F-4D97-AF65-F5344CB8AC3E}">
        <p14:creationId xmlns:p14="http://schemas.microsoft.com/office/powerpoint/2010/main" val="3062763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B0F5876-6D45-48C7-A3AE-192431140157}"/>
              </a:ext>
            </a:extLst>
          </p:cNvPr>
          <p:cNvPicPr>
            <a:picLocks noChangeAspect="1"/>
          </p:cNvPicPr>
          <p:nvPr/>
        </p:nvPicPr>
        <p:blipFill rotWithShape="1">
          <a:blip r:embed="rId2">
            <a:extLst>
              <a:ext uri="{28A0092B-C50C-407E-A947-70E740481C1C}">
                <a14:useLocalDpi xmlns:a14="http://schemas.microsoft.com/office/drawing/2010/main" val="0"/>
              </a:ext>
            </a:extLst>
          </a:blip>
          <a:srcRect l="1072" t="7214" r="12825" b="54443"/>
          <a:stretch/>
        </p:blipFill>
        <p:spPr>
          <a:xfrm>
            <a:off x="-2" y="762000"/>
            <a:ext cx="9144002" cy="5449258"/>
          </a:xfrm>
          <a:prstGeom prst="rect">
            <a:avLst/>
          </a:prstGeom>
        </p:spPr>
      </p:pic>
      <p:sp>
        <p:nvSpPr>
          <p:cNvPr id="3" name="TextBox 2">
            <a:extLst>
              <a:ext uri="{FF2B5EF4-FFF2-40B4-BE49-F238E27FC236}">
                <a16:creationId xmlns:a16="http://schemas.microsoft.com/office/drawing/2014/main" id="{95C2F5D2-22D6-49C5-9C0C-E12ED97DBEB5}"/>
              </a:ext>
            </a:extLst>
          </p:cNvPr>
          <p:cNvSpPr txBox="1"/>
          <p:nvPr/>
        </p:nvSpPr>
        <p:spPr>
          <a:xfrm rot="16200000">
            <a:off x="6041023" y="3560177"/>
            <a:ext cx="338554" cy="5867400"/>
          </a:xfrm>
          <a:prstGeom prst="rect">
            <a:avLst/>
          </a:prstGeom>
          <a:noFill/>
        </p:spPr>
        <p:txBody>
          <a:bodyPr vert="eaVert" wrap="square" rtlCol="0">
            <a:spAutoFit/>
          </a:bodyPr>
          <a:lstStyle/>
          <a:p>
            <a:pPr algn="ctr"/>
            <a:r>
              <a:rPr lang="en-US" sz="1000" dirty="0">
                <a:solidFill>
                  <a:schemeClr val="bg1"/>
                </a:solidFill>
              </a:rPr>
              <a:t>Movie still of Lord of the Ring: The Two Towers by New Line Cinema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3170099"/>
          </a:xfrm>
          <a:prstGeom prst="rect">
            <a:avLst/>
          </a:prstGeom>
          <a:noFill/>
        </p:spPr>
        <p:txBody>
          <a:bodyPr wrap="square" rtlCol="0">
            <a:spAutoFit/>
          </a:bodyPr>
          <a:lstStyle/>
          <a:p>
            <a:pPr lvl="0"/>
            <a:r>
              <a:rPr lang="en-US" sz="4000" i="1" dirty="0">
                <a:solidFill>
                  <a:prstClr val="white"/>
                </a:solidFill>
              </a:rPr>
              <a:t>___Where am I atheistic and worldly, in practice?</a:t>
            </a:r>
          </a:p>
          <a:p>
            <a:pPr lvl="0"/>
            <a:r>
              <a:rPr lang="en-US" sz="4000" i="1" dirty="0">
                <a:solidFill>
                  <a:prstClr val="white"/>
                </a:solidFill>
              </a:rPr>
              <a:t>___Where am I to shine the light of God? </a:t>
            </a:r>
          </a:p>
          <a:p>
            <a:pPr lvl="0"/>
            <a:r>
              <a:rPr lang="en-US" sz="4000" i="1" dirty="0">
                <a:solidFill>
                  <a:prstClr val="white"/>
                </a:solidFill>
              </a:rPr>
              <a:t>___Repentance and Restoration go hand in hand</a:t>
            </a:r>
          </a:p>
        </p:txBody>
      </p:sp>
      <p:sp>
        <p:nvSpPr>
          <p:cNvPr id="4" name="TextBox 3"/>
          <p:cNvSpPr txBox="1"/>
          <p:nvPr/>
        </p:nvSpPr>
        <p:spPr>
          <a:xfrm>
            <a:off x="0" y="1197114"/>
            <a:ext cx="91440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sng" strike="noStrike" kern="1200" cap="none" spc="0" normalizeH="0" baseline="0" noProof="0" dirty="0">
                <a:ln>
                  <a:noFill/>
                </a:ln>
                <a:solidFill>
                  <a:prstClr val="white"/>
                </a:solidFill>
                <a:effectLst/>
                <a:uLnTx/>
                <a:uFillTx/>
                <a:latin typeface="Calibri"/>
                <a:ea typeface="+mn-ea"/>
                <a:cs typeface="+mn-cs"/>
              </a:rPr>
              <a:t>Selah:</a:t>
            </a:r>
            <a:endParaRPr kumimoji="0" lang="en-US" sz="4000" b="0" i="0" u="none" strike="noStrike" kern="1200" cap="none" spc="0" normalizeH="0" baseline="0" noProof="0" dirty="0">
              <a:ln>
                <a:noFill/>
              </a:ln>
              <a:solidFill>
                <a:prstClr val="white"/>
              </a:solidFill>
              <a:effectLst/>
              <a:uLnTx/>
              <a:uFillTx/>
              <a:latin typeface="Calibri"/>
              <a:ea typeface="+mn-ea"/>
              <a:cs typeface="+mn-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609600"/>
            <a:ext cx="9144000" cy="3170099"/>
          </a:xfrm>
          <a:prstGeom prst="rect">
            <a:avLst/>
          </a:prstGeom>
          <a:noFill/>
        </p:spPr>
        <p:txBody>
          <a:bodyPr wrap="square" rtlCol="0">
            <a:spAutoFit/>
          </a:bodyPr>
          <a:lstStyle/>
          <a:p>
            <a:pPr lvl="0"/>
            <a:r>
              <a:rPr lang="en-US" sz="4000" i="1" dirty="0">
                <a:solidFill>
                  <a:prstClr val="white"/>
                </a:solidFill>
              </a:rPr>
              <a:t>Dear Abba, by Your zeal, by the zeal of our Lord JC, stir in us the resolve to shun darkness. Safekeep us in Your light. Bring more into Your light. By the glorious name of Jesus we pray and plea, amen.</a:t>
            </a:r>
            <a:endParaRPr kumimoji="0" lang="en-US" sz="4000" b="0" i="1" u="none" strike="noStrike" kern="1200" cap="none" spc="0" normalizeH="0" baseline="0" noProof="0" dirty="0">
              <a:ln>
                <a:noFill/>
              </a:ln>
              <a:solidFill>
                <a:prstClr val="white"/>
              </a:solidFill>
              <a:effectLst/>
              <a:uLnTx/>
              <a:uFillTx/>
              <a:latin typeface="Calibri"/>
              <a:ea typeface="+mn-ea"/>
              <a:cs typeface="+mn-cs"/>
            </a:endParaRPr>
          </a:p>
        </p:txBody>
      </p:sp>
      <p:sp>
        <p:nvSpPr>
          <p:cNvPr id="7" name="TextBox 6"/>
          <p:cNvSpPr txBox="1"/>
          <p:nvPr/>
        </p:nvSpPr>
        <p:spPr>
          <a:xfrm>
            <a:off x="0" y="0"/>
            <a:ext cx="9144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Prayer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2862322"/>
          </a:xfrm>
          <a:prstGeom prst="rect">
            <a:avLst/>
          </a:prstGeom>
          <a:noFill/>
        </p:spPr>
        <p:txBody>
          <a:bodyPr wrap="square" rtlCol="0">
            <a:spAutoFit/>
          </a:bodyPr>
          <a:lstStyle/>
          <a:p>
            <a:pPr lvl="0"/>
            <a:r>
              <a:rPr lang="en-US" sz="3000" dirty="0">
                <a:solidFill>
                  <a:prstClr val="white"/>
                </a:solidFill>
              </a:rPr>
              <a:t>3 You have enlarged the nation and increased their joy; they rejoice before you as people rejoice at the harvest, as warriors rejoice when dividing the plunder.</a:t>
            </a:r>
          </a:p>
          <a:p>
            <a:pPr lvl="0"/>
            <a:r>
              <a:rPr lang="en-US" sz="3000" b="1" dirty="0">
                <a:solidFill>
                  <a:prstClr val="white"/>
                </a:solidFill>
              </a:rPr>
              <a:t>4 For as in the day of Midian’s defeat, you have shattered the yoke that burdens them, the bar across their shoulders, the rod of their oppressor. </a:t>
            </a:r>
            <a:endParaRPr kumimoji="0" lang="en-US" sz="3000" b="1"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FD300CED-46E2-4BA2-A7E3-CF473CCB8694}"/>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Isa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賽</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11</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572149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3323987"/>
          </a:xfrm>
          <a:prstGeom prst="rect">
            <a:avLst/>
          </a:prstGeom>
          <a:noFill/>
        </p:spPr>
        <p:txBody>
          <a:bodyPr wrap="square" rtlCol="0">
            <a:spAutoFit/>
          </a:bodyPr>
          <a:lstStyle/>
          <a:p>
            <a:pPr lvl="0"/>
            <a:r>
              <a:rPr lang="en-US" sz="3000" dirty="0">
                <a:solidFill>
                  <a:prstClr val="white"/>
                </a:solidFill>
              </a:rPr>
              <a:t>5 Every warrior’s boot used in battle and every garment rolled in blood will be destined for burning, will be fuel for the fire.</a:t>
            </a:r>
          </a:p>
          <a:p>
            <a:pPr lvl="0"/>
            <a:r>
              <a:rPr lang="en-US" sz="3000" b="1" dirty="0">
                <a:solidFill>
                  <a:prstClr val="white"/>
                </a:solidFill>
              </a:rPr>
              <a:t>6 For to us a child is born, to us a son is given, and the government will be on his shoulders. And he will be called Wonderful Counselor, Mighty God, Everlasting Father, Prince of Peace. </a:t>
            </a:r>
            <a:endParaRPr kumimoji="0" lang="en-US" sz="3000" b="1"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FD300CED-46E2-4BA2-A7E3-CF473CCB8694}"/>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Isa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賽</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11</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27908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4401205"/>
          </a:xfrm>
          <a:prstGeom prst="rect">
            <a:avLst/>
          </a:prstGeom>
          <a:noFill/>
        </p:spPr>
        <p:txBody>
          <a:bodyPr wrap="square" rtlCol="0">
            <a:spAutoFit/>
          </a:bodyPr>
          <a:lstStyle/>
          <a:p>
            <a:pPr lvl="0"/>
            <a:r>
              <a:rPr lang="en-US" sz="4000" dirty="0">
                <a:solidFill>
                  <a:prstClr val="white"/>
                </a:solidFill>
              </a:rPr>
              <a:t>7 Of the greatness of his government and peace there will be no end. He will reign on David’s throne and over his kingdom, establishing and upholding it with justice and righteousness from that time on and forever. The zeal of the Lord Almighty will accomplish this.</a:t>
            </a:r>
            <a:endParaRPr kumimoji="0" lang="en-US" sz="4000" b="1"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FD300CED-46E2-4BA2-A7E3-CF473CCB8694}"/>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Isa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賽</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11</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05846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2862322"/>
          </a:xfrm>
          <a:prstGeom prst="rect">
            <a:avLst/>
          </a:prstGeom>
          <a:noFill/>
        </p:spPr>
        <p:txBody>
          <a:bodyPr wrap="square" rtlCol="0">
            <a:spAutoFit/>
          </a:bodyPr>
          <a:lstStyle/>
          <a:p>
            <a:pPr lvl="0"/>
            <a:r>
              <a:rPr lang="en-US" altLang="zh-TW" sz="3000" dirty="0">
                <a:solidFill>
                  <a:prstClr val="white"/>
                </a:solidFill>
              </a:rPr>
              <a:t>1 </a:t>
            </a:r>
            <a:r>
              <a:rPr lang="zh-TW" altLang="en-US" sz="3000" dirty="0">
                <a:solidFill>
                  <a:prstClr val="white"/>
                </a:solidFill>
              </a:rPr>
              <a:t>但 那 受 過 痛 苦 的 必 不 再 見 幽 暗 。 從 前 神 使 西 布 倫 地 和 拿 弗 他 利 地 被 藐 視 ， 末 後 卻 使 這 沿 海 的 路 ， 約 但 河 外 ， 外 邦 人 的 加 利 利 地 得 著 榮 耀 。</a:t>
            </a:r>
            <a:endParaRPr lang="en-US" altLang="zh-TW" sz="3000" dirty="0">
              <a:solidFill>
                <a:prstClr val="white"/>
              </a:solidFill>
            </a:endParaRPr>
          </a:p>
          <a:p>
            <a:pPr lvl="0"/>
            <a:r>
              <a:rPr lang="en-US" altLang="zh-TW" sz="3000" b="1" dirty="0">
                <a:solidFill>
                  <a:prstClr val="white"/>
                </a:solidFill>
              </a:rPr>
              <a:t>2 </a:t>
            </a:r>
            <a:r>
              <a:rPr lang="zh-TW" altLang="en-US" sz="3000" b="1" dirty="0">
                <a:solidFill>
                  <a:prstClr val="white"/>
                </a:solidFill>
              </a:rPr>
              <a:t>在 黑 暗 中 行 走 的 百 姓 看 見 了 大 光 ， 住 在 死 蔭 之 地 的 人 有 光 照 耀 他 們 。</a:t>
            </a:r>
            <a:endParaRPr kumimoji="0" lang="en-US" sz="3000" b="1" i="0" u="none" strike="noStrike" kern="1200" cap="none" spc="0" normalizeH="0" baseline="0" noProof="0" dirty="0">
              <a:ln>
                <a:noFill/>
              </a:ln>
              <a:solidFill>
                <a:prstClr val="white"/>
              </a:solidFill>
              <a:effectLst/>
              <a:uLnTx/>
              <a:uFillTx/>
              <a:latin typeface="Calibri"/>
              <a:ea typeface="+mn-ea"/>
              <a:cs typeface="+mn-cs"/>
            </a:endParaRPr>
          </a:p>
        </p:txBody>
      </p:sp>
      <p:sp>
        <p:nvSpPr>
          <p:cNvPr id="3" name="TextBox 2"/>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Isa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賽</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11</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113600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2862322"/>
          </a:xfrm>
          <a:prstGeom prst="rect">
            <a:avLst/>
          </a:prstGeom>
          <a:noFill/>
        </p:spPr>
        <p:txBody>
          <a:bodyPr wrap="square" rtlCol="0">
            <a:spAutoFit/>
          </a:bodyPr>
          <a:lstStyle/>
          <a:p>
            <a:pPr lvl="0"/>
            <a:r>
              <a:rPr lang="en-US" altLang="zh-TW" sz="3000" dirty="0">
                <a:solidFill>
                  <a:prstClr val="white"/>
                </a:solidFill>
              </a:rPr>
              <a:t>3 </a:t>
            </a:r>
            <a:r>
              <a:rPr lang="zh-TW" altLang="en-US" sz="3000" dirty="0">
                <a:solidFill>
                  <a:prstClr val="white"/>
                </a:solidFill>
              </a:rPr>
              <a:t>你 使 這 國 民 繁 多 ， 加 增 他 們 的 喜 樂 ； 他 們 在 你 面 前 歡 喜 ， 好 像 收 割 的 歡 喜 ， 像 人 分 擄 物 那 樣 的 快 樂 。</a:t>
            </a:r>
            <a:endParaRPr lang="en-US" altLang="zh-TW" sz="3000" dirty="0">
              <a:solidFill>
                <a:prstClr val="white"/>
              </a:solidFill>
            </a:endParaRPr>
          </a:p>
          <a:p>
            <a:pPr lvl="0"/>
            <a:r>
              <a:rPr lang="en-US" altLang="zh-TW" sz="3000" b="1" dirty="0">
                <a:solidFill>
                  <a:prstClr val="white"/>
                </a:solidFill>
              </a:rPr>
              <a:t>4 </a:t>
            </a:r>
            <a:r>
              <a:rPr lang="zh-TW" altLang="en-US" sz="3000" b="1" dirty="0">
                <a:solidFill>
                  <a:prstClr val="white"/>
                </a:solidFill>
              </a:rPr>
              <a:t>因 為 他 們 所 負 的 重 軛 和 肩 頭 上 的 杖 ， 並 欺 壓 他 們 人 的 棍 ， 你 都 已 經 折 斷 ， 好 像 在 米 甸 的 日 子 一 樣 。</a:t>
            </a:r>
            <a:endParaRPr kumimoji="0" lang="en-US" sz="3000" b="1" i="0" u="none" strike="noStrike" kern="1200" cap="none" spc="0" normalizeH="0" baseline="0" noProof="0" dirty="0">
              <a:ln>
                <a:noFill/>
              </a:ln>
              <a:solidFill>
                <a:prstClr val="white"/>
              </a:solidFill>
              <a:effectLst/>
              <a:uLnTx/>
              <a:uFillTx/>
              <a:latin typeface="Calibri"/>
              <a:ea typeface="+mn-ea"/>
              <a:cs typeface="+mn-cs"/>
            </a:endParaRPr>
          </a:p>
        </p:txBody>
      </p:sp>
      <p:sp>
        <p:nvSpPr>
          <p:cNvPr id="3" name="TextBox 2"/>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Isa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賽</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11</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969877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2400657"/>
          </a:xfrm>
          <a:prstGeom prst="rect">
            <a:avLst/>
          </a:prstGeom>
          <a:noFill/>
        </p:spPr>
        <p:txBody>
          <a:bodyPr wrap="square" rtlCol="0">
            <a:spAutoFit/>
          </a:bodyPr>
          <a:lstStyle/>
          <a:p>
            <a:pPr lvl="0"/>
            <a:r>
              <a:rPr lang="en-US" altLang="zh-TW" sz="3000" dirty="0">
                <a:solidFill>
                  <a:prstClr val="white"/>
                </a:solidFill>
              </a:rPr>
              <a:t>5 </a:t>
            </a:r>
            <a:r>
              <a:rPr lang="zh-TW" altLang="en-US" sz="3000" dirty="0">
                <a:solidFill>
                  <a:prstClr val="white"/>
                </a:solidFill>
              </a:rPr>
              <a:t>戰 士 在 亂 殺 之 間 所 穿 戴 的 盔 甲 ， 並 那 滾 在 血 中 的 衣 服 ， 都 必 作 為 可 燒 的 ， 當 作 火 柴 。</a:t>
            </a:r>
            <a:endParaRPr lang="en-US" altLang="zh-TW" sz="3000" dirty="0">
              <a:solidFill>
                <a:prstClr val="white"/>
              </a:solidFill>
            </a:endParaRPr>
          </a:p>
          <a:p>
            <a:pPr lvl="0"/>
            <a:r>
              <a:rPr lang="en-US" altLang="zh-TW" sz="3000" b="1" dirty="0">
                <a:solidFill>
                  <a:prstClr val="white"/>
                </a:solidFill>
              </a:rPr>
              <a:t>6 </a:t>
            </a:r>
            <a:r>
              <a:rPr lang="zh-TW" altLang="en-US" sz="3000" b="1" dirty="0">
                <a:solidFill>
                  <a:prstClr val="white"/>
                </a:solidFill>
              </a:rPr>
              <a:t>因 有 一 嬰 孩 為 我 們 而 生 ； 有 一 子 賜 給 我 們 。 政 權 必 擔 在 他 的 肩 頭 上 ； 他 名 稱 為 奇 妙 策 士 、 全 能 的 神 、 永 在 的 父 、 和 平 的 君 。</a:t>
            </a:r>
            <a:endParaRPr kumimoji="0" lang="en-US" sz="3000" b="1" i="0" u="none" strike="noStrike" kern="1200" cap="none" spc="0" normalizeH="0" baseline="0" noProof="0" dirty="0">
              <a:ln>
                <a:noFill/>
              </a:ln>
              <a:solidFill>
                <a:prstClr val="white"/>
              </a:solidFill>
              <a:effectLst/>
              <a:uLnTx/>
              <a:uFillTx/>
              <a:latin typeface="Calibri"/>
              <a:ea typeface="+mn-ea"/>
              <a:cs typeface="+mn-cs"/>
            </a:endParaRPr>
          </a:p>
        </p:txBody>
      </p:sp>
      <p:sp>
        <p:nvSpPr>
          <p:cNvPr id="3" name="TextBox 2"/>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Isa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賽</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11</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044251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2380</Words>
  <Application>Microsoft Office PowerPoint</Application>
  <PresentationFormat>On-screen Show (4:3)</PresentationFormat>
  <Paragraphs>105</Paragraphs>
  <Slides>35</Slides>
  <Notes>9</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35</vt:i4>
      </vt:variant>
    </vt:vector>
  </HeadingPairs>
  <TitlesOfParts>
    <vt:vector size="42" baseType="lpstr">
      <vt:lpstr>Arial</vt:lpstr>
      <vt:lpstr>Calibri</vt:lpstr>
      <vt:lpstr>Office Theme</vt:lpstr>
      <vt:lpstr>1_Office Theme</vt:lpstr>
      <vt:lpstr>2_Office Theme</vt:lpstr>
      <vt:lpstr>3_Office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Oo, Samuel</dc:creator>
  <cp:lastModifiedBy>Oo, Samuel</cp:lastModifiedBy>
  <cp:revision>32</cp:revision>
  <dcterms:created xsi:type="dcterms:W3CDTF">2019-09-08T08:16:02Z</dcterms:created>
  <dcterms:modified xsi:type="dcterms:W3CDTF">2019-12-22T07:25:16Z</dcterms:modified>
</cp:coreProperties>
</file>