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8" r:id="rId3"/>
    <p:sldId id="262" r:id="rId4"/>
    <p:sldId id="263" r:id="rId5"/>
    <p:sldId id="264" r:id="rId6"/>
    <p:sldId id="265" r:id="rId7"/>
    <p:sldId id="266" r:id="rId8"/>
    <p:sldId id="267" r:id="rId9"/>
    <p:sldId id="269" r:id="rId10"/>
    <p:sldId id="270" r:id="rId11"/>
    <p:sldId id="271" r:id="rId12"/>
    <p:sldId id="272" r:id="rId13"/>
    <p:sldId id="273" r:id="rId14"/>
    <p:sldId id="274" r:id="rId15"/>
    <p:sldId id="275" r:id="rId16"/>
    <p:sldId id="276" r:id="rId17"/>
    <p:sldId id="277" r:id="rId18"/>
    <p:sldId id="260" r:id="rId19"/>
    <p:sldId id="278" r:id="rId20"/>
    <p:sldId id="257" r:id="rId21"/>
    <p:sldId id="258" r:id="rId22"/>
    <p:sldId id="279" r:id="rId23"/>
    <p:sldId id="259" r:id="rId2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2" autoAdjust="0"/>
    <p:restoredTop sz="94660"/>
  </p:normalViewPr>
  <p:slideViewPr>
    <p:cSldViewPr snapToGrid="0">
      <p:cViewPr varScale="1">
        <p:scale>
          <a:sx n="70" d="100"/>
          <a:sy n="70" d="100"/>
        </p:scale>
        <p:origin x="1416" y="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E3DAD-E78E-40A4-8786-93A4C6969149}" type="datetimeFigureOut">
              <a:rPr lang="en-US" smtClean="0"/>
              <a:t>8/11/2018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6CDA4-5B7C-4390-8E5C-68FB94E69F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799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E3DAD-E78E-40A4-8786-93A4C6969149}" type="datetimeFigureOut">
              <a:rPr lang="en-US" smtClean="0"/>
              <a:t>8/11/2018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6CDA4-5B7C-4390-8E5C-68FB94E69F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93345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E3DAD-E78E-40A4-8786-93A4C6969149}" type="datetimeFigureOut">
              <a:rPr lang="en-US" smtClean="0"/>
              <a:t>8/11/2018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6CDA4-5B7C-4390-8E5C-68FB94E69F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94104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E3DAD-E78E-40A4-8786-93A4C6969149}" type="datetimeFigureOut">
              <a:rPr lang="en-US" smtClean="0"/>
              <a:t>8/11/2018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6CDA4-5B7C-4390-8E5C-68FB94E69F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94419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E3DAD-E78E-40A4-8786-93A4C6969149}" type="datetimeFigureOut">
              <a:rPr lang="en-US" smtClean="0"/>
              <a:t>8/11/2018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6CDA4-5B7C-4390-8E5C-68FB94E69F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07362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E3DAD-E78E-40A4-8786-93A4C6969149}" type="datetimeFigureOut">
              <a:rPr lang="en-US" smtClean="0"/>
              <a:t>8/11/2018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6CDA4-5B7C-4390-8E5C-68FB94E69F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93819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E3DAD-E78E-40A4-8786-93A4C6969149}" type="datetimeFigureOut">
              <a:rPr lang="en-US" smtClean="0"/>
              <a:t>8/11/2018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6CDA4-5B7C-4390-8E5C-68FB94E69F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11826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E3DAD-E78E-40A4-8786-93A4C6969149}" type="datetimeFigureOut">
              <a:rPr lang="en-US" smtClean="0"/>
              <a:t>8/11/2018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6CDA4-5B7C-4390-8E5C-68FB94E69F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79619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E3DAD-E78E-40A4-8786-93A4C6969149}" type="datetimeFigureOut">
              <a:rPr lang="en-US" smtClean="0"/>
              <a:t>8/11/2018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6CDA4-5B7C-4390-8E5C-68FB94E69F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79810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E3DAD-E78E-40A4-8786-93A4C6969149}" type="datetimeFigureOut">
              <a:rPr lang="en-US" smtClean="0"/>
              <a:t>8/11/2018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6CDA4-5B7C-4390-8E5C-68FB94E69F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6098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E3DAD-E78E-40A4-8786-93A4C6969149}" type="datetimeFigureOut">
              <a:rPr lang="en-US" smtClean="0"/>
              <a:t>8/11/2018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6CDA4-5B7C-4390-8E5C-68FB94E69F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1334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EE3DAD-E78E-40A4-8786-93A4C6969149}" type="datetimeFigureOut">
              <a:rPr lang="en-US" smtClean="0"/>
              <a:t>8/11/2018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26CDA4-5B7C-4390-8E5C-68FB94E69F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9296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DD2CB9-4B3A-46A7-BF80-E3830D98F6E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1998425"/>
          </a:xfrm>
        </p:spPr>
        <p:txBody>
          <a:bodyPr/>
          <a:lstStyle/>
          <a:p>
            <a:r>
              <a:rPr lang="zh-CN" altLang="en-US" b="1" dirty="0">
                <a:latin typeface="SimSun" panose="02010600030101010101" pitchFamily="2" charset="-122"/>
                <a:ea typeface="SimSun" panose="02010600030101010101" pitchFamily="2" charset="-122"/>
              </a:rPr>
              <a:t>用帕子蒙上脸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0830D34-F0D0-445F-ACC9-3A2A0CF800B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黄力夫弟兄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北卡华人福音基督教会</a:t>
            </a:r>
            <a:endParaRPr 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7405649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F6B039-172D-4905-94B0-9BC62F3934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81663"/>
            <a:ext cx="7886700" cy="1024762"/>
          </a:xfrm>
        </p:spPr>
        <p:txBody>
          <a:bodyPr/>
          <a:lstStyle/>
          <a:p>
            <a:pPr algn="ctr"/>
            <a:r>
              <a:rPr lang="zh-CN" altLang="en-US" b="1" dirty="0">
                <a:latin typeface="SimSun" panose="02010600030101010101" pitchFamily="2" charset="-122"/>
                <a:ea typeface="SimSun" panose="02010600030101010101" pitchFamily="2" charset="-122"/>
              </a:rPr>
              <a:t>十条诫命</a:t>
            </a:r>
            <a:endParaRPr lang="en-US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6F4F8A-5E5C-44BD-8BD5-DCD0EE3DF1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106425"/>
            <a:ext cx="7886700" cy="5070538"/>
          </a:xfrm>
        </p:spPr>
        <p:txBody>
          <a:bodyPr>
            <a:normAutofit/>
          </a:bodyPr>
          <a:lstStyle/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除了我以外，你不可有别的神。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不可为自己雕刻偶像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,</a:t>
            </a:r>
            <a:r>
              <a:rPr lang="zh-TW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不可跪拜那些像，也不可事奉他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不可妄称耶和华你神的名。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当守安息日。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前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4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条诫命，是我们与神的关系。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endParaRPr lang="zh-CN" alt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endParaRPr 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8483678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BF1A71-BCD8-4362-BED3-667C0085AD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92024"/>
            <a:ext cx="7886700" cy="5984939"/>
          </a:xfrm>
        </p:spPr>
        <p:txBody>
          <a:bodyPr>
            <a:normAutofit/>
          </a:bodyPr>
          <a:lstStyle/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当</a:t>
            </a:r>
            <a:r>
              <a:rPr lang="zh-TW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孝敬父母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TW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不可杀人。</a:t>
            </a:r>
            <a:endParaRPr lang="en-US" altLang="zh-TW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TW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不可奸淫。</a:t>
            </a:r>
            <a:endParaRPr lang="en-US" altLang="zh-TW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TW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不可偷盗。</a:t>
            </a:r>
            <a:endParaRPr lang="en-US" altLang="zh-TW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不可作假见证陷害人。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不可贪恋人的妻子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,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 房屋、田地、仆婢、牛、驴，并他一切所有的。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endParaRPr lang="en-US" altLang="zh-TW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后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6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条诫命，是我们与人的关系。</a:t>
            </a:r>
            <a:endParaRPr lang="zh-TW" alt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endParaRPr 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6217653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72C7B8-2EAC-4864-8C9E-169265B7A5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72519"/>
            <a:ext cx="7886700" cy="887602"/>
          </a:xfrm>
        </p:spPr>
        <p:txBody>
          <a:bodyPr/>
          <a:lstStyle/>
          <a:p>
            <a:pPr algn="ctr"/>
            <a:r>
              <a:rPr lang="zh-CN" altLang="en-US" b="1" dirty="0">
                <a:latin typeface="SimSun" panose="02010600030101010101" pitchFamily="2" charset="-122"/>
                <a:ea typeface="SimSun" panose="02010600030101010101" pitchFamily="2" charset="-122"/>
              </a:rPr>
              <a:t>律法</a:t>
            </a:r>
            <a:endParaRPr lang="en-US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F6F168-5535-41CB-A854-0B89549925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106424"/>
            <a:ext cx="7886700" cy="5070539"/>
          </a:xfrm>
        </p:spPr>
        <p:txBody>
          <a:bodyPr>
            <a:normAutofit/>
          </a:bodyPr>
          <a:lstStyle/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包括这十条诫命，和其他的条规。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加上历代拉比解释圣经，再加上的条规。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有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600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多条。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守律法，成了重担。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到今天，仍然如此。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>
                <a:latin typeface="SimSun" panose="02010600030101010101" pitchFamily="2" charset="-122"/>
                <a:ea typeface="SimSun" panose="02010600030101010101" pitchFamily="2" charset="-122"/>
              </a:rPr>
              <a:t>我自己的经验。</a:t>
            </a:r>
            <a:endParaRPr 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585547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3EAD00-88C5-4CDB-B036-8AD84D3603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45087"/>
            <a:ext cx="7886700" cy="951610"/>
          </a:xfrm>
        </p:spPr>
        <p:txBody>
          <a:bodyPr/>
          <a:lstStyle/>
          <a:p>
            <a:pPr algn="ctr"/>
            <a:r>
              <a:rPr lang="zh-CN" altLang="en-US" b="1" dirty="0">
                <a:latin typeface="SimSun" panose="02010600030101010101" pitchFamily="2" charset="-122"/>
                <a:ea typeface="SimSun" panose="02010600030101010101" pitchFamily="2" charset="-122"/>
              </a:rPr>
              <a:t>耶稣对律法的看法</a:t>
            </a:r>
            <a:endParaRPr lang="en-US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2B5CB0-940C-4322-B504-0FB148EDAB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088136"/>
            <a:ext cx="7994142" cy="5088827"/>
          </a:xfrm>
        </p:spPr>
        <p:txBody>
          <a:bodyPr>
            <a:normAutofit/>
          </a:bodyPr>
          <a:lstStyle/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莫想我来要废掉律法和先知。我来不是要废掉，乃是要成全。我实在告诉你们，就是到天地都废去了，律法的一点一画也不能废去，都要成全。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						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太 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5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17-18</a:t>
            </a: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“成全”：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Make Perfect. 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成为完全，或完美。</a:t>
            </a:r>
          </a:p>
          <a:p>
            <a:endParaRPr 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966344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F7D65C-C6FF-44BB-A677-7F9F2014EC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81663"/>
            <a:ext cx="7886700" cy="832738"/>
          </a:xfrm>
        </p:spPr>
        <p:txBody>
          <a:bodyPr/>
          <a:lstStyle/>
          <a:p>
            <a:pPr algn="ctr"/>
            <a:r>
              <a:rPr lang="zh-CN" altLang="en-US" b="1" dirty="0">
                <a:latin typeface="SimSun" panose="02010600030101010101" pitchFamily="2" charset="-122"/>
                <a:ea typeface="SimSun" panose="02010600030101010101" pitchFamily="2" charset="-122"/>
              </a:rPr>
              <a:t>更高的标准</a:t>
            </a:r>
            <a:endParaRPr lang="en-US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CAC80-3002-4073-B5B6-4A3196FE30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097280"/>
            <a:ext cx="7886700" cy="5079683"/>
          </a:xfrm>
        </p:spPr>
        <p:txBody>
          <a:bodyPr>
            <a:normAutofit/>
          </a:bodyPr>
          <a:lstStyle/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你们听见有吩咐古人的话，说：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『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不可杀人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』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；又说：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『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凡杀人的难免受审判。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』 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只是我告诉你们：凡（有古卷在凡字下加：无缘无故地）向弟兄动怒的，难免受审判；凡骂弟兄是拉加的，难免公会的审断；凡骂弟兄是魔利的，难免地狱的火。 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							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太 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5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21-22</a:t>
            </a: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不可杀人，第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6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诫。</a:t>
            </a:r>
          </a:p>
          <a:p>
            <a:endParaRPr 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0640394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CD26A7-7F93-4EA3-BF6C-6BF21E6446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92024"/>
            <a:ext cx="7886700" cy="5984939"/>
          </a:xfrm>
        </p:spPr>
        <p:txBody>
          <a:bodyPr>
            <a:normAutofit/>
          </a:bodyPr>
          <a:lstStyle/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你们听见有话说：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『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不可奸淫。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』 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只是我告诉你们，凡看见妇女就动淫念的，这人心里已经与他犯奸淫了。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			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太 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5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27-28</a:t>
            </a: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不可奸淫，第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7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诫。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天国的律法有更高的标准，人是做不到的。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只有靠在我们里面的圣灵，才能成圣。</a:t>
            </a:r>
          </a:p>
          <a:p>
            <a:endParaRPr 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6245137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0782BE-8D53-49C1-81D2-41063B00B7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99951"/>
            <a:ext cx="7886700" cy="878458"/>
          </a:xfrm>
        </p:spPr>
        <p:txBody>
          <a:bodyPr/>
          <a:lstStyle/>
          <a:p>
            <a:pPr algn="ctr"/>
            <a:r>
              <a:rPr lang="zh-CN" altLang="en-US" b="1" dirty="0">
                <a:latin typeface="SimSun" panose="02010600030101010101" pitchFamily="2" charset="-122"/>
                <a:ea typeface="SimSun" panose="02010600030101010101" pitchFamily="2" charset="-122"/>
              </a:rPr>
              <a:t>保罗的教导</a:t>
            </a:r>
            <a:endParaRPr lang="en-US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A55098-358D-4A53-9DD3-E86DE1C561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978409"/>
            <a:ext cx="7886700" cy="5468112"/>
          </a:xfrm>
        </p:spPr>
        <p:txBody>
          <a:bodyPr>
            <a:normAutofit/>
          </a:bodyPr>
          <a:lstStyle/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但这因信得救的理还未来以先，我们被看守在律法之下，直圈到那将来的真道显明出来。 这样，律法是我们训蒙的师傅，引我们到基督那里，使我们因信称义。 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	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加 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3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23-24</a:t>
            </a: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原来在基督耶稣里，受割礼不受割礼全无功效，惟独使人生发仁爱的信心才有功效。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			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加 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5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6</a:t>
            </a: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恨不得那搅乱你们的人把自己割绝了。 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				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加 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5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12</a:t>
            </a:r>
            <a:endParaRPr lang="zh-CN" alt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endParaRPr 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1505152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3EC806-A63F-464E-A2F5-AE9964B577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0"/>
            <a:ext cx="7886700" cy="969898"/>
          </a:xfrm>
        </p:spPr>
        <p:txBody>
          <a:bodyPr/>
          <a:lstStyle/>
          <a:p>
            <a:pPr algn="ctr"/>
            <a:r>
              <a:rPr lang="zh-CN" altLang="en-US" b="1" dirty="0">
                <a:latin typeface="SimSun" panose="02010600030101010101" pitchFamily="2" charset="-122"/>
                <a:ea typeface="SimSun" panose="02010600030101010101" pitchFamily="2" charset="-122"/>
              </a:rPr>
              <a:t>律法与恩典</a:t>
            </a:r>
            <a:endParaRPr lang="en-US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3D9FD7-E6A4-482D-BBDB-789572E54D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106424"/>
            <a:ext cx="7886700" cy="5070539"/>
          </a:xfrm>
        </p:spPr>
        <p:txBody>
          <a:bodyPr>
            <a:normAutofit/>
          </a:bodyPr>
          <a:lstStyle/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摩西从神接受律法，代表律法。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耶稣来了，律法时代结束，恩典时代开始。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耶稣是恩典时代的开端，也是总结。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endParaRPr 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让我们回到出埃及记。</a:t>
            </a:r>
            <a:endParaRPr 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6996195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86A0A00-03A8-43EE-8F88-5821B8A7926D}"/>
              </a:ext>
            </a:extLst>
          </p:cNvPr>
          <p:cNvSpPr txBox="1"/>
          <p:nvPr/>
        </p:nvSpPr>
        <p:spPr>
          <a:xfrm>
            <a:off x="445827" y="268406"/>
            <a:ext cx="8293289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摩西在耶和华那里四十昼夜，也不吃饭也不喝水。耶和华将这约的话，就是十条诫，写在两块版上。 摩西手里拿著两块法版下西乃山的时候，不知道自己的面皮因耶和华和他说话就发了光。 亚伦和以色列众人看见摩西的面皮发光就怕挨近他。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…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 以色列人看见摩西的面皮发光。摩西又用帕子蒙上脸，等到他进去与耶和华说话就揭去帕子。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														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出 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34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28-30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，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35</a:t>
            </a:r>
            <a:endParaRPr lang="zh-CN" alt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25320284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2904F9-3991-447A-B490-C98995F6FE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99951"/>
            <a:ext cx="7886700" cy="915034"/>
          </a:xfrm>
        </p:spPr>
        <p:txBody>
          <a:bodyPr/>
          <a:lstStyle/>
          <a:p>
            <a:pPr algn="ctr"/>
            <a:r>
              <a:rPr lang="zh-CN" altLang="en-US" b="1" dirty="0">
                <a:latin typeface="SimSun" panose="02010600030101010101" pitchFamily="2" charset="-122"/>
                <a:ea typeface="SimSun" panose="02010600030101010101" pitchFamily="2" charset="-122"/>
              </a:rPr>
              <a:t>与神同在，面上发光</a:t>
            </a:r>
            <a:endParaRPr lang="en-US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2B5868-5911-4C0D-AB96-8A7C025163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197864"/>
            <a:ext cx="7886700" cy="4979099"/>
          </a:xfrm>
        </p:spPr>
        <p:txBody>
          <a:bodyPr>
            <a:normAutofit/>
          </a:bodyPr>
          <a:lstStyle/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人不敢逼视。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摩西只好用帕子蒙脸。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摩西的荣光，代表旧约与律法的荣光，是会慢慢消失的。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耶稣因十架的代赎，所发的荣光，永远长存。</a:t>
            </a:r>
            <a:endParaRPr 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1281672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A80930-49D0-4C54-AF42-84AFBB5126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99951"/>
            <a:ext cx="7886700" cy="1015618"/>
          </a:xfrm>
        </p:spPr>
        <p:txBody>
          <a:bodyPr/>
          <a:lstStyle/>
          <a:p>
            <a:pPr algn="ctr"/>
            <a:r>
              <a:rPr lang="zh-CN" altLang="en-US" b="1" dirty="0">
                <a:latin typeface="SimSun" panose="02010600030101010101" pitchFamily="2" charset="-122"/>
                <a:ea typeface="SimSun" panose="02010600030101010101" pitchFamily="2" charset="-122"/>
              </a:rPr>
              <a:t>神颁十诫法版于摩西</a:t>
            </a:r>
            <a:endParaRPr lang="en-US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F90328-266B-4FE8-B483-E6EE355CE8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243584"/>
            <a:ext cx="7886700" cy="4933379"/>
          </a:xfrm>
        </p:spPr>
        <p:txBody>
          <a:bodyPr>
            <a:normAutofit/>
          </a:bodyPr>
          <a:lstStyle/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耶和华降临在西乃山顶上，耶和华召摩西上山顶，摩西就上去。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							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出 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19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20</a:t>
            </a:r>
          </a:p>
          <a:p>
            <a:pPr lvl="0"/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摩西转身下山，手里拿著两块法版。这版是两面写的，这面那面都有字，</a:t>
            </a:r>
            <a:r>
              <a:rPr lang="zh-TW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是神的工作，字是神写的，刻在版上。</a:t>
            </a:r>
            <a:r>
              <a:rPr lang="en-US" altLang="zh-TW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				</a:t>
            </a:r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出 </a:t>
            </a:r>
            <a:r>
              <a:rPr lang="en-US" altLang="zh-CN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32</a:t>
            </a:r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r>
              <a:rPr lang="en-US" altLang="zh-CN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15-16</a:t>
            </a:r>
            <a:endParaRPr lang="zh-TW" altLang="en-US" sz="3600" b="1" dirty="0">
              <a:solidFill>
                <a:prstClr val="black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endParaRPr lang="zh-CN" alt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endParaRPr 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94356386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77CF483-1AFA-464F-BDF0-30C57836BE20}"/>
              </a:ext>
            </a:extLst>
          </p:cNvPr>
          <p:cNvSpPr txBox="1"/>
          <p:nvPr/>
        </p:nvSpPr>
        <p:spPr>
          <a:xfrm>
            <a:off x="595952" y="377588"/>
            <a:ext cx="8102221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那用字刻在石头上属死的职事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(ministry)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尚且有荣光，甚至以色列人因摩西面上的荣光，不能定睛看他的脸；这荣光原是渐渐退去的， 何况那属灵的职事岂不更有荣光吗？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… 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若那废掉的有荣光，这长存的就更有荣光了。 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												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林后 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3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7-8</a:t>
            </a:r>
            <a:endParaRPr lang="zh-CN" alt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38646146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4341D33-29C7-412F-818B-60A0051DFF5F}"/>
              </a:ext>
            </a:extLst>
          </p:cNvPr>
          <p:cNvSpPr txBox="1"/>
          <p:nvPr/>
        </p:nvSpPr>
        <p:spPr>
          <a:xfrm>
            <a:off x="504967" y="332096"/>
            <a:ext cx="817955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不像摩西将帕子蒙在脸上，叫以色列人不能定睛看到那将废者的结局。 但他们的心地刚硬，直到今日诵读旧约的时候，这帕子还没有揭去。这帕子在基督里已经废去了。 然而直到今日，每逢诵读摩西书的时候，帕子还在他们心上。 但他们的心几时归向主，帕子就几时除去了。 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				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林后 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3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13-16</a:t>
            </a:r>
            <a:endParaRPr lang="zh-CN" alt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43860533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FAD431-1D4B-489D-ACE2-04EC774F46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0"/>
            <a:ext cx="7886700" cy="997330"/>
          </a:xfrm>
        </p:spPr>
        <p:txBody>
          <a:bodyPr/>
          <a:lstStyle/>
          <a:p>
            <a:pPr algn="ctr"/>
            <a:r>
              <a:rPr lang="zh-CN" altLang="en-US" b="1" dirty="0">
                <a:latin typeface="SimSun" panose="02010600030101010101" pitchFamily="2" charset="-122"/>
                <a:ea typeface="SimSun" panose="02010600030101010101" pitchFamily="2" charset="-122"/>
              </a:rPr>
              <a:t>帕子</a:t>
            </a:r>
            <a:endParaRPr lang="en-US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73B247-3B4E-4D21-AE23-FB47C02F9E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997330"/>
            <a:ext cx="7886700" cy="5015675"/>
          </a:xfrm>
        </p:spPr>
        <p:txBody>
          <a:bodyPr>
            <a:normAutofit/>
          </a:bodyPr>
          <a:lstStyle/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神人之间的遮掩。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有罪的人，不敢看神的荣光。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但他们的心地刚硬，直到今日诵读旧约的时候，这帕子还没有揭去。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不接受耶稣恩典的人，就算相信旧约，读的时候，仍需要帕子遮著。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这帕子在基督里已经废去了。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哈利路亚。</a:t>
            </a:r>
            <a:endParaRPr 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5638258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93366BA-B0E9-4B30-BEBE-FB8C9ED494B9}"/>
              </a:ext>
            </a:extLst>
          </p:cNvPr>
          <p:cNvSpPr txBox="1"/>
          <p:nvPr/>
        </p:nvSpPr>
        <p:spPr>
          <a:xfrm>
            <a:off x="695183" y="201168"/>
            <a:ext cx="7820167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主就是那灵；主的灵在那里，那里就得以自由。 我们众人既然敞著脸得以看见主的荣光，好像从镜子里反照，就变成主的形状，荣上加荣，如同从主的灵变成的。 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			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林后 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3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17-18</a:t>
            </a:r>
            <a:endParaRPr lang="zh-CN" alt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AB9C077-76D7-4AF1-ADBC-8ED9A9AE1B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5183" y="3429000"/>
            <a:ext cx="7886700" cy="2965831"/>
          </a:xfrm>
        </p:spPr>
        <p:txBody>
          <a:bodyPr>
            <a:normAutofit/>
          </a:bodyPr>
          <a:lstStyle/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敞著脸见主的荣光，多么幸运。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我们也会反射主的荣光。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主的灵，在我们身上发光。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最高境界的传福音。</a:t>
            </a:r>
            <a:endParaRPr 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556753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519A3A9-EC4C-4F16-9B1F-BD6AAE6E8AF2}"/>
              </a:ext>
            </a:extLst>
          </p:cNvPr>
          <p:cNvSpPr txBox="1"/>
          <p:nvPr/>
        </p:nvSpPr>
        <p:spPr>
          <a:xfrm>
            <a:off x="450376" y="313899"/>
            <a:ext cx="8188657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百姓见摩西迟延不下山，就大家聚集到亚伦那里，对他说：「起来！为我们做神像，可以在我们前面引路；因为领我们出埃及地的那个摩西，我们不知道他遭了什麽事。」 亚伦对他们说：「你们去摘下你们妻子、儿女耳上的金环，拿来给我。」 百姓就都摘下他们耳上的金环，拿来给亚伦。 </a:t>
            </a:r>
          </a:p>
        </p:txBody>
      </p:sp>
    </p:spTree>
    <p:extLst>
      <p:ext uri="{BB962C8B-B14F-4D97-AF65-F5344CB8AC3E}">
        <p14:creationId xmlns:p14="http://schemas.microsoft.com/office/powerpoint/2010/main" val="12251841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5444207-8B46-4239-B843-4009E2A0BE1A}"/>
              </a:ext>
            </a:extLst>
          </p:cNvPr>
          <p:cNvSpPr txBox="1"/>
          <p:nvPr/>
        </p:nvSpPr>
        <p:spPr>
          <a:xfrm>
            <a:off x="504967" y="427630"/>
            <a:ext cx="809767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亚伦从他们手里接过来，铸了一只牛犊，用雕刻的器具做成。他们就说：「以色列啊，这是领你出埃及地的神。」 亚伦看见，就在牛犊面前筑坛，且宣告说：「明日要向耶和华守节。」 次日清早，百姓起来献燔祭和平安祭，就坐下吃喝，起来玩耍。 </a:t>
            </a:r>
            <a:r>
              <a:rPr lang="en-US" altLang="zh-CN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				</a:t>
            </a:r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出 </a:t>
            </a:r>
            <a:r>
              <a:rPr lang="en-US" altLang="zh-CN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32</a:t>
            </a:r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r>
              <a:rPr lang="en-US" altLang="zh-CN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1-6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07814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FC6519-1499-4DA0-BAC2-28E8425766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82321"/>
            <a:ext cx="7886700" cy="964053"/>
          </a:xfrm>
        </p:spPr>
        <p:txBody>
          <a:bodyPr/>
          <a:lstStyle/>
          <a:p>
            <a:pPr algn="ctr"/>
            <a:r>
              <a:rPr lang="zh-CN" altLang="en-US" b="1" dirty="0">
                <a:latin typeface="SimSun" panose="02010600030101010101" pitchFamily="2" charset="-122"/>
                <a:ea typeface="SimSun" panose="02010600030101010101" pitchFamily="2" charset="-122"/>
              </a:rPr>
              <a:t>金</a:t>
            </a:r>
            <a:r>
              <a:rPr lang="zh-CN" altLang="en-US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牛犊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1CB648-3260-4CCD-ABB7-E82A0844A4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8219" y="1046374"/>
            <a:ext cx="8446415" cy="5618377"/>
          </a:xfrm>
        </p:spPr>
        <p:txBody>
          <a:bodyPr>
            <a:normAutofit/>
          </a:bodyPr>
          <a:lstStyle/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用动物的像，来代替神，是埃及的习俗。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例如金字塔前的人头狮身。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摩西迟迟不下山，以为摩西死了。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造像是要来代替摩西。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亚伦用从埃及人要来的金子，造了一个金牛犊。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这是领你出埃及地的神。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祭拜后，就吃喝玩耍。也是外邦习俗。</a:t>
            </a:r>
            <a:endParaRPr 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0173713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DA78C1-CBD2-4DD4-8791-C9849E41A7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10603"/>
            <a:ext cx="7886700" cy="869784"/>
          </a:xfrm>
        </p:spPr>
        <p:txBody>
          <a:bodyPr/>
          <a:lstStyle/>
          <a:p>
            <a:pPr algn="ctr"/>
            <a:r>
              <a:rPr lang="zh-CN" altLang="en-US" b="1" dirty="0">
                <a:latin typeface="SimSun" panose="02010600030101010101" pitchFamily="2" charset="-122"/>
                <a:ea typeface="SimSun" panose="02010600030101010101" pitchFamily="2" charset="-122"/>
              </a:rPr>
              <a:t>拜偶像</a:t>
            </a:r>
            <a:endParaRPr lang="en-US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B789F0-D96F-4465-919D-9B34369978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140643"/>
            <a:ext cx="7886700" cy="5036320"/>
          </a:xfrm>
        </p:spPr>
        <p:txBody>
          <a:bodyPr>
            <a:normAutofit/>
          </a:bodyPr>
          <a:lstStyle/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上帝厌恶我们拜偶像。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不可跪拜那些像，也不可事奉他，因为我耶和华你的神是忌邪的神。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					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出 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20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5</a:t>
            </a:r>
          </a:p>
          <a:p>
            <a:r>
              <a:rPr lang="zh-TW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金牛犊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是有形的偶像。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还有更多无形的偶像。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上帝一样的厌恶。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endParaRPr 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8347858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2A23FC-857A-4B93-9439-939386E41D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72519"/>
            <a:ext cx="7886700" cy="951610"/>
          </a:xfrm>
        </p:spPr>
        <p:txBody>
          <a:bodyPr/>
          <a:lstStyle/>
          <a:p>
            <a:pPr algn="ctr"/>
            <a:r>
              <a:rPr lang="zh-CN" altLang="en-US" b="1" dirty="0">
                <a:latin typeface="SimSun" panose="02010600030101010101" pitchFamily="2" charset="-122"/>
                <a:ea typeface="SimSun" panose="02010600030101010101" pitchFamily="2" charset="-122"/>
              </a:rPr>
              <a:t>祭拜后的吃喝玩乐</a:t>
            </a:r>
            <a:endParaRPr lang="en-US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310AED-0070-4F0E-B6E8-B099C8AF8E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069848"/>
            <a:ext cx="4830318" cy="1463673"/>
          </a:xfrm>
        </p:spPr>
        <p:txBody>
          <a:bodyPr>
            <a:normAutofit/>
          </a:bodyPr>
          <a:lstStyle/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典型的偶像祭拜。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哥林多的偶像庙。</a:t>
            </a:r>
            <a:endParaRPr 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pic>
        <p:nvPicPr>
          <p:cNvPr id="1026" name="Picture 2" descr="Image result for old corinth greece">
            <a:extLst>
              <a:ext uri="{FF2B5EF4-FFF2-40B4-BE49-F238E27FC236}">
                <a16:creationId xmlns:a16="http://schemas.microsoft.com/office/drawing/2014/main" id="{A20BE649-F945-4EC4-A798-49D926C50F2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83" t="12532" r="13834" b="25468"/>
          <a:stretch/>
        </p:blipFill>
        <p:spPr bwMode="auto">
          <a:xfrm>
            <a:off x="2231136" y="2533521"/>
            <a:ext cx="6419088" cy="42519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136859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B94B88-F063-460B-97D3-4D2F6A802F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99951"/>
            <a:ext cx="7886700" cy="942466"/>
          </a:xfrm>
        </p:spPr>
        <p:txBody>
          <a:bodyPr/>
          <a:lstStyle/>
          <a:p>
            <a:pPr algn="ctr"/>
            <a:r>
              <a:rPr lang="zh-CN" altLang="en-US" b="1" dirty="0">
                <a:latin typeface="SimSun" panose="02010600030101010101" pitchFamily="2" charset="-122"/>
                <a:ea typeface="SimSun" panose="02010600030101010101" pitchFamily="2" charset="-122"/>
              </a:rPr>
              <a:t>摩西怒碎法版</a:t>
            </a:r>
            <a:endParaRPr lang="en-US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5892A5-1320-4CC1-B3E3-E943728839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216152"/>
            <a:ext cx="7886700" cy="4960811"/>
          </a:xfrm>
        </p:spPr>
        <p:txBody>
          <a:bodyPr>
            <a:normAutofit/>
          </a:bodyPr>
          <a:lstStyle/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摩西挨近营前就看见牛犊，又看见人跳舞，便发烈怒，把两块版扔在山下摔碎了。 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		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出 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32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19</a:t>
            </a: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他对他们说：「耶和华以色列的神这样说：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『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你们各人把刀跨在腰间，在营中往来，从这门到那门，各人杀他的弟兄与同伴并邻舍。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』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」 利未的子孙照摩西的话行了。那一天百姓中被杀的约有三千。 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	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出 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32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27-28</a:t>
            </a:r>
            <a:endParaRPr 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9883979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BAD8D0-89FA-491A-91AB-4887188A1F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90807"/>
            <a:ext cx="7886700" cy="969898"/>
          </a:xfrm>
        </p:spPr>
        <p:txBody>
          <a:bodyPr/>
          <a:lstStyle/>
          <a:p>
            <a:pPr algn="ctr"/>
            <a:r>
              <a:rPr lang="zh-CN" altLang="en-US" b="1" dirty="0">
                <a:latin typeface="SimSun" panose="02010600030101010101" pitchFamily="2" charset="-122"/>
                <a:ea typeface="SimSun" panose="02010600030101010101" pitchFamily="2" charset="-122"/>
              </a:rPr>
              <a:t>神再颁十诫于摩西</a:t>
            </a:r>
            <a:endParaRPr lang="en-US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61BC0F-78C8-481B-B095-69E0CBD95C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152144"/>
            <a:ext cx="7886700" cy="5024819"/>
          </a:xfrm>
        </p:spPr>
        <p:txBody>
          <a:bodyPr>
            <a:normAutofit/>
          </a:bodyPr>
          <a:lstStyle/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摩西就凿出两块石版，和先前的一样。清晨起来，照耶和华所吩咐的上西乃山去，手里拿著两块石版。 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							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出 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34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4</a:t>
            </a: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摩西在耶和华那里四十昼夜，也不吃饭也不喝水。耶和华将这约的话，就是十条诫，写在两块版上。 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							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出 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34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28</a:t>
            </a: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可见这十条诫命，十分重</a:t>
            </a:r>
            <a:r>
              <a:rPr lang="zh-CN" altLang="en-US" sz="3600" b="1">
                <a:latin typeface="SimSun" panose="02010600030101010101" pitchFamily="2" charset="-122"/>
                <a:ea typeface="SimSun" panose="02010600030101010101" pitchFamily="2" charset="-122"/>
              </a:rPr>
              <a:t>要。</a:t>
            </a:r>
            <a:endParaRPr lang="zh-CN" alt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5197712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4229</TotalTime>
  <Words>1274</Words>
  <Application>Microsoft Office PowerPoint</Application>
  <PresentationFormat>On-screen Show (4:3)</PresentationFormat>
  <Paragraphs>94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8" baseType="lpstr">
      <vt:lpstr>SimSun</vt:lpstr>
      <vt:lpstr>Arial</vt:lpstr>
      <vt:lpstr>Calibri</vt:lpstr>
      <vt:lpstr>Calibri Light</vt:lpstr>
      <vt:lpstr>Office Theme</vt:lpstr>
      <vt:lpstr>用帕子蒙上脸</vt:lpstr>
      <vt:lpstr>神颁十诫法版于摩西</vt:lpstr>
      <vt:lpstr>PowerPoint Presentation</vt:lpstr>
      <vt:lpstr>PowerPoint Presentation</vt:lpstr>
      <vt:lpstr>金牛犊</vt:lpstr>
      <vt:lpstr>拜偶像</vt:lpstr>
      <vt:lpstr>祭拜后的吃喝玩乐</vt:lpstr>
      <vt:lpstr>摩西怒碎法版</vt:lpstr>
      <vt:lpstr>神再颁十诫于摩西</vt:lpstr>
      <vt:lpstr>十条诫命</vt:lpstr>
      <vt:lpstr>PowerPoint Presentation</vt:lpstr>
      <vt:lpstr>律法</vt:lpstr>
      <vt:lpstr>耶稣对律法的看法</vt:lpstr>
      <vt:lpstr>更高的标准</vt:lpstr>
      <vt:lpstr>PowerPoint Presentation</vt:lpstr>
      <vt:lpstr>保罗的教导</vt:lpstr>
      <vt:lpstr>律法与恩典</vt:lpstr>
      <vt:lpstr>PowerPoint Presentation</vt:lpstr>
      <vt:lpstr>与神同在，面上发光</vt:lpstr>
      <vt:lpstr>PowerPoint Presentation</vt:lpstr>
      <vt:lpstr>PowerPoint Presentation</vt:lpstr>
      <vt:lpstr>帕子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Huang, Leaf</dc:creator>
  <cp:lastModifiedBy>Huang, Leaf</cp:lastModifiedBy>
  <cp:revision>35</cp:revision>
  <dcterms:created xsi:type="dcterms:W3CDTF">2018-06-03T02:22:45Z</dcterms:created>
  <dcterms:modified xsi:type="dcterms:W3CDTF">2018-08-11T20:05:44Z</dcterms:modified>
</cp:coreProperties>
</file>