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0"/>
  </p:notesMasterIdLst>
  <p:sldIdLst>
    <p:sldId id="271" r:id="rId4"/>
    <p:sldId id="258" r:id="rId5"/>
    <p:sldId id="269" r:id="rId6"/>
    <p:sldId id="270" r:id="rId7"/>
    <p:sldId id="262" r:id="rId8"/>
    <p:sldId id="268" r:id="rId9"/>
    <p:sldId id="267" r:id="rId10"/>
    <p:sldId id="263" r:id="rId11"/>
    <p:sldId id="264" r:id="rId12"/>
    <p:sldId id="266" r:id="rId13"/>
    <p:sldId id="265" r:id="rId14"/>
    <p:sldId id="276" r:id="rId15"/>
    <p:sldId id="277" r:id="rId16"/>
    <p:sldId id="272" r:id="rId17"/>
    <p:sldId id="273" r:id="rId18"/>
    <p:sldId id="278" r:id="rId19"/>
    <p:sldId id="279" r:id="rId20"/>
    <p:sldId id="280" r:id="rId21"/>
    <p:sldId id="281" r:id="rId22"/>
    <p:sldId id="274" r:id="rId23"/>
    <p:sldId id="275" r:id="rId24"/>
    <p:sldId id="283" r:id="rId25"/>
    <p:sldId id="284" r:id="rId26"/>
    <p:sldId id="282"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4/1/2018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4/1/2018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4/1/2018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4/1/2018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4/1/2018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4/1/2018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pPr algn="dist"/>
            <a:r>
              <a:rPr lang="en-US" sz="7000" b="1" i="1" dirty="0" smtClean="0">
                <a:solidFill>
                  <a:prstClr val="black"/>
                </a:solidFill>
              </a:rPr>
              <a:t>He is</a:t>
            </a:r>
            <a:r>
              <a:rPr lang="en-US" sz="7000" i="1" dirty="0" smtClean="0">
                <a:solidFill>
                  <a:prstClr val="black"/>
                </a:solidFill>
              </a:rPr>
              <a:t> </a:t>
            </a:r>
            <a:r>
              <a:rPr lang="en-US" sz="7000" b="1" i="1" dirty="0" smtClean="0">
                <a:solidFill>
                  <a:prstClr val="black"/>
                </a:solidFill>
              </a:rPr>
              <a:t>Alive</a:t>
            </a:r>
            <a:r>
              <a:rPr lang="en-US" sz="7000" i="1" dirty="0" smtClean="0">
                <a:solidFill>
                  <a:prstClr val="black"/>
                </a:solidFill>
              </a:rPr>
              <a:t>,</a:t>
            </a:r>
          </a:p>
          <a:p>
            <a:pPr algn="dist"/>
            <a:r>
              <a:rPr lang="en-US" sz="7000" i="1" dirty="0" smtClean="0">
                <a:solidFill>
                  <a:prstClr val="black"/>
                </a:solidFill>
              </a:rPr>
              <a:t>So </a:t>
            </a:r>
            <a:r>
              <a:rPr lang="en-US" sz="7000" i="1" dirty="0" smtClean="0">
                <a:solidFill>
                  <a:prstClr val="black"/>
                </a:solidFill>
              </a:rPr>
              <a:t>We are </a:t>
            </a:r>
            <a:r>
              <a:rPr lang="en-US" sz="7000" b="1" i="1" dirty="0" smtClean="0">
                <a:solidFill>
                  <a:prstClr val="black"/>
                </a:solidFill>
              </a:rPr>
              <a:t>Alive</a:t>
            </a:r>
            <a:r>
              <a:rPr lang="en-US" sz="7000" b="1" i="1" dirty="0" smtClean="0">
                <a:solidFill>
                  <a:prstClr val="black"/>
                </a:solidFill>
              </a:rPr>
              <a:t>!</a:t>
            </a:r>
          </a:p>
          <a:p>
            <a:pPr algn="dist"/>
            <a:r>
              <a:rPr lang="zh-CN" altLang="en-US" sz="7000" b="1" i="1" dirty="0" smtClean="0">
                <a:solidFill>
                  <a:prstClr val="black"/>
                </a:solidFill>
              </a:rPr>
              <a:t>因</a:t>
            </a:r>
            <a:r>
              <a:rPr lang="zh-CN" altLang="en-US" sz="7000" b="1" i="1" dirty="0" smtClean="0">
                <a:solidFill>
                  <a:prstClr val="black"/>
                </a:solidFill>
              </a:rPr>
              <a:t>祂活著</a:t>
            </a:r>
            <a:r>
              <a:rPr lang="zh-CN" altLang="en-US" sz="7000" i="1" dirty="0" smtClean="0">
                <a:solidFill>
                  <a:prstClr val="black"/>
                </a:solidFill>
              </a:rPr>
              <a:t>，</a:t>
            </a:r>
            <a:endParaRPr lang="en-US" altLang="zh-CN" sz="7000" i="1" dirty="0" smtClean="0">
              <a:solidFill>
                <a:prstClr val="black"/>
              </a:solidFill>
            </a:endParaRPr>
          </a:p>
          <a:p>
            <a:pPr algn="dist"/>
            <a:r>
              <a:rPr lang="zh-CN" altLang="en-US" sz="7000" i="1" dirty="0" smtClean="0">
                <a:solidFill>
                  <a:prstClr val="black"/>
                </a:solidFill>
              </a:rPr>
              <a:t>所</a:t>
            </a:r>
            <a:r>
              <a:rPr lang="zh-CN" altLang="en-US" sz="7000" i="1" dirty="0" smtClean="0">
                <a:solidFill>
                  <a:prstClr val="black"/>
                </a:solidFill>
              </a:rPr>
              <a:t>以我們</a:t>
            </a:r>
            <a:r>
              <a:rPr lang="zh-CN" altLang="en-US" sz="7000" b="1" i="1" dirty="0" smtClean="0">
                <a:solidFill>
                  <a:prstClr val="black"/>
                </a:solidFill>
              </a:rPr>
              <a:t>活著！</a:t>
            </a:r>
            <a:endParaRPr lang="en-US" sz="7000" b="1" dirty="0">
              <a:solidFill>
                <a:prstClr val="black"/>
              </a:solidFill>
            </a:endParaRPr>
          </a:p>
        </p:txBody>
      </p:sp>
      <p:sp>
        <p:nvSpPr>
          <p:cNvPr id="3" name="TextBox 2"/>
          <p:cNvSpPr txBox="1"/>
          <p:nvPr/>
        </p:nvSpPr>
        <p:spPr>
          <a:xfrm>
            <a:off x="1828800" y="1106269"/>
            <a:ext cx="5410200" cy="646331"/>
          </a:xfrm>
          <a:prstGeom prst="rect">
            <a:avLst/>
          </a:prstGeom>
          <a:noFill/>
        </p:spPr>
        <p:txBody>
          <a:bodyPr wrap="square" rtlCol="0">
            <a:spAutoFit/>
          </a:bodyPr>
          <a:lstStyle/>
          <a:p>
            <a:pPr algn="ctr"/>
            <a:r>
              <a:rPr lang="en-US" altLang="zh-CN" sz="3600" dirty="0" err="1" smtClean="0">
                <a:solidFill>
                  <a:prstClr val="black"/>
                </a:solidFill>
              </a:rPr>
              <a:t>Jn</a:t>
            </a:r>
            <a:r>
              <a:rPr lang="en-US" altLang="zh-CN" sz="3600" dirty="0" smtClean="0">
                <a:solidFill>
                  <a:prstClr val="black"/>
                </a:solidFill>
              </a:rPr>
              <a:t> 20</a:t>
            </a:r>
            <a:endParaRPr lang="en-US" sz="3600" dirty="0">
              <a:solidFill>
                <a:prstClr val="black"/>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schemeClr val="bg1"/>
                </a:solidFill>
              </a:rPr>
              <a:t>We Were Dying,</a:t>
            </a:r>
          </a:p>
          <a:p>
            <a:pPr algn="ctr"/>
            <a:r>
              <a:rPr lang="en-US" sz="7000" b="1" dirty="0" smtClean="0">
                <a:solidFill>
                  <a:schemeClr val="bg1"/>
                </a:solidFill>
              </a:rPr>
              <a:t>So Jesus Died</a:t>
            </a:r>
            <a:endParaRPr lang="en-US" sz="70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We Were Dying, So Jesus Died:</a:t>
            </a:r>
            <a:endParaRPr lang="en-US" sz="4000" u="sng" dirty="0" smtClean="0">
              <a:solidFill>
                <a:schemeClr val="bg1"/>
              </a:solidFill>
            </a:endParaRPr>
          </a:p>
          <a:p>
            <a:r>
              <a:rPr lang="en-US" sz="4000" dirty="0" smtClean="0">
                <a:solidFill>
                  <a:schemeClr val="bg1"/>
                </a:solidFill>
              </a:rPr>
              <a:t>Apart from God, every breath each human takes is a march toward a termination of all things good, rather than a continuation.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We Were Dying, So Jesus Died:</a:t>
            </a:r>
            <a:endParaRPr lang="en-US" sz="4000" u="sng" dirty="0" smtClean="0">
              <a:solidFill>
                <a:schemeClr val="bg1"/>
              </a:solidFill>
            </a:endParaRPr>
          </a:p>
          <a:p>
            <a:r>
              <a:rPr lang="en-US" sz="4000" dirty="0" smtClean="0">
                <a:solidFill>
                  <a:schemeClr val="bg1"/>
                </a:solidFill>
              </a:rPr>
              <a:t>So </a:t>
            </a:r>
            <a:r>
              <a:rPr lang="en-US" sz="4000" dirty="0" smtClean="0">
                <a:solidFill>
                  <a:schemeClr val="bg1"/>
                </a:solidFill>
              </a:rPr>
              <a:t>it is God who promises the return back to a life that continues in joy and worship of God through knowing God personally, intimately, worshipfully</a:t>
            </a:r>
            <a:r>
              <a:rPr lang="en-US" sz="4000"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We Were Dying, So Jesus Died:</a:t>
            </a:r>
            <a:endParaRPr lang="en-US" sz="4000" u="sng" dirty="0" smtClean="0">
              <a:solidFill>
                <a:schemeClr val="bg1"/>
              </a:solidFill>
            </a:endParaRPr>
          </a:p>
          <a:p>
            <a:r>
              <a:rPr lang="en-US" sz="4000" dirty="0" smtClean="0">
                <a:solidFill>
                  <a:schemeClr val="bg1"/>
                </a:solidFill>
              </a:rPr>
              <a:t>So it was, on the Cross, by the wounds of his stricken body, that Jesus crushed Death brought on by Sin, and crushed Evil that is of Satan.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schemeClr val="bg1"/>
                </a:solidFill>
              </a:rPr>
              <a:t>An Incredible Reversal of Loss</a:t>
            </a:r>
            <a:endParaRPr lang="en-US" sz="7000"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An Incredible Reversal of Loss:</a:t>
            </a:r>
            <a:endParaRPr lang="en-US" sz="4000" u="sng" dirty="0" smtClean="0">
              <a:solidFill>
                <a:schemeClr val="bg1"/>
              </a:solidFill>
            </a:endParaRPr>
          </a:p>
          <a:p>
            <a:r>
              <a:rPr lang="en-US" sz="4000" dirty="0" smtClean="0">
                <a:solidFill>
                  <a:schemeClr val="bg1"/>
                </a:solidFill>
              </a:rPr>
              <a:t>First came the tomb without the body</a:t>
            </a:r>
          </a:p>
          <a:p>
            <a:r>
              <a:rPr lang="en-US" sz="4000" dirty="0" smtClean="0">
                <a:solidFill>
                  <a:schemeClr val="bg1"/>
                </a:solidFill>
              </a:rPr>
              <a:t>___There in the tomb </a:t>
            </a:r>
            <a:r>
              <a:rPr lang="en-US" sz="4000" dirty="0" smtClean="0">
                <a:solidFill>
                  <a:schemeClr val="bg1"/>
                </a:solidFill>
              </a:rPr>
              <a:t>lies the first indication that a new reality is at play:</a:t>
            </a:r>
            <a:br>
              <a:rPr lang="en-US" sz="4000" dirty="0" smtClean="0">
                <a:solidFill>
                  <a:schemeClr val="bg1"/>
                </a:solidFill>
              </a:rPr>
            </a:br>
            <a:r>
              <a:rPr lang="en-US" sz="4000" dirty="0" smtClean="0">
                <a:solidFill>
                  <a:schemeClr val="bg1"/>
                </a:solidFill>
              </a:rPr>
              <a:t>Death no longer has the final say; </a:t>
            </a:r>
            <a:r>
              <a:rPr lang="en-US" sz="4000" b="1" dirty="0" smtClean="0">
                <a:solidFill>
                  <a:schemeClr val="bg1"/>
                </a:solidFill>
              </a:rPr>
              <a:t>the corpse-less tomb declares the arrival of life to the fullest in </a:t>
            </a:r>
            <a:r>
              <a:rPr lang="en-US" sz="4000" b="1" dirty="0" smtClean="0">
                <a:solidFill>
                  <a:schemeClr val="bg1"/>
                </a:solidFill>
              </a:rPr>
              <a:t>Jesus Christ.</a:t>
            </a: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An Incredible Reversal of Loss:</a:t>
            </a:r>
            <a:endParaRPr lang="en-US" sz="4000" u="sng" dirty="0" smtClean="0">
              <a:solidFill>
                <a:schemeClr val="bg1"/>
              </a:solidFill>
            </a:endParaRPr>
          </a:p>
          <a:p>
            <a:r>
              <a:rPr lang="en-US" sz="4000" dirty="0" smtClean="0">
                <a:solidFill>
                  <a:schemeClr val="bg1"/>
                </a:solidFill>
              </a:rPr>
              <a:t>Then came the multiple appearances of the living person, Jesus</a:t>
            </a:r>
          </a:p>
          <a:p>
            <a:r>
              <a:rPr lang="en-US" sz="4000" dirty="0" smtClean="0">
                <a:solidFill>
                  <a:schemeClr val="bg1"/>
                </a:solidFill>
              </a:rPr>
              <a:t>___</a:t>
            </a:r>
            <a:r>
              <a:rPr lang="en-US" sz="4000" dirty="0" smtClean="0">
                <a:solidFill>
                  <a:schemeClr val="bg1"/>
                </a:solidFill>
              </a:rPr>
              <a:t>These appearances are affirmations that a new reality is at play:</a:t>
            </a:r>
            <a:br>
              <a:rPr lang="en-US" sz="4000" dirty="0" smtClean="0">
                <a:solidFill>
                  <a:schemeClr val="bg1"/>
                </a:solidFill>
              </a:rPr>
            </a:br>
            <a:r>
              <a:rPr lang="en-US" sz="4000" dirty="0" smtClean="0">
                <a:solidFill>
                  <a:schemeClr val="bg1"/>
                </a:solidFill>
              </a:rPr>
              <a:t>Death no longer have the final </a:t>
            </a:r>
            <a:r>
              <a:rPr lang="en-US" sz="4000" dirty="0" smtClean="0">
                <a:solidFill>
                  <a:schemeClr val="bg1"/>
                </a:solidFill>
              </a:rPr>
              <a:t>say; </a:t>
            </a:r>
            <a:r>
              <a:rPr lang="en-US" sz="4000" b="1" dirty="0" smtClean="0">
                <a:solidFill>
                  <a:schemeClr val="bg1"/>
                </a:solidFill>
              </a:rPr>
              <a:t>Jesus Christ is </a:t>
            </a:r>
            <a:r>
              <a:rPr lang="en-US" sz="4000" b="1" dirty="0" smtClean="0">
                <a:solidFill>
                  <a:schemeClr val="bg1"/>
                </a:solidFill>
              </a:rPr>
              <a:t>alive and he lives, just as he said he would!</a:t>
            </a: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2:19, 21</a:t>
            </a:r>
          </a:p>
          <a:p>
            <a:r>
              <a:rPr lang="en-US" sz="4000" dirty="0" smtClean="0">
                <a:solidFill>
                  <a:schemeClr val="bg1"/>
                </a:solidFill>
              </a:rPr>
              <a:t>19 Jesus answered them, “Destroy this temple, and I will raise it again in three days.” .</a:t>
            </a:r>
          </a:p>
          <a:p>
            <a:r>
              <a:rPr lang="zh-CN" altLang="en-US" sz="4000" b="1" dirty="0" smtClean="0">
                <a:solidFill>
                  <a:schemeClr val="bg1"/>
                </a:solidFill>
              </a:rPr>
              <a:t>耶 穌 回 答 說 ： 「 你 們 拆 毀 這 殿 ， 我 三 日 內 要 再 建 立 起 來 。 」</a:t>
            </a:r>
            <a:endParaRPr lang="en-US" altLang="zh-CN" sz="4000" b="1" dirty="0" smtClean="0">
              <a:solidFill>
                <a:schemeClr val="bg1"/>
              </a:solidFill>
            </a:endParaRPr>
          </a:p>
          <a:p>
            <a:endParaRPr lang="en-US" sz="4000" dirty="0" smtClean="0">
              <a:solidFill>
                <a:schemeClr val="bg1"/>
              </a:solidFill>
            </a:endParaRPr>
          </a:p>
          <a:p>
            <a:r>
              <a:rPr lang="en-US" sz="4000" dirty="0" smtClean="0">
                <a:solidFill>
                  <a:schemeClr val="bg1"/>
                </a:solidFill>
              </a:rPr>
              <a:t>21 But the temple he had spoken of was his body .</a:t>
            </a:r>
          </a:p>
          <a:p>
            <a:r>
              <a:rPr lang="zh-CN" altLang="en-US" sz="4000" b="1" dirty="0" smtClean="0">
                <a:solidFill>
                  <a:schemeClr val="bg1"/>
                </a:solidFill>
              </a:rPr>
              <a:t>但 耶 穌 這 話 是 以 他 的 身 體 為 殿 。</a:t>
            </a:r>
            <a:endParaRPr lang="en-US" sz="4000" b="1" dirty="0" smtClean="0">
              <a:solidFill>
                <a:schemeClr val="bg1"/>
              </a:solidFill>
            </a:endParaRPr>
          </a:p>
          <a:p>
            <a:endParaRPr lang="en-US" sz="40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14:27</a:t>
            </a:r>
          </a:p>
          <a:p>
            <a:r>
              <a:rPr lang="en-US" sz="4000" dirty="0" smtClean="0">
                <a:solidFill>
                  <a:schemeClr val="bg1"/>
                </a:solidFill>
              </a:rPr>
              <a:t>27 </a:t>
            </a:r>
            <a:r>
              <a:rPr lang="en-US" sz="4000" dirty="0" smtClean="0">
                <a:solidFill>
                  <a:schemeClr val="bg1"/>
                </a:solidFill>
              </a:rPr>
              <a:t>Peace I leave with you; my peace I give you. I do not give to you as the world gives. Do not let your hearts be troubled and do not be </a:t>
            </a:r>
            <a:r>
              <a:rPr lang="en-US" sz="4000" dirty="0" smtClean="0">
                <a:solidFill>
                  <a:schemeClr val="bg1"/>
                </a:solidFill>
              </a:rPr>
              <a:t>afraid.</a:t>
            </a:r>
          </a:p>
          <a:p>
            <a:endParaRPr lang="en-US" altLang="zh-CN" sz="4000" dirty="0" smtClean="0">
              <a:solidFill>
                <a:schemeClr val="bg1"/>
              </a:solidFill>
            </a:endParaRPr>
          </a:p>
          <a:p>
            <a:r>
              <a:rPr lang="zh-CN" altLang="en-US" sz="4000" b="1" dirty="0" smtClean="0">
                <a:solidFill>
                  <a:schemeClr val="bg1"/>
                </a:solidFill>
              </a:rPr>
              <a:t>我 </a:t>
            </a:r>
            <a:r>
              <a:rPr lang="zh-CN" altLang="en-US" sz="4000" b="1" dirty="0" smtClean="0">
                <a:solidFill>
                  <a:schemeClr val="bg1"/>
                </a:solidFill>
              </a:rPr>
              <a:t>留 下 平 安 給 你 們 ； 我 將 我 的 平 安 賜 給 你 們 。 我 所 賜 的 ， 不 像 世 人 所 賜 的 。 你 們 心 裡 不 要 憂 愁 ， 也 不 要 膽 怯 。</a:t>
            </a:r>
            <a:endParaRPr lang="en-US" sz="4000"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16:20</a:t>
            </a:r>
          </a:p>
          <a:p>
            <a:r>
              <a:rPr lang="en-US" sz="4000" dirty="0" smtClean="0">
                <a:solidFill>
                  <a:schemeClr val="bg1"/>
                </a:solidFill>
              </a:rPr>
              <a:t>20 </a:t>
            </a:r>
            <a:r>
              <a:rPr lang="en-US" sz="4000" dirty="0" smtClean="0">
                <a:solidFill>
                  <a:schemeClr val="bg1"/>
                </a:solidFill>
              </a:rPr>
              <a:t>Very truly I tell you, you will weep and mourn while the world rejoices. You will grieve, but your grief will turn to </a:t>
            </a:r>
            <a:r>
              <a:rPr lang="en-US" sz="4000" dirty="0" smtClean="0">
                <a:solidFill>
                  <a:schemeClr val="bg1"/>
                </a:solidFill>
              </a:rPr>
              <a:t>joy.</a:t>
            </a:r>
          </a:p>
          <a:p>
            <a:endParaRPr lang="en-US" altLang="zh-CN" sz="4000" dirty="0" smtClean="0">
              <a:solidFill>
                <a:schemeClr val="bg1"/>
              </a:solidFill>
            </a:endParaRPr>
          </a:p>
          <a:p>
            <a:r>
              <a:rPr lang="zh-CN" altLang="en-US" sz="4000" dirty="0" smtClean="0">
                <a:solidFill>
                  <a:schemeClr val="bg1"/>
                </a:solidFill>
              </a:rPr>
              <a:t>我 </a:t>
            </a:r>
            <a:r>
              <a:rPr lang="zh-CN" altLang="en-US" sz="4000" dirty="0" smtClean="0">
                <a:solidFill>
                  <a:schemeClr val="bg1"/>
                </a:solidFill>
              </a:rPr>
              <a:t>實 實 在 在 的 告 訴 你 們 ， 你 們 將 要 痛 哭 、 哀 號 ， 世 人 倒 要 喜 樂 ； 你 們 將 要 憂 愁 ， 然 而 你 們 的 憂 愁 要 變 為 喜 樂 。</a:t>
            </a:r>
            <a:endParaRPr lang="en-US" sz="4000" b="1" dirty="0" smtClean="0">
              <a:solidFill>
                <a:schemeClr val="bg1"/>
              </a:solidFill>
            </a:endParaRPr>
          </a:p>
          <a:p>
            <a:endParaRPr lang="en-US" sz="4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2400657"/>
          </a:xfrm>
          <a:prstGeom prst="rect">
            <a:avLst/>
          </a:prstGeom>
          <a:noFill/>
        </p:spPr>
        <p:txBody>
          <a:bodyPr wrap="square" rtlCol="0">
            <a:spAutoFit/>
          </a:bodyPr>
          <a:lstStyle/>
          <a:p>
            <a:pPr algn="ctr"/>
            <a:r>
              <a:rPr lang="en-US" altLang="zh-CN" sz="7000" b="1" dirty="0" err="1" smtClean="0">
                <a:solidFill>
                  <a:prstClr val="white"/>
                </a:solidFill>
              </a:rPr>
              <a:t>Jn</a:t>
            </a:r>
            <a:r>
              <a:rPr lang="en-US" altLang="zh-CN" sz="7000" b="1" dirty="0" smtClean="0">
                <a:solidFill>
                  <a:prstClr val="white"/>
                </a:solidFill>
              </a:rPr>
              <a:t> 20:1-18</a:t>
            </a:r>
          </a:p>
          <a:p>
            <a:pPr algn="ctr"/>
            <a:r>
              <a:rPr lang="en-US" altLang="zh-CN" sz="4000" dirty="0" smtClean="0">
                <a:solidFill>
                  <a:prstClr val="white"/>
                </a:solidFill>
              </a:rPr>
              <a:t>(Read in English </a:t>
            </a:r>
            <a:r>
              <a:rPr lang="zh-CN" altLang="en-US" sz="4000" dirty="0" smtClean="0">
                <a:solidFill>
                  <a:prstClr val="white"/>
                </a:solidFill>
              </a:rPr>
              <a:t>英語朗讀</a:t>
            </a:r>
            <a:r>
              <a:rPr lang="en-US" altLang="zh-CN" sz="4000" dirty="0" smtClean="0">
                <a:solidFill>
                  <a:prstClr val="white"/>
                </a:solidFill>
              </a:rPr>
              <a:t>)</a:t>
            </a:r>
            <a:endParaRPr lang="en-US" altLang="zh-CN" sz="4000" dirty="0" smtClean="0">
              <a:solidFill>
                <a:prstClr val="white"/>
              </a:solidFill>
            </a:endParaRPr>
          </a:p>
          <a:p>
            <a:pPr algn="ct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schemeClr val="bg1"/>
                </a:solidFill>
              </a:rPr>
              <a:t>He is Alive,</a:t>
            </a:r>
          </a:p>
          <a:p>
            <a:pPr algn="ctr"/>
            <a:r>
              <a:rPr lang="en-US" altLang="zh-CN" sz="7000" b="1" dirty="0" smtClean="0">
                <a:solidFill>
                  <a:schemeClr val="bg1"/>
                </a:solidFill>
              </a:rPr>
              <a:t>So We are Alive!</a:t>
            </a:r>
            <a:endParaRPr lang="en-US" sz="7000" b="1"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He is Alive, So We are Alive!:</a:t>
            </a:r>
            <a:endParaRPr lang="en-US" sz="4000" u="sng" dirty="0" smtClean="0">
              <a:solidFill>
                <a:schemeClr val="bg1"/>
              </a:solidFill>
            </a:endParaRPr>
          </a:p>
          <a:p>
            <a:r>
              <a:rPr lang="en-US" sz="4000" dirty="0" smtClean="0">
                <a:solidFill>
                  <a:schemeClr val="bg1"/>
                </a:solidFill>
              </a:rPr>
              <a:t>And we will be more and more alive should we:</a:t>
            </a:r>
            <a:br>
              <a:rPr lang="en-US" sz="4000" dirty="0" smtClean="0">
                <a:solidFill>
                  <a:schemeClr val="bg1"/>
                </a:solidFill>
              </a:rPr>
            </a:br>
            <a:r>
              <a:rPr lang="en-US" sz="4000" dirty="0" smtClean="0">
                <a:solidFill>
                  <a:schemeClr val="bg1"/>
                </a:solidFill>
              </a:rPr>
              <a:t>1/ Acknowledge and submit to him more and more as the risen Lord who has </a:t>
            </a:r>
            <a:r>
              <a:rPr lang="en-US" sz="4000" dirty="0" smtClean="0">
                <a:solidFill>
                  <a:schemeClr val="bg1"/>
                </a:solidFill>
              </a:rPr>
              <a:t>authority.</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He is Alive, So We are Alive!:</a:t>
            </a:r>
            <a:endParaRPr lang="en-US" sz="4000" u="sng" dirty="0" smtClean="0">
              <a:solidFill>
                <a:schemeClr val="bg1"/>
              </a:solidFill>
            </a:endParaRPr>
          </a:p>
          <a:p>
            <a:r>
              <a:rPr lang="en-US" sz="4000" dirty="0" smtClean="0">
                <a:solidFill>
                  <a:schemeClr val="bg1"/>
                </a:solidFill>
              </a:rPr>
              <a:t>It had not yet clicked in </a:t>
            </a:r>
            <a:r>
              <a:rPr lang="en-US" sz="4000" dirty="0" smtClean="0">
                <a:solidFill>
                  <a:schemeClr val="bg1"/>
                </a:solidFill>
              </a:rPr>
              <a:t>Mary Magdalene’s </a:t>
            </a:r>
            <a:r>
              <a:rPr lang="en-US" sz="4000" dirty="0" smtClean="0">
                <a:solidFill>
                  <a:schemeClr val="bg1"/>
                </a:solidFill>
              </a:rPr>
              <a:t>mind that this Lord who defied death will defy our personal definitions… this Lord who will not be bound by death will not be bound by our personal expectations of who </a:t>
            </a:r>
            <a:r>
              <a:rPr lang="en-US" sz="4000" dirty="0" smtClean="0">
                <a:solidFill>
                  <a:schemeClr val="bg1"/>
                </a:solidFill>
              </a:rPr>
              <a:t>Jesus </a:t>
            </a:r>
            <a:r>
              <a:rPr lang="en-US" sz="4000" dirty="0" smtClean="0">
                <a:solidFill>
                  <a:schemeClr val="bg1"/>
                </a:solidFill>
              </a:rPr>
              <a:t>should be and what he should </a:t>
            </a:r>
            <a:r>
              <a:rPr lang="en-US" sz="4000" dirty="0" smtClean="0">
                <a:solidFill>
                  <a:schemeClr val="bg1"/>
                </a:solidFill>
              </a:rPr>
              <a:t>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He is Alive, So We are Alive!:</a:t>
            </a:r>
            <a:endParaRPr lang="en-US" sz="4000" u="sng" dirty="0" smtClean="0">
              <a:solidFill>
                <a:schemeClr val="bg1"/>
              </a:solidFill>
            </a:endParaRPr>
          </a:p>
          <a:p>
            <a:r>
              <a:rPr lang="en-US" sz="4000" i="1" dirty="0" smtClean="0">
                <a:solidFill>
                  <a:schemeClr val="bg1"/>
                </a:solidFill>
              </a:rPr>
              <a:t>Does Jesus have the </a:t>
            </a:r>
            <a:r>
              <a:rPr lang="en-US" sz="4000" i="1" dirty="0" smtClean="0">
                <a:solidFill>
                  <a:schemeClr val="bg1"/>
                </a:solidFill>
              </a:rPr>
              <a:t>definitive say over our lives?</a:t>
            </a:r>
            <a:endParaRPr lang="en-US" sz="4000" i="1" dirty="0" smtClean="0">
              <a:solidFill>
                <a:schemeClr val="bg1"/>
              </a:solidFill>
            </a:endParaRPr>
          </a:p>
          <a:p>
            <a:r>
              <a:rPr lang="en-US" sz="4000" i="1" dirty="0" smtClean="0">
                <a:solidFill>
                  <a:schemeClr val="bg1"/>
                </a:solidFill>
              </a:rPr>
              <a:t>Do </a:t>
            </a:r>
            <a:r>
              <a:rPr lang="en-US" sz="4000" i="1" dirty="0" smtClean="0">
                <a:solidFill>
                  <a:schemeClr val="bg1"/>
                </a:solidFill>
              </a:rPr>
              <a:t>we take seriously what JC instructed Thomas (and elaborated by John):</a:t>
            </a:r>
            <a:br>
              <a:rPr lang="en-US" sz="4000" i="1" dirty="0" smtClean="0">
                <a:solidFill>
                  <a:schemeClr val="bg1"/>
                </a:solidFill>
              </a:rPr>
            </a:br>
            <a:r>
              <a:rPr lang="en-US" sz="4000" i="1" dirty="0" smtClean="0">
                <a:solidFill>
                  <a:schemeClr val="bg1"/>
                </a:solidFill>
              </a:rPr>
              <a:t>That we are blessed if and when our faith in </a:t>
            </a:r>
            <a:r>
              <a:rPr lang="en-US" sz="4000" i="1" dirty="0" smtClean="0">
                <a:solidFill>
                  <a:schemeClr val="bg1"/>
                </a:solidFill>
              </a:rPr>
              <a:t>Jesus </a:t>
            </a:r>
            <a:r>
              <a:rPr lang="en-US" sz="4000" i="1" dirty="0" smtClean="0">
                <a:solidFill>
                  <a:schemeClr val="bg1"/>
                </a:solidFill>
              </a:rPr>
              <a:t>is strengthened the more we are immersed in the words of the disciples?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He is Alive, So We are Alive!:</a:t>
            </a:r>
            <a:endParaRPr lang="en-US" sz="4000" u="sng" dirty="0" smtClean="0">
              <a:solidFill>
                <a:schemeClr val="bg1"/>
              </a:solidFill>
            </a:endParaRPr>
          </a:p>
          <a:p>
            <a:r>
              <a:rPr lang="en-US" sz="4000" dirty="0" smtClean="0">
                <a:solidFill>
                  <a:schemeClr val="bg1"/>
                </a:solidFill>
              </a:rPr>
              <a:t>And we will be more and more alive should we:</a:t>
            </a:r>
            <a:br>
              <a:rPr lang="en-US" sz="4000" dirty="0" smtClean="0">
                <a:solidFill>
                  <a:schemeClr val="bg1"/>
                </a:solidFill>
              </a:rPr>
            </a:br>
            <a:r>
              <a:rPr lang="en-US" sz="4000" dirty="0" smtClean="0">
                <a:solidFill>
                  <a:schemeClr val="bg1"/>
                </a:solidFill>
              </a:rPr>
              <a:t>2</a:t>
            </a:r>
            <a:r>
              <a:rPr lang="en-US" sz="4000" dirty="0" smtClean="0">
                <a:solidFill>
                  <a:schemeClr val="bg1"/>
                </a:solidFill>
              </a:rPr>
              <a:t>/ Know him more and more as the risen Lord who continues to reach into our lives in compassion and </a:t>
            </a:r>
            <a:r>
              <a:rPr lang="en-US" sz="4000" dirty="0" err="1" smtClean="0">
                <a:solidFill>
                  <a:schemeClr val="bg1"/>
                </a:solidFill>
              </a:rPr>
              <a:t>lovingkindness</a:t>
            </a:r>
            <a:r>
              <a:rPr lang="en-US" sz="4000"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He is Alive, So We are Alive!:</a:t>
            </a:r>
            <a:endParaRPr lang="en-US" sz="4000" u="sng" dirty="0" smtClean="0">
              <a:solidFill>
                <a:schemeClr val="bg1"/>
              </a:solidFill>
            </a:endParaRPr>
          </a:p>
          <a:p>
            <a:r>
              <a:rPr lang="en-US" sz="4000" dirty="0" smtClean="0">
                <a:solidFill>
                  <a:schemeClr val="bg1"/>
                </a:solidFill>
              </a:rPr>
              <a:t>Let us remember that the more we desire </a:t>
            </a:r>
            <a:r>
              <a:rPr lang="en-US" sz="4000" dirty="0" smtClean="0">
                <a:solidFill>
                  <a:schemeClr val="bg1"/>
                </a:solidFill>
              </a:rPr>
              <a:t>Jesus </a:t>
            </a:r>
            <a:r>
              <a:rPr lang="en-US" sz="4000" dirty="0" smtClean="0">
                <a:solidFill>
                  <a:schemeClr val="bg1"/>
                </a:solidFill>
              </a:rPr>
              <a:t>to be with us, the more we desire </a:t>
            </a:r>
            <a:r>
              <a:rPr lang="en-US" sz="4000" dirty="0" smtClean="0">
                <a:solidFill>
                  <a:schemeClr val="bg1"/>
                </a:solidFill>
              </a:rPr>
              <a:t>Jesus </a:t>
            </a:r>
            <a:r>
              <a:rPr lang="en-US" sz="4000" dirty="0" smtClean="0">
                <a:solidFill>
                  <a:schemeClr val="bg1"/>
                </a:solidFill>
              </a:rPr>
              <a:t>to be intimate with us, the more joy is found when we are in communion with </a:t>
            </a:r>
            <a:r>
              <a:rPr lang="en-US" sz="4000" dirty="0" smtClean="0">
                <a:solidFill>
                  <a:schemeClr val="bg1"/>
                </a:solidFill>
              </a:rPr>
              <a:t>Jesus </a:t>
            </a:r>
            <a:r>
              <a:rPr lang="en-US" sz="4000" dirty="0" smtClean="0">
                <a:solidFill>
                  <a:schemeClr val="bg1"/>
                </a:solidFill>
              </a:rPr>
              <a:t>through prayer, devotional studies, fellowship, corporate </a:t>
            </a:r>
            <a:r>
              <a:rPr lang="en-US" sz="4000" dirty="0" smtClean="0">
                <a:solidFill>
                  <a:schemeClr val="bg1"/>
                </a:solidFill>
              </a:rPr>
              <a:t>worship.</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17:3</a:t>
            </a:r>
          </a:p>
          <a:p>
            <a:r>
              <a:rPr lang="en-US" sz="4000" dirty="0" smtClean="0">
                <a:solidFill>
                  <a:schemeClr val="bg1"/>
                </a:solidFill>
              </a:rPr>
              <a:t>3</a:t>
            </a:r>
            <a:r>
              <a:rPr lang="en-US" sz="4000" dirty="0" smtClean="0">
                <a:solidFill>
                  <a:schemeClr val="bg1"/>
                </a:solidFill>
              </a:rPr>
              <a:t> </a:t>
            </a:r>
            <a:r>
              <a:rPr lang="en-US" sz="4000" dirty="0" smtClean="0">
                <a:solidFill>
                  <a:schemeClr val="bg1"/>
                </a:solidFill>
              </a:rPr>
              <a:t>Now this is eternal life: that they </a:t>
            </a:r>
            <a:r>
              <a:rPr lang="en-US" sz="4000" b="1" dirty="0" smtClean="0">
                <a:solidFill>
                  <a:schemeClr val="bg1"/>
                </a:solidFill>
              </a:rPr>
              <a:t>know</a:t>
            </a:r>
            <a:r>
              <a:rPr lang="en-US" sz="4000" dirty="0" smtClean="0">
                <a:solidFill>
                  <a:schemeClr val="bg1"/>
                </a:solidFill>
              </a:rPr>
              <a:t> you, the only true God, and Jesus Christ, whom you have </a:t>
            </a:r>
            <a:r>
              <a:rPr lang="en-US" sz="4000" dirty="0" smtClean="0">
                <a:solidFill>
                  <a:schemeClr val="bg1"/>
                </a:solidFill>
              </a:rPr>
              <a:t>sent.</a:t>
            </a:r>
          </a:p>
          <a:p>
            <a:endParaRPr lang="en-US" altLang="zh-CN" sz="4000" b="1" dirty="0" smtClean="0">
              <a:solidFill>
                <a:schemeClr val="bg1"/>
              </a:solidFill>
            </a:endParaRPr>
          </a:p>
          <a:p>
            <a:r>
              <a:rPr lang="zh-CN" altLang="en-US" sz="4000" b="1" dirty="0" smtClean="0">
                <a:solidFill>
                  <a:schemeClr val="bg1"/>
                </a:solidFill>
              </a:rPr>
              <a:t>認 </a:t>
            </a:r>
            <a:r>
              <a:rPr lang="zh-CN" altLang="en-US" sz="4000" b="1" dirty="0" smtClean="0">
                <a:solidFill>
                  <a:schemeClr val="bg1"/>
                </a:solidFill>
              </a:rPr>
              <a:t>識</a:t>
            </a:r>
            <a:r>
              <a:rPr lang="zh-CN" altLang="en-US" sz="4000" dirty="0" smtClean="0">
                <a:solidFill>
                  <a:schemeClr val="bg1"/>
                </a:solidFill>
              </a:rPr>
              <a:t> 你</a:t>
            </a:r>
            <a:r>
              <a:rPr lang="en-US" sz="4000" dirty="0" smtClean="0">
                <a:solidFill>
                  <a:schemeClr val="bg1"/>
                </a:solidFill>
              </a:rPr>
              <a:t> ─ </a:t>
            </a:r>
            <a:r>
              <a:rPr lang="zh-CN" altLang="en-US" sz="4000" dirty="0" smtClean="0">
                <a:solidFill>
                  <a:schemeClr val="bg1"/>
                </a:solidFill>
              </a:rPr>
              <a:t>獨 一 的 真 神 ， 並 且 認 識 你 所 差 來 的 耶 穌 基 督 ， 這 就 是 永 生 。</a:t>
            </a:r>
            <a:endParaRPr lang="en-US" sz="4000" b="1" dirty="0" smtClean="0">
              <a:solidFill>
                <a:schemeClr val="bg1"/>
              </a:solidFill>
            </a:endParaRPr>
          </a:p>
          <a:p>
            <a:endParaRPr lang="en-US" sz="4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2400657"/>
          </a:xfrm>
          <a:prstGeom prst="rect">
            <a:avLst/>
          </a:prstGeom>
          <a:noFill/>
        </p:spPr>
        <p:txBody>
          <a:bodyPr wrap="square" rtlCol="0">
            <a:spAutoFit/>
          </a:bodyPr>
          <a:lstStyle/>
          <a:p>
            <a:pPr algn="ctr"/>
            <a:r>
              <a:rPr lang="en-US" altLang="zh-CN" sz="7000" b="1" dirty="0" err="1" smtClean="0">
                <a:solidFill>
                  <a:prstClr val="white"/>
                </a:solidFill>
              </a:rPr>
              <a:t>Jn</a:t>
            </a:r>
            <a:r>
              <a:rPr lang="en-US" altLang="zh-CN" sz="7000" b="1" dirty="0" smtClean="0">
                <a:solidFill>
                  <a:prstClr val="white"/>
                </a:solidFill>
              </a:rPr>
              <a:t> 20:19-29</a:t>
            </a:r>
          </a:p>
          <a:p>
            <a:pPr algn="ctr"/>
            <a:r>
              <a:rPr lang="en-US" altLang="zh-CN" sz="4000" dirty="0" smtClean="0">
                <a:solidFill>
                  <a:prstClr val="white"/>
                </a:solidFill>
              </a:rPr>
              <a:t>(Read in Chinese </a:t>
            </a:r>
            <a:r>
              <a:rPr lang="zh-CN" altLang="en-US" sz="4000" dirty="0" smtClean="0">
                <a:solidFill>
                  <a:prstClr val="white"/>
                </a:solidFill>
              </a:rPr>
              <a:t>華語朗讀</a:t>
            </a:r>
            <a:r>
              <a:rPr lang="en-US" altLang="zh-CN" sz="4000" dirty="0" smtClean="0">
                <a:solidFill>
                  <a:prstClr val="white"/>
                </a:solidFill>
              </a:rPr>
              <a:t>)</a:t>
            </a:r>
            <a:endParaRPr lang="en-US" altLang="zh-CN" sz="4000" dirty="0" smtClean="0">
              <a:solidFill>
                <a:prstClr val="white"/>
              </a:solidFill>
            </a:endParaRPr>
          </a:p>
          <a:p>
            <a:pPr algn="ct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2400657"/>
          </a:xfrm>
          <a:prstGeom prst="rect">
            <a:avLst/>
          </a:prstGeom>
          <a:noFill/>
        </p:spPr>
        <p:txBody>
          <a:bodyPr wrap="square" rtlCol="0">
            <a:spAutoFit/>
          </a:bodyPr>
          <a:lstStyle/>
          <a:p>
            <a:pPr algn="ctr"/>
            <a:r>
              <a:rPr lang="en-US" altLang="zh-CN" sz="7000" b="1" dirty="0" err="1" smtClean="0">
                <a:solidFill>
                  <a:prstClr val="white"/>
                </a:solidFill>
              </a:rPr>
              <a:t>Jn</a:t>
            </a:r>
            <a:r>
              <a:rPr lang="en-US" altLang="zh-CN" sz="7000" b="1" dirty="0" smtClean="0">
                <a:solidFill>
                  <a:prstClr val="white"/>
                </a:solidFill>
              </a:rPr>
              <a:t> 20:30-31</a:t>
            </a:r>
          </a:p>
          <a:p>
            <a:pPr algn="ctr"/>
            <a:r>
              <a:rPr lang="en-US" altLang="zh-CN" sz="4000" dirty="0" smtClean="0">
                <a:solidFill>
                  <a:prstClr val="white"/>
                </a:solidFill>
              </a:rPr>
              <a:t>(Read in English, Chinese </a:t>
            </a:r>
            <a:r>
              <a:rPr lang="zh-CN" altLang="en-US" sz="4000" dirty="0" smtClean="0">
                <a:solidFill>
                  <a:prstClr val="white"/>
                </a:solidFill>
              </a:rPr>
              <a:t>英</a:t>
            </a:r>
            <a:r>
              <a:rPr lang="zh-CN" altLang="en-US" sz="4000" dirty="0" smtClean="0">
                <a:solidFill>
                  <a:prstClr val="white"/>
                </a:solidFill>
              </a:rPr>
              <a:t>、</a:t>
            </a:r>
            <a:r>
              <a:rPr lang="zh-CN" altLang="en-US" sz="4000" dirty="0" smtClean="0">
                <a:solidFill>
                  <a:prstClr val="white"/>
                </a:solidFill>
              </a:rPr>
              <a:t>華語朗讀</a:t>
            </a:r>
            <a:r>
              <a:rPr lang="en-US" altLang="zh-CN" sz="4000" dirty="0" smtClean="0">
                <a:solidFill>
                  <a:prstClr val="white"/>
                </a:solidFill>
              </a:rPr>
              <a:t>)</a:t>
            </a:r>
            <a:endParaRPr lang="en-US" altLang="zh-CN" sz="4000" dirty="0" smtClean="0">
              <a:solidFill>
                <a:prstClr val="white"/>
              </a:solidFill>
            </a:endParaRPr>
          </a:p>
          <a:p>
            <a:pPr algn="ct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20:28</a:t>
            </a:r>
            <a:endParaRPr lang="en-US" sz="3200" dirty="0" smtClean="0">
              <a:solidFill>
                <a:schemeClr val="bg1"/>
              </a:solidFill>
            </a:endParaRPr>
          </a:p>
          <a:p>
            <a:r>
              <a:rPr lang="en-US" sz="4000" dirty="0" smtClean="0">
                <a:solidFill>
                  <a:schemeClr val="bg1"/>
                </a:solidFill>
              </a:rPr>
              <a:t>28 Thomas said to </a:t>
            </a:r>
            <a:r>
              <a:rPr lang="en-US" sz="4000" dirty="0" smtClean="0">
                <a:solidFill>
                  <a:schemeClr val="bg1"/>
                </a:solidFill>
              </a:rPr>
              <a:t>Jesus, </a:t>
            </a:r>
            <a:r>
              <a:rPr lang="en-US" sz="4000" dirty="0" smtClean="0">
                <a:solidFill>
                  <a:schemeClr val="bg1"/>
                </a:solidFill>
              </a:rPr>
              <a:t>“My Lord and my God</a:t>
            </a:r>
            <a:r>
              <a:rPr lang="en-US" sz="4000" dirty="0" smtClean="0">
                <a:solidFill>
                  <a:schemeClr val="bg1"/>
                </a:solidFill>
              </a:rPr>
              <a:t>!”</a:t>
            </a:r>
          </a:p>
          <a:p>
            <a:endParaRPr lang="en-US" sz="4000" dirty="0" smtClean="0">
              <a:solidFill>
                <a:schemeClr val="bg1"/>
              </a:solidFill>
            </a:endParaRPr>
          </a:p>
          <a:p>
            <a:r>
              <a:rPr lang="en-US" sz="4000" dirty="0" smtClean="0">
                <a:solidFill>
                  <a:schemeClr val="bg1"/>
                </a:solidFill>
              </a:rPr>
              <a:t>28 </a:t>
            </a:r>
            <a:r>
              <a:rPr lang="zh-TW" altLang="en-US" sz="4000" b="1" dirty="0" smtClean="0">
                <a:solidFill>
                  <a:schemeClr val="bg1"/>
                </a:solidFill>
              </a:rPr>
              <a:t>多 馬 說 ： 我 的 主 ！ 我 的 神 ！</a:t>
            </a:r>
            <a:endParaRPr lang="en-US" sz="4000" b="1" dirty="0" smtClean="0">
              <a:solidFill>
                <a:schemeClr val="bg1"/>
              </a:solidFill>
            </a:endParaRPr>
          </a:p>
          <a:p>
            <a:endParaRPr lang="en-US" sz="4000" dirty="0" smtClean="0">
              <a:solidFill>
                <a:schemeClr val="bg1"/>
              </a:solidFill>
            </a:endParaRPr>
          </a:p>
          <a:p>
            <a:endParaRPr lang="en-US" sz="40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893647"/>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20:30-31</a:t>
            </a:r>
            <a:endParaRPr lang="en-US" sz="3200" dirty="0" smtClean="0">
              <a:solidFill>
                <a:schemeClr val="bg1"/>
              </a:solidFill>
            </a:endParaRPr>
          </a:p>
          <a:p>
            <a:r>
              <a:rPr lang="en-US" sz="4000" dirty="0" smtClean="0">
                <a:solidFill>
                  <a:schemeClr val="bg1"/>
                </a:solidFill>
              </a:rPr>
              <a:t>30 Jesus performed many other signs in the presence of his disciples, which are not recorded in this book. 31 But these are written that you may believe that Jesus is the Messiah, the Son of God, and that by believing you may have life in his name.</a:t>
            </a:r>
          </a:p>
          <a:p>
            <a:endParaRPr lang="en-US" sz="40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20:30-31</a:t>
            </a:r>
            <a:endParaRPr lang="en-US" sz="3200" dirty="0" smtClean="0">
              <a:solidFill>
                <a:schemeClr val="bg1"/>
              </a:solidFill>
            </a:endParaRPr>
          </a:p>
          <a:p>
            <a:r>
              <a:rPr lang="en-US" sz="4000" dirty="0" smtClean="0">
                <a:solidFill>
                  <a:schemeClr val="bg1"/>
                </a:solidFill>
              </a:rPr>
              <a:t>30 </a:t>
            </a:r>
            <a:r>
              <a:rPr lang="zh-TW" altLang="en-US" sz="4000" b="1" dirty="0" smtClean="0">
                <a:solidFill>
                  <a:schemeClr val="bg1"/>
                </a:solidFill>
              </a:rPr>
              <a:t>耶 穌 在 門 徒 面 前 另 外 行 了 許 多 神 蹟 ， 沒 有 記 在 這 書 上 。</a:t>
            </a:r>
            <a:r>
              <a:rPr lang="en-US" sz="4000" dirty="0" smtClean="0">
                <a:solidFill>
                  <a:schemeClr val="bg1"/>
                </a:solidFill>
              </a:rPr>
              <a:t>31 </a:t>
            </a:r>
            <a:r>
              <a:rPr lang="zh-TW" altLang="en-US" sz="4000" b="1" dirty="0" smtClean="0">
                <a:solidFill>
                  <a:schemeClr val="bg1"/>
                </a:solidFill>
              </a:rPr>
              <a:t>但 記 這 些 事 要 叫 你 們 信 耶 穌 是 基 督 ， 是 神 的 兒 子 ， 並 且 叫 你 們 信 了 他 ， 就 可 以 因 他 的 名 得 生 命 。</a:t>
            </a:r>
            <a:endParaRPr lang="en-US" sz="4000" b="1" dirty="0" smtClean="0">
              <a:solidFill>
                <a:schemeClr val="bg1"/>
              </a:solidFill>
            </a:endParaRPr>
          </a:p>
          <a:p>
            <a:endParaRPr lang="en-US" sz="40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The God-centering instruction to live by:</a:t>
            </a:r>
          </a:p>
          <a:p>
            <a:r>
              <a:rPr lang="en-US" sz="4000" b="1" dirty="0" smtClean="0">
                <a:solidFill>
                  <a:schemeClr val="bg1"/>
                </a:solidFill>
              </a:rPr>
              <a:t>Jesus our Lord and our God is alive!</a:t>
            </a:r>
            <a:endParaRPr lang="en-US" sz="4000" dirty="0" smtClean="0">
              <a:solidFill>
                <a:schemeClr val="bg1"/>
              </a:solidFill>
            </a:endParaRPr>
          </a:p>
          <a:p>
            <a:r>
              <a:rPr lang="zh-CN" altLang="en-US" sz="4000" b="1" dirty="0" smtClean="0">
                <a:solidFill>
                  <a:schemeClr val="bg1"/>
                </a:solidFill>
              </a:rPr>
              <a:t>耶穌，我們的主、我們的神，他活著！</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a:blip r:embed="rId2" cstate="print">
            <a:lum bright="30000" contrast="20000"/>
          </a:blip>
          <a:srcRect t="1976" b="9099"/>
          <a:stretch>
            <a:fillRect/>
          </a:stretch>
        </p:blipFill>
        <p:spPr bwMode="auto">
          <a:xfrm>
            <a:off x="0" y="0"/>
            <a:ext cx="9296400" cy="6858000"/>
          </a:xfrm>
          <a:prstGeom prst="rect">
            <a:avLst/>
          </a:prstGeom>
          <a:noFill/>
        </p:spPr>
      </p:pic>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t>A Memorable Sense</a:t>
            </a:r>
          </a:p>
          <a:p>
            <a:pPr algn="ctr"/>
            <a:r>
              <a:rPr lang="en-US" altLang="zh-CN" sz="7000" b="1" dirty="0" smtClean="0"/>
              <a:t>of Loss</a:t>
            </a:r>
            <a:endParaRPr lang="en-US" sz="7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1300</TotalTime>
  <Words>932</Words>
  <Application>Microsoft Office PowerPoint</Application>
  <PresentationFormat>On-screen Show (4:3)</PresentationFormat>
  <Paragraphs>70</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1_Office Theme</vt:lpstr>
      <vt:lpstr>2_Office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176</cp:revision>
  <dcterms:created xsi:type="dcterms:W3CDTF">2015-05-17T06:09:38Z</dcterms:created>
  <dcterms:modified xsi:type="dcterms:W3CDTF">2018-04-01T05:52:29Z</dcterms:modified>
</cp:coreProperties>
</file>