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72" r:id="rId3"/>
    <p:sldId id="273" r:id="rId4"/>
    <p:sldId id="274" r:id="rId5"/>
    <p:sldId id="315" r:id="rId6"/>
    <p:sldId id="277" r:id="rId7"/>
    <p:sldId id="299" r:id="rId8"/>
    <p:sldId id="279" r:id="rId9"/>
    <p:sldId id="278" r:id="rId10"/>
    <p:sldId id="314" r:id="rId11"/>
    <p:sldId id="269" r:id="rId12"/>
    <p:sldId id="282" r:id="rId13"/>
    <p:sldId id="325" r:id="rId14"/>
    <p:sldId id="326" r:id="rId15"/>
    <p:sldId id="258" r:id="rId16"/>
    <p:sldId id="302" r:id="rId17"/>
    <p:sldId id="324" r:id="rId18"/>
    <p:sldId id="329" r:id="rId19"/>
    <p:sldId id="328" r:id="rId20"/>
    <p:sldId id="330" r:id="rId21"/>
    <p:sldId id="304" r:id="rId22"/>
    <p:sldId id="331" r:id="rId23"/>
    <p:sldId id="305" r:id="rId24"/>
    <p:sldId id="281" r:id="rId25"/>
    <p:sldId id="340" r:id="rId26"/>
    <p:sldId id="337" r:id="rId27"/>
    <p:sldId id="283" r:id="rId28"/>
    <p:sldId id="284" r:id="rId29"/>
    <p:sldId id="336" r:id="rId30"/>
    <p:sldId id="332" r:id="rId31"/>
    <p:sldId id="286" r:id="rId32"/>
    <p:sldId id="322" r:id="rId33"/>
    <p:sldId id="338" r:id="rId34"/>
    <p:sldId id="339" r:id="rId35"/>
    <p:sldId id="287" r:id="rId36"/>
    <p:sldId id="298" r:id="rId37"/>
    <p:sldId id="293" r:id="rId38"/>
    <p:sldId id="335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CDB3-9AD6-6643-9E1E-8ACE19F8FE59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64C37-A5CB-5742-95A9-BE9C34759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190A-3D39-DC41-8E99-5718719A5F7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3FDA-2B72-414F-B086-7FA0FF35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在试炼中成全完备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雅各书</a:t>
            </a:r>
            <a:r>
              <a:rPr lang="en-US" altLang="zh-CN" dirty="0" smtClean="0">
                <a:latin typeface="SimSun" charset="-122"/>
                <a:ea typeface="SimSun" charset="-122"/>
                <a:cs typeface="SimSun" charset="-122"/>
              </a:rPr>
              <a:t>1:1-12</a:t>
            </a:r>
          </a:p>
        </p:txBody>
      </p:sp>
    </p:spTree>
    <p:extLst>
      <p:ext uri="{BB962C8B-B14F-4D97-AF65-F5344CB8AC3E}">
        <p14:creationId xmlns:p14="http://schemas.microsoft.com/office/powerpoint/2010/main" val="10597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我们喜欢百般试炼吗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？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685800" lvl="2">
              <a:spcBef>
                <a:spcPts val="1000"/>
              </a:spcBef>
            </a:pP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试炼中有痛苦 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要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以为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大喜乐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以为”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--- Count as </a:t>
            </a:r>
            <a:r>
              <a:rPr lang="mr-IN" altLang="zh-CN" sz="3200" dirty="0">
                <a:latin typeface="SimSun" charset="-122"/>
                <a:ea typeface="SimSun" charset="-122"/>
                <a:cs typeface="SimSun" charset="-122"/>
              </a:rPr>
              <a:t>…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一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种在痛苦中的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喜乐。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为何？如何？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0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0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试炼的重要和必要（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en-US" altLang="zh-CN" sz="3800" dirty="0" smtClean="0">
                <a:latin typeface="SimSun" charset="-122"/>
                <a:ea typeface="SimSun" charset="-122"/>
                <a:cs typeface="SimSun" charset="-122"/>
              </a:rPr>
              <a:t>-4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如何面对试炼（</a:t>
            </a:r>
            <a:r>
              <a:rPr lang="en-US" altLang="zh-CN" sz="3800" dirty="0" smtClean="0">
                <a:latin typeface="SimSun" charset="-122"/>
                <a:ea typeface="SimSun" charset="-122"/>
                <a:cs typeface="SimSun" charset="-122"/>
              </a:rPr>
              <a:t>5-12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试炼的作用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3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因为知道，你们的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经过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试验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就生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忍耐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4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但忍耐也当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成功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，使你们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成全、完备，毫无缺欠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5075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95" y="334861"/>
            <a:ext cx="4672483" cy="5747419"/>
          </a:xfrm>
        </p:spPr>
      </p:pic>
      <p:sp>
        <p:nvSpPr>
          <p:cNvPr id="5" name="TextBox 4"/>
          <p:cNvSpPr txBox="1"/>
          <p:nvPr/>
        </p:nvSpPr>
        <p:spPr>
          <a:xfrm>
            <a:off x="1557495" y="6400800"/>
            <a:ext cx="544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Source: https</a:t>
            </a:r>
            <a:r>
              <a:rPr lang="en-US" dirty="0"/>
              <a:t>://</a:t>
            </a:r>
            <a:r>
              <a:rPr lang="en-US" dirty="0" err="1"/>
              <a:t>www.deilataylor.com</a:t>
            </a:r>
            <a:r>
              <a:rPr lang="en-US" dirty="0"/>
              <a:t>/getting-gold-pure/</a:t>
            </a:r>
          </a:p>
        </p:txBody>
      </p:sp>
    </p:spTree>
    <p:extLst>
      <p:ext uri="{BB962C8B-B14F-4D97-AF65-F5344CB8AC3E}">
        <p14:creationId xmlns:p14="http://schemas.microsoft.com/office/powerpoint/2010/main" val="11536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6" y="381322"/>
            <a:ext cx="6781008" cy="5795642"/>
          </a:xfrm>
        </p:spPr>
      </p:pic>
      <p:sp>
        <p:nvSpPr>
          <p:cNvPr id="6" name="TextBox 5"/>
          <p:cNvSpPr txBox="1"/>
          <p:nvPr/>
        </p:nvSpPr>
        <p:spPr>
          <a:xfrm>
            <a:off x="1587640" y="6311899"/>
            <a:ext cx="544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Source: https</a:t>
            </a:r>
            <a:r>
              <a:rPr lang="en-US" dirty="0"/>
              <a:t>://</a:t>
            </a:r>
            <a:r>
              <a:rPr lang="en-US" dirty="0" err="1"/>
              <a:t>www.deilataylor.com</a:t>
            </a:r>
            <a:r>
              <a:rPr lang="en-US" dirty="0"/>
              <a:t>/getting-gold-pure/</a:t>
            </a:r>
          </a:p>
        </p:txBody>
      </p:sp>
    </p:spTree>
    <p:extLst>
      <p:ext uri="{BB962C8B-B14F-4D97-AF65-F5344CB8AC3E}">
        <p14:creationId xmlns:p14="http://schemas.microsoft.com/office/powerpoint/2010/main" val="1612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试炼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的作用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约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伯记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23:10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 然而他知道我所行的路，他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试炼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我之后，我必如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精金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彼得前书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1:7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 这样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，你们的信心经过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试验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便显明是真实的，比那经过火炼仍会坏掉的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金子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更加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宝贵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mr-IN" altLang="zh-CN" sz="3200" dirty="0" smtClean="0">
                <a:latin typeface="SimSun" charset="-122"/>
                <a:ea typeface="SimSun" charset="-122"/>
                <a:cs typeface="SimSun" charset="-122"/>
              </a:rPr>
              <a:t>…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3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提炼“纯金”步骤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压碎熔化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去除杂质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凝结成金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1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第一步：压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碎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熔化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试炼与苦难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带来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谦卑，认识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自己的有限 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帮助我们转向神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我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也知道，在我里头，就是我肉体之中，没有良善。（罗马书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7:18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marL="228600" lvl="2">
              <a:spcBef>
                <a:spcPts val="1000"/>
              </a:spcBef>
            </a:pP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保全我们的信心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marL="228600" lvl="2">
              <a:spcBef>
                <a:spcPts val="1000"/>
              </a:spcBef>
            </a:pP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例子：跑步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运动员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228600" lvl="2">
              <a:spcBef>
                <a:spcPts val="1000"/>
              </a:spcBef>
            </a:pP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6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76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保罗的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例子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林后</a:t>
            </a:r>
            <a:r>
              <a:rPr lang="en-US" altLang="zh-CN" sz="3600" dirty="0" smtClean="0">
                <a:latin typeface="SimSun" charset="-122"/>
                <a:ea typeface="SimSun" charset="-122"/>
                <a:cs typeface="SimSun" charset="-122"/>
              </a:rPr>
              <a:t>1:8-9</a:t>
            </a: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： </a:t>
            </a:r>
            <a:r>
              <a:rPr lang="en-US" altLang="zh-CN" sz="3600" b="1" baseline="30000" dirty="0" smtClean="0">
                <a:latin typeface="SimSun" charset="-122"/>
                <a:ea typeface="SimSun" charset="-122"/>
                <a:cs typeface="SimSun" charset="-122"/>
              </a:rPr>
              <a:t>8 </a:t>
            </a: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弟兄们，我们不要你们不晓得，我们从前在</a:t>
            </a:r>
            <a:r>
              <a:rPr lang="zh-CN" altLang="en-US" sz="3600" u="sng" dirty="0" smtClean="0">
                <a:latin typeface="SimSun" charset="-122"/>
                <a:ea typeface="SimSun" charset="-122"/>
                <a:cs typeface="SimSun" charset="-122"/>
              </a:rPr>
              <a:t>亚细亚</a:t>
            </a:r>
            <a:r>
              <a:rPr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遭遇苦难</a:t>
            </a:r>
            <a:r>
              <a:rPr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，被压太重，力不能胜，甚至连活命的指望都绝了， </a:t>
            </a:r>
            <a:r>
              <a:rPr lang="en-US" altLang="zh-CN" sz="3600" b="1" baseline="30000" dirty="0" smtClean="0">
                <a:latin typeface="SimSun" charset="-122"/>
                <a:ea typeface="SimSun" charset="-122"/>
                <a:cs typeface="SimSun" charset="-122"/>
              </a:rPr>
              <a:t>9 </a:t>
            </a:r>
            <a:r>
              <a:rPr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自己心里也断定是必死的，叫我们不靠自己，只靠叫死人复活的神。</a:t>
            </a:r>
            <a:endParaRPr lang="en-US" altLang="zh-CN" sz="36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6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28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7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华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理克牧师：</a:t>
            </a:r>
            <a:r>
              <a:rPr lang="en-US" sz="3200" dirty="0">
                <a:latin typeface="SimSun" charset="-122"/>
                <a:ea typeface="SimSun" charset="-122"/>
                <a:cs typeface="SimSun" charset="-122"/>
              </a:rPr>
              <a:t>You will never know that God is all you need until God is all you’ve 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got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只有当你只有神的时候才知道神是你唯一需要的。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69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经文：雅各书</a:t>
            </a:r>
            <a:r>
              <a:rPr lang="en-US" altLang="zh-CN" dirty="0" smtClean="0">
                <a:latin typeface="SimSun" charset="-122"/>
                <a:ea typeface="SimSun" charset="-122"/>
                <a:cs typeface="SimSun" charset="-122"/>
              </a:rPr>
              <a:t>1:1-12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 smtClean="0">
                <a:latin typeface="SimSun" charset="-122"/>
                <a:ea typeface="SimSun" charset="-122"/>
                <a:cs typeface="SimSun" charset="-122"/>
              </a:rPr>
              <a:t>1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做神和主耶稣基督仆人的雅各，请散住十二个支派之人的安！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2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我的弟兄们，你们落在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百般试炼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中，都要以为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大喜乐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3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因为知道，你们的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经过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试验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就生忍耐。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4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但忍耐也当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成功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，使你们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成全、完备，毫无缺欠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8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04" y="406848"/>
            <a:ext cx="5757706" cy="5770115"/>
          </a:xfrm>
        </p:spPr>
      </p:pic>
    </p:spTree>
    <p:extLst>
      <p:ext uri="{BB962C8B-B14F-4D97-AF65-F5344CB8AC3E}">
        <p14:creationId xmlns:p14="http://schemas.microsoft.com/office/powerpoint/2010/main" val="2241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第二步：去除杂质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品格的建造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圣灵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果实（加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5:22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）仁爱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、喜乐、和平、忍耐、恩慈、良善、信实、温柔、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节制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这些果子怎么得来？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Richard </a:t>
            </a:r>
            <a:r>
              <a:rPr lang="en-US" altLang="zh-CN" sz="3200" dirty="0" err="1" smtClean="0">
                <a:latin typeface="SimSun" charset="-122"/>
                <a:ea typeface="SimSun" charset="-122"/>
                <a:cs typeface="SimSun" charset="-122"/>
              </a:rPr>
              <a:t>Wurmbrand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牧师的微笑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前几周发生的例子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8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试炼给我们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爱心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/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同理心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哥林多后书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1:4 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我们在一切患难中，　神都安慰我们，使我们能用他所赐的安慰，去安慰那些在各样患难中的人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自己的应用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第三步：凝结成金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见主面时：成全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、完备，毫无缺欠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雅各书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1:12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 因为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他经过试验以后，必得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生命的冠冕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，这是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主应许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给那些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爱他之人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彼前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1:7 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你们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信心经过试验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便显明是真实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的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mr-IN" altLang="zh-CN" sz="3200" dirty="0" smtClean="0">
                <a:latin typeface="SimSun" charset="-122"/>
                <a:ea typeface="SimSun" charset="-122"/>
                <a:cs typeface="SimSun" charset="-122"/>
              </a:rPr>
              <a:t>…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使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你们可以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在耶稣基督显现时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得到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称赞、荣耀和尊贵</a:t>
            </a:r>
            <a:r>
              <a:rPr lang="zh-CN" altLang="en-US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试炼的必要性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我们常常祷告减少苦难试炼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marL="228600" lvl="1">
              <a:spcBef>
                <a:spcPts val="1000"/>
              </a:spcBef>
            </a:pP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无法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仅仅通过读经祷告聚会敬拜获得。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4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彼前</a:t>
            </a:r>
            <a:r>
              <a:rPr lang="en-US" altLang="zh-CN" dirty="0">
                <a:latin typeface="SimSun" charset="-122"/>
                <a:ea typeface="SimSun" charset="-122"/>
                <a:cs typeface="SimSun" charset="-122"/>
              </a:rPr>
              <a:t>1:6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 为此，即使现今你们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必须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暂时在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百般试炼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中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忍受痛苦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，也要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满怀喜乐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。 （现代译本）</a:t>
            </a:r>
            <a:endParaRPr lang="pl-PL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使徒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行传</a:t>
            </a:r>
            <a:r>
              <a:rPr lang="en-US" altLang="zh-CN" dirty="0">
                <a:latin typeface="SimSun" charset="-122"/>
                <a:ea typeface="SimSun" charset="-122"/>
                <a:cs typeface="SimSun" charset="-122"/>
              </a:rPr>
              <a:t>14:22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dirty="0">
                <a:latin typeface="SimSun" charset="-122"/>
                <a:ea typeface="SimSun" charset="-122"/>
                <a:cs typeface="SimSun" charset="-122"/>
              </a:rPr>
              <a:t>[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保罗</a:t>
            </a:r>
            <a:r>
              <a:rPr lang="en-US" altLang="zh-CN" dirty="0">
                <a:latin typeface="SimSun" charset="-122"/>
                <a:ea typeface="SimSun" charset="-122"/>
                <a:cs typeface="SimSun" charset="-122"/>
              </a:rPr>
              <a:t>]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 坚固门徒的心，劝他们恒守所信的道，又说：“我们进入神的国，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必须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经历许多艰难。”</a:t>
            </a:r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74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预备好面对试炼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彼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前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4:12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亲爱的弟兄啊，有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火炼的试验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临到你们，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不要以为奇怪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，似乎是遭遇非常的事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；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如何面对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试炼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4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凭信心从神求智慧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5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你们中间若有缺少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智慧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的，应当求那厚赐于众人也不斥责人的神，主就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必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赐给他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6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只要凭着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求，一点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不疑惑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；</a:t>
            </a:r>
            <a:endParaRPr lang="en-US" sz="3800" dirty="0"/>
          </a:p>
          <a:p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4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5459"/>
            <a:ext cx="7886700" cy="548150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靠着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信心求从神来的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智慧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祷告 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+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--&gt;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（必得）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智慧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神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的智慧高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过人的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智慧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人在意立刻解决困境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永恒里的果效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神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的时间不一定是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马上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例子：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Warren </a:t>
            </a:r>
            <a:r>
              <a:rPr lang="en-US" altLang="zh-CN" sz="3200" dirty="0" err="1" smtClean="0">
                <a:latin typeface="SimSun" charset="-122"/>
                <a:ea typeface="SimSun" charset="-122"/>
                <a:cs typeface="SimSun" charset="-122"/>
              </a:rPr>
              <a:t>Wiersbe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牧师的秘书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几年前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带学生的例子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6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6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2"/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雅各书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3:17-18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 唯独从上头来的智慧，先是清洁，后是和平、温良、柔顺、满有怜悯、多结善果、没有偏见、没有假冒； 并且使人和平的，是用和平所栽种的义果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6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54" y="52938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5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你们中间若有缺少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智慧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的，应当求那厚赐于众人也不斥责人的神，主就必赐给他。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6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只要凭着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信心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求，一点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不疑惑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；因为那疑惑的人就像海中的波浪，被风吹动翻腾。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7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这样的人不要想从主那里得什么，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8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心怀二意的人在他一切所行的路上都没有定见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信心的重要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因为那疑惑的人就像海中的波浪，被风吹动翻腾。 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7 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这样的人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不要想从主那里得什么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， 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8 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心怀二意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的人在他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一切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所行的路上</a:t>
            </a:r>
            <a:r>
              <a:rPr lang="zh-CN" altLang="en-US" sz="32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都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没有定见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疑惑的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人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如海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中的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波浪（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6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祷告不会得回应（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7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靠着信心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向后看的信心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685800" lvl="3">
              <a:spcBef>
                <a:spcPts val="1000"/>
              </a:spcBef>
            </a:pP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十架救恩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228600" lvl="2">
              <a:spcBef>
                <a:spcPts val="1000"/>
              </a:spcBef>
            </a:pP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向前看的信心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685800" lvl="3">
              <a:spcBef>
                <a:spcPts val="1000"/>
              </a:spcBef>
            </a:pP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主的信实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，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主的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应许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5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2000"/>
            <a:ext cx="7886700" cy="5414963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耶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利米书 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29:11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因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我自己知道我为你们所定的计划，是使你们得平安，而不是遭受灾祸的计划；要赐给你们美好的前程和盼望。’这是耶和华的宣告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出埃及记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14:14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 耶和华必为你们争战，你们只管静默，不要作声。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18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诗篇</a:t>
            </a:r>
            <a:r>
              <a:rPr lang="en-US" altLang="zh-CN" sz="3200" dirty="0">
                <a:latin typeface="SimSun" charset="-122"/>
                <a:ea typeface="SimSun" charset="-122"/>
                <a:cs typeface="SimSun" charset="-122"/>
              </a:rPr>
              <a:t>34:10 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少壮狮子有时还缺食挨饿，但寻求耶和华的，甚么好处都不缺。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信心带来眼光的改变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8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信心带来眼光的改变</a:t>
            </a:r>
            <a:endParaRPr lang="en-US" altLang="zh-CN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9 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卑微的弟兄升高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，就该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喜乐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；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10 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富足的降卑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也该如此，因为他必要过去，如同草上的花一样。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11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太阳出来，热风刮起，草就枯干，花也凋谢，美容就消没了；那富足的人在他所行的事上，也要这样衰残。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3863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喜乐并非因为眼前的处境改观。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试炼中注意力的转移：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</a:rPr>
              <a:t>眼前难题 </a:t>
            </a:r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  <a:sym typeface="Wingdings"/>
              </a:rPr>
              <a:t></a:t>
            </a:r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</a:rPr>
              <a:t> 神的信实与美好</a:t>
            </a:r>
            <a:endParaRPr lang="en-US" altLang="zh-CN" sz="34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400" dirty="0">
                <a:latin typeface="SimSun" charset="-122"/>
                <a:ea typeface="SimSun" charset="-122"/>
                <a:cs typeface="SimSun" charset="-122"/>
              </a:rPr>
              <a:t>脱离眼前的困境</a:t>
            </a:r>
            <a:r>
              <a:rPr lang="en-US" altLang="zh-CN" sz="3400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  <a:sym typeface="Wingdings"/>
              </a:rPr>
              <a:t></a:t>
            </a:r>
            <a:r>
              <a:rPr lang="en-US" altLang="zh-CN" sz="3400" dirty="0" smtClean="0">
                <a:latin typeface="SimSun" charset="-122"/>
                <a:ea typeface="SimSun" charset="-122"/>
                <a:cs typeface="SimSun" charset="-122"/>
                <a:sym typeface="Wingdings"/>
              </a:rPr>
              <a:t> </a:t>
            </a:r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  <a:sym typeface="Wingdings"/>
              </a:rPr>
              <a:t>得永恒的福分</a:t>
            </a:r>
            <a:endParaRPr lang="en-US" altLang="zh-CN" sz="34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4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400" dirty="0" smtClean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0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12 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忍受试探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的人是有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福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的！因为他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经过试验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以后，必得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生命的冠冕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，这是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主应许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给那些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爱他之人的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8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总结</a:t>
            </a:r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试炼的重要和必要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在试炼中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靠信心从神求智慧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抓住神的应许</a:t>
            </a:r>
            <a:endParaRPr lang="en-US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800" dirty="0" smtClean="0">
                <a:latin typeface="Times" charset="0"/>
                <a:ea typeface="Times" charset="0"/>
                <a:cs typeface="Times" charset="0"/>
              </a:rPr>
              <a:t>祷告。</a:t>
            </a:r>
            <a:endParaRPr lang="en-US" sz="38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60" y="338469"/>
            <a:ext cx="7886700" cy="4351338"/>
          </a:xfrm>
        </p:spPr>
        <p:txBody>
          <a:bodyPr>
            <a:no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9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卑微的弟兄升高，就该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喜乐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；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10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富足的降卑也该如此，因为他必要过去，如同草上的花一样。 </a:t>
            </a:r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11 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太阳出来，热风刮起，草就枯干，花也凋谢，美容就消没了；那富足的人在他所行的事上，也要这样衰残</a:t>
            </a:r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51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2418"/>
            <a:ext cx="7886700" cy="5674545"/>
          </a:xfrm>
        </p:spPr>
        <p:txBody>
          <a:bodyPr>
            <a:normAutofit/>
          </a:bodyPr>
          <a:lstStyle/>
          <a:p>
            <a:r>
              <a:rPr lang="en-US" altLang="zh-CN" sz="3800" dirty="0">
                <a:latin typeface="SimSun" charset="-122"/>
                <a:ea typeface="SimSun" charset="-122"/>
                <a:cs typeface="SimSun" charset="-122"/>
              </a:rPr>
              <a:t>12 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忍受试探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的人是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有福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的！因为他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经过试验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以后，必得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生命的冠冕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，这是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主应许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给那些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爱他之人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的。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336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祷告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sz="3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1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雅各书背景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可能早于公元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50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年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写给散住在各地的犹太信徒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en-US" sz="3200" dirty="0">
                <a:latin typeface="SimSun" charset="-122"/>
                <a:ea typeface="SimSun" charset="-122"/>
                <a:cs typeface="SimSun" charset="-122"/>
              </a:rPr>
              <a:t>散住十二个支派之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人”（</a:t>
            </a:r>
            <a:r>
              <a:rPr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活出信心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试炼</a:t>
            </a:r>
            <a:endParaRPr lang="en-US" sz="32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800" dirty="0" smtClean="0">
                <a:latin typeface="SimSun" charset="-122"/>
                <a:ea typeface="SimSun" charset="-122"/>
                <a:cs typeface="SimSun" charset="-122"/>
              </a:rPr>
              <a:t>你们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落在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百般试炼</a:t>
            </a:r>
            <a:r>
              <a:rPr lang="zh-CN" altLang="en-US" sz="3800" dirty="0">
                <a:latin typeface="SimSun" charset="-122"/>
                <a:ea typeface="SimSun" charset="-122"/>
                <a:cs typeface="SimSun" charset="-122"/>
              </a:rPr>
              <a:t>中，都要</a:t>
            </a:r>
            <a:r>
              <a:rPr lang="zh-CN" altLang="en-US" sz="3800" dirty="0">
                <a:solidFill>
                  <a:schemeClr val="accent2"/>
                </a:solidFill>
                <a:latin typeface="SimSun" charset="-122"/>
                <a:ea typeface="SimSun" charset="-122"/>
                <a:cs typeface="SimSun" charset="-122"/>
              </a:rPr>
              <a:t>以为</a:t>
            </a:r>
            <a:r>
              <a:rPr lang="zh-CN" altLang="en-US" sz="3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大喜乐</a:t>
            </a:r>
            <a:r>
              <a:rPr lang="zh-CN" altLang="en-US" sz="38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。</a:t>
            </a:r>
            <a:endParaRPr lang="en-US" altLang="zh-CN" sz="38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610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何为“百般试炼”？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为义受的迫害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更广义的试炼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任何考验我们对神的信心的处境与情况</a:t>
            </a:r>
            <a:endParaRPr lang="en-US" altLang="zh-CN" sz="3200" dirty="0">
              <a:latin typeface="SimSun" charset="-122"/>
              <a:ea typeface="SimSun" charset="-122"/>
              <a:cs typeface="SimSun" charset="-122"/>
            </a:endParaRPr>
          </a:p>
          <a:p>
            <a:pPr lvl="2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常常有苦难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常常须等候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因为苦难与等候挑战信心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r>
              <a:rPr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例子：约伯记</a:t>
            </a:r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2"/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8690</TotalTime>
  <Words>1320</Words>
  <Application>Microsoft Macintosh PowerPoint</Application>
  <PresentationFormat>On-screen Show (4:3)</PresentationFormat>
  <Paragraphs>156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Calibri Light</vt:lpstr>
      <vt:lpstr>SimSun</vt:lpstr>
      <vt:lpstr>Times</vt:lpstr>
      <vt:lpstr>Wingdings</vt:lpstr>
      <vt:lpstr>等线</vt:lpstr>
      <vt:lpstr>Arial</vt:lpstr>
      <vt:lpstr>Office Theme</vt:lpstr>
      <vt:lpstr>在试炼中成全完备</vt:lpstr>
      <vt:lpstr>经文：雅各书1:1-12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试炼的作用</vt:lpstr>
      <vt:lpstr>PowerPoint Presentation</vt:lpstr>
      <vt:lpstr>PowerPoint Presentation</vt:lpstr>
      <vt:lpstr>试炼的作用</vt:lpstr>
      <vt:lpstr>提炼“纯金”步骤</vt:lpstr>
      <vt:lpstr>第一步：压碎熔化</vt:lpstr>
      <vt:lpstr>保罗的例子</vt:lpstr>
      <vt:lpstr>PowerPoint Presentation</vt:lpstr>
      <vt:lpstr>PowerPoint Presentation</vt:lpstr>
      <vt:lpstr>第二步：去除杂质</vt:lpstr>
      <vt:lpstr>PowerPoint Presentation</vt:lpstr>
      <vt:lpstr>第三步：凝结成金</vt:lpstr>
      <vt:lpstr>试炼的必要性</vt:lpstr>
      <vt:lpstr>PowerPoint Presentation</vt:lpstr>
      <vt:lpstr>PowerPoint Presentation</vt:lpstr>
      <vt:lpstr>凭信心从神求智慧</vt:lpstr>
      <vt:lpstr>PowerPoint Presentation</vt:lpstr>
      <vt:lpstr>PowerPoint Presentation</vt:lpstr>
      <vt:lpstr>信心的重要</vt:lpstr>
      <vt:lpstr>靠着信心</vt:lpstr>
      <vt:lpstr>PowerPoint Presentation</vt:lpstr>
      <vt:lpstr>PowerPoint Presentation</vt:lpstr>
      <vt:lpstr>PowerPoint Presentation</vt:lpstr>
      <vt:lpstr>信心带来眼光的改变</vt:lpstr>
      <vt:lpstr>PowerPoint Presentation</vt:lpstr>
      <vt:lpstr>PowerPoint Presentation</vt:lpstr>
      <vt:lpstr>总结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在试炼中成全完备</dc:title>
  <dc:creator>Li Ma</dc:creator>
  <cp:lastModifiedBy>Li Ma</cp:lastModifiedBy>
  <cp:revision>1099</cp:revision>
  <dcterms:created xsi:type="dcterms:W3CDTF">2018-02-17T15:22:12Z</dcterms:created>
  <dcterms:modified xsi:type="dcterms:W3CDTF">2018-03-11T13:52:18Z</dcterms:modified>
</cp:coreProperties>
</file>