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7" r:id="rId3"/>
    <p:sldId id="622" r:id="rId4"/>
    <p:sldId id="660" r:id="rId5"/>
    <p:sldId id="816" r:id="rId6"/>
    <p:sldId id="812" r:id="rId7"/>
    <p:sldId id="813" r:id="rId8"/>
    <p:sldId id="817" r:id="rId9"/>
    <p:sldId id="814" r:id="rId10"/>
    <p:sldId id="818" r:id="rId11"/>
    <p:sldId id="815" r:id="rId12"/>
    <p:sldId id="617" r:id="rId13"/>
    <p:sldId id="514" r:id="rId14"/>
    <p:sldId id="659" r:id="rId15"/>
    <p:sldId id="819" r:id="rId16"/>
    <p:sldId id="804" r:id="rId17"/>
    <p:sldId id="805" r:id="rId18"/>
    <p:sldId id="820" r:id="rId19"/>
    <p:sldId id="821" r:id="rId20"/>
    <p:sldId id="822" r:id="rId21"/>
    <p:sldId id="806" r:id="rId22"/>
    <p:sldId id="807" r:id="rId23"/>
    <p:sldId id="808" r:id="rId24"/>
    <p:sldId id="809" r:id="rId25"/>
    <p:sldId id="823" r:id="rId26"/>
    <p:sldId id="824" r:id="rId27"/>
    <p:sldId id="810" r:id="rId28"/>
    <p:sldId id="811" r:id="rId29"/>
    <p:sldId id="825" r:id="rId30"/>
    <p:sldId id="82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3/4/2018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3/4/2018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3/4/2018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416320"/>
          </a:xfrm>
          <a:prstGeom prst="rect">
            <a:avLst/>
          </a:prstGeom>
          <a:noFill/>
        </p:spPr>
        <p:txBody>
          <a:bodyPr wrap="square" rtlCol="0">
            <a:spAutoFit/>
          </a:bodyPr>
          <a:lstStyle/>
          <a:p>
            <a:pPr algn="dist"/>
            <a:r>
              <a:rPr lang="en-US" sz="7000" i="1" dirty="0" smtClean="0"/>
              <a:t>A Neighbor Neighs Not</a:t>
            </a:r>
            <a:r>
              <a:rPr lang="en-US" sz="7000" b="1" i="1" dirty="0" smtClean="0"/>
              <a:t> in Love </a:t>
            </a:r>
            <a:endParaRPr lang="en-US" sz="7000" b="1" i="1" dirty="0" smtClean="0"/>
          </a:p>
          <a:p>
            <a:pPr algn="dist"/>
            <a:r>
              <a:rPr lang="zh-CN" altLang="en-US" sz="7000" i="1" dirty="0" smtClean="0"/>
              <a:t>鄰舍</a:t>
            </a:r>
            <a:r>
              <a:rPr lang="zh-CN" altLang="en-US" sz="7000" b="1" i="1" dirty="0" smtClean="0"/>
              <a:t>在愛中</a:t>
            </a:r>
            <a:r>
              <a:rPr lang="zh-CN" altLang="en-US" sz="7000" i="1" dirty="0" smtClean="0"/>
              <a:t>不說不</a:t>
            </a:r>
            <a:endParaRPr lang="en-US" sz="7000" dirty="0"/>
          </a:p>
        </p:txBody>
      </p:sp>
      <p:sp>
        <p:nvSpPr>
          <p:cNvPr id="3" name="TextBox 2"/>
          <p:cNvSpPr txBox="1"/>
          <p:nvPr/>
        </p:nvSpPr>
        <p:spPr>
          <a:xfrm>
            <a:off x="1828800" y="1106269"/>
            <a:ext cx="5410200" cy="646331"/>
          </a:xfrm>
          <a:prstGeom prst="rect">
            <a:avLst/>
          </a:prstGeom>
          <a:noFill/>
        </p:spPr>
        <p:txBody>
          <a:bodyPr wrap="square" rtlCol="0">
            <a:spAutoFit/>
          </a:bodyPr>
          <a:lstStyle/>
          <a:p>
            <a:pPr algn="ctr"/>
            <a:r>
              <a:rPr lang="en-US" sz="3600" dirty="0" err="1" smtClean="0"/>
              <a:t>Lk</a:t>
            </a:r>
            <a:r>
              <a:rPr lang="en-US" sz="3600" dirty="0" smtClean="0"/>
              <a:t> 10:25-37</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200" dirty="0" smtClean="0">
              <a:solidFill>
                <a:schemeClr val="bg1"/>
              </a:solidFill>
            </a:endParaRPr>
          </a:p>
          <a:p>
            <a:r>
              <a:rPr lang="en-US" sz="4000" dirty="0" smtClean="0">
                <a:solidFill>
                  <a:schemeClr val="bg1"/>
                </a:solidFill>
              </a:rPr>
              <a:t>36 “Which of these three do you think was a neighbor to the man who fell into the hands of robbers?” 37 The expert in the law replied, “The one who had mercy on him.” Jesus told him, “Go and do likewise</a:t>
            </a:r>
            <a:r>
              <a:rPr lang="en-US" sz="4000" dirty="0" smtClean="0">
                <a:solidFill>
                  <a:schemeClr val="bg1"/>
                </a:solidFill>
              </a:rPr>
              <a:t>.”</a:t>
            </a:r>
          </a:p>
          <a:p>
            <a:endParaRPr lang="en-US" sz="4000" dirty="0" smtClean="0">
              <a:solidFill>
                <a:schemeClr val="bg1"/>
              </a:solidFill>
            </a:endParaRPr>
          </a:p>
          <a:p>
            <a:r>
              <a:rPr lang="en-US" sz="4000" b="1" dirty="0" smtClean="0">
                <a:solidFill>
                  <a:schemeClr val="bg1"/>
                </a:solidFill>
              </a:rPr>
              <a:t>36 </a:t>
            </a:r>
            <a:r>
              <a:rPr lang="zh-TW" altLang="en-US" sz="4000" b="1" dirty="0" smtClean="0">
                <a:solidFill>
                  <a:schemeClr val="bg1"/>
                </a:solidFill>
              </a:rPr>
              <a:t>你 想 ， 這 三 個 人 那 一 個 是 落 在 強 盜 手 中 的 鄰 舍 呢 ？</a:t>
            </a:r>
            <a:r>
              <a:rPr lang="en-US" sz="4000" b="1" dirty="0" smtClean="0">
                <a:solidFill>
                  <a:schemeClr val="bg1"/>
                </a:solidFill>
              </a:rPr>
              <a:t>37 </a:t>
            </a:r>
            <a:r>
              <a:rPr lang="zh-TW" altLang="en-US" sz="4000" b="1" dirty="0" smtClean="0">
                <a:solidFill>
                  <a:schemeClr val="bg1"/>
                </a:solidFill>
              </a:rPr>
              <a:t>他 說 ： 是 憐 憫 他 的 。 耶 穌 說 ： 你 去 照 樣 行 罷 。</a:t>
            </a:r>
            <a:endParaRPr lang="en-US" sz="38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God-centering instruction to live by:</a:t>
            </a:r>
          </a:p>
          <a:p>
            <a:r>
              <a:rPr lang="en-US" sz="4000" b="1" dirty="0" smtClean="0">
                <a:solidFill>
                  <a:schemeClr val="bg1"/>
                </a:solidFill>
              </a:rPr>
              <a:t>The neighbor is one who is sacrificially merciful to a helpless other.</a:t>
            </a:r>
            <a:endParaRPr lang="en-US" sz="4000" dirty="0" smtClean="0">
              <a:solidFill>
                <a:schemeClr val="bg1"/>
              </a:solidFill>
            </a:endParaRPr>
          </a:p>
          <a:p>
            <a:endParaRPr lang="en-US" altLang="zh-TW" sz="4000" b="1" dirty="0" smtClean="0">
              <a:solidFill>
                <a:schemeClr val="bg1"/>
              </a:solidFill>
            </a:endParaRPr>
          </a:p>
          <a:p>
            <a:r>
              <a:rPr lang="zh-TW" altLang="en-US" sz="4000" b="1" dirty="0" smtClean="0">
                <a:solidFill>
                  <a:schemeClr val="bg1"/>
                </a:solidFill>
              </a:rPr>
              <a:t>帶</a:t>
            </a:r>
            <a:r>
              <a:rPr lang="zh-TW" altLang="en-US" sz="4000" b="1" dirty="0" smtClean="0">
                <a:solidFill>
                  <a:schemeClr val="bg1"/>
                </a:solidFill>
              </a:rPr>
              <a:t>著犧牲憐恤無助者的那一位就是鄰舍了</a:t>
            </a:r>
            <a:r>
              <a:rPr lang="zh-CN" altLang="en-US" sz="4000" b="1"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Not My (Kind </a:t>
            </a:r>
            <a:r>
              <a:rPr lang="en-US" altLang="zh-CN" sz="7000" b="1" dirty="0" smtClean="0">
                <a:solidFill>
                  <a:prstClr val="white"/>
                </a:solidFill>
              </a:rPr>
              <a:t>o</a:t>
            </a:r>
            <a:r>
              <a:rPr lang="en-US" altLang="zh-CN" sz="7000" b="1" dirty="0" smtClean="0">
                <a:solidFill>
                  <a:prstClr val="white"/>
                </a:solidFill>
              </a:rPr>
              <a:t>f) Clothing Store</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Not My (Kind of) Clothing Store:</a:t>
            </a:r>
            <a:endParaRPr lang="en-US" sz="4000" u="sng" dirty="0" smtClean="0">
              <a:solidFill>
                <a:schemeClr val="bg1"/>
              </a:solidFill>
            </a:endParaRPr>
          </a:p>
          <a:p>
            <a:r>
              <a:rPr lang="en-US" sz="4000" b="1" i="1" dirty="0" smtClean="0">
                <a:solidFill>
                  <a:schemeClr val="bg1"/>
                </a:solidFill>
              </a:rPr>
              <a:t>What if the stores are each rated by what they are and not he wished them to be? What if each brand is assessed by how well it does in what it does?</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smtClean="0">
                <a:solidFill>
                  <a:schemeClr val="bg1"/>
                </a:solidFill>
              </a:rPr>
              <a:t>Isa 55</a:t>
            </a:r>
            <a:r>
              <a:rPr lang="en-US" sz="3200" dirty="0" smtClean="0">
                <a:solidFill>
                  <a:schemeClr val="bg1"/>
                </a:solidFill>
              </a:rPr>
              <a:t>:8-9</a:t>
            </a:r>
            <a:endParaRPr lang="en-US" sz="3200" dirty="0" smtClean="0">
              <a:solidFill>
                <a:schemeClr val="bg1"/>
              </a:solidFill>
            </a:endParaRPr>
          </a:p>
          <a:p>
            <a:r>
              <a:rPr lang="en-US" sz="4000" dirty="0" smtClean="0">
                <a:solidFill>
                  <a:schemeClr val="bg1"/>
                </a:solidFill>
              </a:rPr>
              <a:t>“</a:t>
            </a:r>
            <a:r>
              <a:rPr lang="en-US" sz="4000" dirty="0" smtClean="0">
                <a:solidFill>
                  <a:schemeClr val="bg1"/>
                </a:solidFill>
              </a:rPr>
              <a:t>For My thoughts are not your thoughts, neither are your ways My ways,” declares the Lord. “As the heavens are higher than the earth, so are My ways higher than your ways and My thoughts than your thoughts.” </a:t>
            </a:r>
            <a:r>
              <a:rPr lang="zh-CN" altLang="en-US" sz="4000" dirty="0" smtClean="0">
                <a:solidFill>
                  <a:schemeClr val="bg1"/>
                </a:solidFill>
              </a:rPr>
              <a:t>耶 </a:t>
            </a:r>
            <a:r>
              <a:rPr lang="zh-CN" altLang="en-US" sz="4000" dirty="0" smtClean="0">
                <a:solidFill>
                  <a:schemeClr val="bg1"/>
                </a:solidFill>
              </a:rPr>
              <a:t>和 華 說 ： 我 的 意 念 非 同 你 們 的 意 念 ； 我 的 道 路 非 同 你 們 的 道 路 。天 怎 樣 高 過 地 ， 照 樣 ， 我 的 道 路 高 過 你 們 的 道 路 ； 我 的 意 念 高 過 你 們 的 意 念 。</a:t>
            </a:r>
            <a:endParaRPr lang="en-US" sz="38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Not Just an Answer</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Not Just an Answer:</a:t>
            </a:r>
            <a:endParaRPr lang="en-US" sz="4000" u="sng" dirty="0" smtClean="0">
              <a:solidFill>
                <a:schemeClr val="bg1"/>
              </a:solidFill>
            </a:endParaRPr>
          </a:p>
          <a:p>
            <a:r>
              <a:rPr lang="en-US" sz="4000" dirty="0" smtClean="0">
                <a:solidFill>
                  <a:schemeClr val="bg1"/>
                </a:solidFill>
              </a:rPr>
              <a:t>Eternal life is not fundamentally about living with an infinite extension of time</a:t>
            </a:r>
            <a:br>
              <a:rPr lang="en-US" sz="4000" dirty="0" smtClean="0">
                <a:solidFill>
                  <a:schemeClr val="bg1"/>
                </a:solidFill>
              </a:rPr>
            </a:br>
            <a:r>
              <a:rPr lang="en-US" sz="4000" dirty="0" smtClean="0">
                <a:solidFill>
                  <a:schemeClr val="bg1"/>
                </a:solidFill>
              </a:rPr>
              <a:t>BUT</a:t>
            </a:r>
            <a:br>
              <a:rPr lang="en-US" sz="4000" dirty="0" smtClean="0">
                <a:solidFill>
                  <a:schemeClr val="bg1"/>
                </a:solidFill>
              </a:rPr>
            </a:br>
            <a:r>
              <a:rPr lang="en-US" sz="4000" dirty="0" smtClean="0">
                <a:solidFill>
                  <a:schemeClr val="bg1"/>
                </a:solidFill>
              </a:rPr>
              <a:t>Loving God with </a:t>
            </a:r>
            <a:r>
              <a:rPr lang="en-US" sz="4000" dirty="0" smtClean="0">
                <a:solidFill>
                  <a:schemeClr val="bg1"/>
                </a:solidFill>
              </a:rPr>
              <a:t>our </a:t>
            </a:r>
            <a:r>
              <a:rPr lang="en-US" sz="4000" dirty="0" smtClean="0">
                <a:solidFill>
                  <a:schemeClr val="bg1"/>
                </a:solidFill>
              </a:rPr>
              <a:t>whole </a:t>
            </a:r>
            <a:r>
              <a:rPr lang="en-US" sz="4000" dirty="0" smtClean="0">
                <a:solidFill>
                  <a:schemeClr val="bg1"/>
                </a:solidFill>
              </a:rPr>
              <a:t>person.</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Not Just an Answer:</a:t>
            </a:r>
            <a:endParaRPr lang="en-US" sz="4000" u="sng" dirty="0" smtClean="0">
              <a:solidFill>
                <a:schemeClr val="bg1"/>
              </a:solidFill>
            </a:endParaRPr>
          </a:p>
          <a:p>
            <a:r>
              <a:rPr lang="en-US" sz="4000" dirty="0" smtClean="0">
                <a:solidFill>
                  <a:schemeClr val="bg1"/>
                </a:solidFill>
              </a:rPr>
              <a:t>“You’ve got the answer in your head. Now follow through with the actions of your hands.”</a:t>
            </a:r>
            <a:br>
              <a:rPr lang="en-US" sz="4000" dirty="0" smtClean="0">
                <a:solidFill>
                  <a:schemeClr val="bg1"/>
                </a:solidFill>
              </a:rPr>
            </a:br>
            <a:r>
              <a:rPr lang="en-US" sz="4000" dirty="0" smtClean="0">
                <a:solidFill>
                  <a:schemeClr val="bg1"/>
                </a:solidFill>
              </a:rPr>
              <a:t>“You have the intelligence. Now follow through with your obedience!”</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Not Just an Answer:</a:t>
            </a:r>
            <a:endParaRPr lang="en-US" sz="4000" u="sng" dirty="0" smtClean="0">
              <a:solidFill>
                <a:schemeClr val="bg1"/>
              </a:solidFill>
            </a:endParaRPr>
          </a:p>
          <a:p>
            <a:r>
              <a:rPr lang="en-US" sz="4000" b="1" dirty="0" smtClean="0">
                <a:solidFill>
                  <a:schemeClr val="bg1"/>
                </a:solidFill>
              </a:rPr>
              <a:t>Eternal life – this life lived under God’s governance and blessing – is not an intellectual answer to give but an operational, evidential life to </a:t>
            </a:r>
            <a:r>
              <a:rPr lang="en-US" sz="4000" b="1" dirty="0" smtClean="0">
                <a:solidFill>
                  <a:schemeClr val="bg1"/>
                </a:solidFill>
              </a:rPr>
              <a:t>live.</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Not Just an Answer:</a:t>
            </a:r>
            <a:endParaRPr lang="en-US" sz="4000" u="sng" dirty="0" smtClean="0">
              <a:solidFill>
                <a:schemeClr val="bg1"/>
              </a:solidFill>
            </a:endParaRPr>
          </a:p>
          <a:p>
            <a:r>
              <a:rPr lang="en-US" sz="4000" i="1" dirty="0" smtClean="0">
                <a:solidFill>
                  <a:schemeClr val="bg1"/>
                </a:solidFill>
              </a:rPr>
              <a:t>Will our intelligence about the law be validated by our obedience to the </a:t>
            </a:r>
            <a:r>
              <a:rPr lang="en-US" sz="4000" i="1" dirty="0" smtClean="0">
                <a:solidFill>
                  <a:schemeClr val="bg1"/>
                </a:solidFill>
              </a:rPr>
              <a:t>law?</a:t>
            </a:r>
          </a:p>
          <a:p>
            <a:r>
              <a:rPr lang="en-US" sz="4000" i="1" dirty="0" smtClean="0">
                <a:solidFill>
                  <a:schemeClr val="bg1"/>
                </a:solidFill>
              </a:rPr>
              <a:t>Or </a:t>
            </a:r>
            <a:r>
              <a:rPr lang="en-US" sz="4000" i="1" dirty="0" smtClean="0">
                <a:solidFill>
                  <a:schemeClr val="bg1"/>
                </a:solidFill>
              </a:rPr>
              <a:t>will we be shown to be all brain and no </a:t>
            </a:r>
            <a:r>
              <a:rPr lang="en-US" sz="4000" i="1" dirty="0" smtClean="0">
                <a:solidFill>
                  <a:schemeClr val="bg1"/>
                </a:solidFill>
              </a:rPr>
              <a:t>brawn when </a:t>
            </a:r>
            <a:r>
              <a:rPr lang="en-US" sz="4000" i="1" dirty="0" smtClean="0">
                <a:solidFill>
                  <a:schemeClr val="bg1"/>
                </a:solidFill>
              </a:rPr>
              <a:t>it comes to loving God?</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err="1" smtClean="0">
                <a:solidFill>
                  <a:prstClr val="white"/>
                </a:solidFill>
              </a:rPr>
              <a:t>Lk</a:t>
            </a:r>
            <a:r>
              <a:rPr lang="en-US" altLang="zh-CN" sz="7000" b="1" dirty="0" smtClean="0">
                <a:solidFill>
                  <a:prstClr val="white"/>
                </a:solidFill>
              </a:rPr>
              <a:t> 10:25-37</a:t>
            </a: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Not My Neighbor</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Not My Neighbor:</a:t>
            </a:r>
            <a:endParaRPr lang="en-US" sz="4000" u="sng" dirty="0" smtClean="0">
              <a:solidFill>
                <a:schemeClr val="bg1"/>
              </a:solidFill>
            </a:endParaRPr>
          </a:p>
          <a:p>
            <a:r>
              <a:rPr lang="en-US" sz="4000" dirty="0" smtClean="0">
                <a:solidFill>
                  <a:schemeClr val="bg1"/>
                </a:solidFill>
              </a:rPr>
              <a:t>There are those whom he will have no shame and will not think twice to announce to the world “#</a:t>
            </a:r>
            <a:r>
              <a:rPr lang="en-US" sz="4000" dirty="0" err="1" smtClean="0">
                <a:solidFill>
                  <a:schemeClr val="bg1"/>
                </a:solidFill>
              </a:rPr>
              <a:t>notmyneighbor</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I am Your Neighbor</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I am Your</a:t>
            </a:r>
            <a:r>
              <a:rPr lang="en-US" sz="4000" u="sng" dirty="0" smtClean="0">
                <a:solidFill>
                  <a:schemeClr val="bg1"/>
                </a:solidFill>
              </a:rPr>
              <a:t> Neighbor:</a:t>
            </a:r>
            <a:endParaRPr lang="en-US" sz="4000" u="sng" dirty="0" smtClean="0">
              <a:solidFill>
                <a:schemeClr val="bg1"/>
              </a:solidFill>
            </a:endParaRPr>
          </a:p>
          <a:p>
            <a:r>
              <a:rPr lang="en-US" sz="4000" dirty="0" smtClean="0">
                <a:solidFill>
                  <a:schemeClr val="bg1"/>
                </a:solidFill>
              </a:rPr>
              <a:t>It is not just a story, since JC spoke in parables to convey kingdom truths, using earthly references to point us to heavenly </a:t>
            </a:r>
            <a:r>
              <a:rPr lang="en-US" sz="4000" dirty="0" smtClean="0">
                <a:solidFill>
                  <a:schemeClr val="bg1"/>
                </a:solidFill>
              </a:rPr>
              <a:t>living.</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I am Your</a:t>
            </a:r>
            <a:r>
              <a:rPr lang="en-US" sz="4000" u="sng" dirty="0" smtClean="0">
                <a:solidFill>
                  <a:schemeClr val="bg1"/>
                </a:solidFill>
              </a:rPr>
              <a:t> Neighbor:</a:t>
            </a:r>
            <a:endParaRPr lang="en-US" sz="4000" u="sng" dirty="0" smtClean="0">
              <a:solidFill>
                <a:schemeClr val="bg1"/>
              </a:solidFill>
            </a:endParaRPr>
          </a:p>
          <a:p>
            <a:r>
              <a:rPr lang="en-US" sz="4000" b="1" dirty="0" smtClean="0">
                <a:solidFill>
                  <a:schemeClr val="bg1"/>
                </a:solidFill>
              </a:rPr>
              <a:t>What Jesus </a:t>
            </a:r>
            <a:r>
              <a:rPr lang="en-US" sz="4000" b="1" dirty="0" smtClean="0">
                <a:solidFill>
                  <a:schemeClr val="bg1"/>
                </a:solidFill>
              </a:rPr>
              <a:t>cared for is that the SACRIFICIAL NEIGHBORLY MERCY that the Samaritan embodied freely flows out of a soul that professes to love God, that help is given to the helpless, whoever (s)he </a:t>
            </a:r>
            <a:r>
              <a:rPr lang="en-US" sz="4000" b="1" dirty="0" smtClean="0">
                <a:solidFill>
                  <a:schemeClr val="bg1"/>
                </a:solidFill>
              </a:rPr>
              <a:t>is.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I am Your</a:t>
            </a:r>
            <a:r>
              <a:rPr lang="en-US" sz="4000" u="sng" dirty="0" smtClean="0">
                <a:solidFill>
                  <a:schemeClr val="bg1"/>
                </a:solidFill>
              </a:rPr>
              <a:t> Neighbor:</a:t>
            </a:r>
            <a:endParaRPr lang="en-US" sz="4000" u="sng" dirty="0" smtClean="0">
              <a:solidFill>
                <a:schemeClr val="bg1"/>
              </a:solidFill>
            </a:endParaRPr>
          </a:p>
          <a:p>
            <a:r>
              <a:rPr lang="en-US" sz="4000" dirty="0" smtClean="0">
                <a:solidFill>
                  <a:schemeClr val="bg1"/>
                </a:solidFill>
              </a:rPr>
              <a:t>The one who asks, “Who is my neighbor?” must also ask the better question: </a:t>
            </a:r>
            <a:r>
              <a:rPr lang="en-US" sz="4000" b="1" i="1" dirty="0" smtClean="0">
                <a:solidFill>
                  <a:schemeClr val="bg1"/>
                </a:solidFill>
              </a:rPr>
              <a:t>AM I BEING A NEIGHBOR TO MY NEIGHBOR?</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Our Neighbor on High</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Our</a:t>
            </a:r>
            <a:r>
              <a:rPr lang="en-US" sz="4000" u="sng" dirty="0" smtClean="0">
                <a:solidFill>
                  <a:schemeClr val="bg1"/>
                </a:solidFill>
              </a:rPr>
              <a:t> Neighbor on High:</a:t>
            </a:r>
            <a:endParaRPr lang="en-US" sz="4000" u="sng" dirty="0" smtClean="0">
              <a:solidFill>
                <a:schemeClr val="bg1"/>
              </a:solidFill>
            </a:endParaRPr>
          </a:p>
          <a:p>
            <a:r>
              <a:rPr lang="en-US" sz="4000" dirty="0" smtClean="0">
                <a:solidFill>
                  <a:schemeClr val="bg1"/>
                </a:solidFill>
              </a:rPr>
              <a:t>When </a:t>
            </a:r>
            <a:r>
              <a:rPr lang="en-US" sz="4000" dirty="0" smtClean="0">
                <a:solidFill>
                  <a:schemeClr val="bg1"/>
                </a:solidFill>
              </a:rPr>
              <a:t>Jesus </a:t>
            </a:r>
            <a:r>
              <a:rPr lang="en-US" sz="4000" dirty="0" smtClean="0">
                <a:solidFill>
                  <a:schemeClr val="bg1"/>
                </a:solidFill>
              </a:rPr>
              <a:t>died on the Cross for us who are rebellious against God, he died as our Neighbor on </a:t>
            </a:r>
            <a:r>
              <a:rPr lang="en-US" sz="4000" dirty="0" smtClean="0">
                <a:solidFill>
                  <a:schemeClr val="bg1"/>
                </a:solidFill>
              </a:rPr>
              <a:t>high.</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Jn</a:t>
            </a:r>
            <a:r>
              <a:rPr lang="en-US" sz="3200" dirty="0" smtClean="0">
                <a:solidFill>
                  <a:schemeClr val="bg1"/>
                </a:solidFill>
              </a:rPr>
              <a:t> 4:20</a:t>
            </a:r>
            <a:endParaRPr lang="en-US" sz="3200" dirty="0" smtClean="0">
              <a:solidFill>
                <a:schemeClr val="bg1"/>
              </a:solidFill>
            </a:endParaRPr>
          </a:p>
          <a:p>
            <a:r>
              <a:rPr lang="en-US" sz="4000" dirty="0" smtClean="0">
                <a:solidFill>
                  <a:schemeClr val="bg1"/>
                </a:solidFill>
              </a:rPr>
              <a:t>Whoever claims to love God yet hates a brother or sister is a liar. For whoever does not love their brother and sister, whom they have seen, cannot love God, whom they have not seen </a:t>
            </a:r>
            <a:r>
              <a:rPr lang="zh-CN" altLang="en-US" sz="4000" dirty="0" smtClean="0">
                <a:solidFill>
                  <a:schemeClr val="bg1"/>
                </a:solidFill>
              </a:rPr>
              <a:t>人 若 說 我 愛 神 ， 卻 恨 他 的 弟 兄 ， 就 是 說 謊 話 的 ； 不 愛 他 所 看 見 的 弟 兄 ， 就 不 能 愛 沒 有 看 見 的 神</a:t>
            </a:r>
            <a:r>
              <a:rPr lang="zh-CN" altLang="en-US" sz="4000" dirty="0" smtClean="0">
                <a:solidFill>
                  <a:schemeClr val="bg1"/>
                </a:solidFill>
              </a:rPr>
              <a:t>。</a:t>
            </a:r>
            <a:endParaRPr lang="en-US" sz="3800" b="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Our</a:t>
            </a:r>
            <a:r>
              <a:rPr lang="en-US" sz="4000" u="sng" dirty="0" smtClean="0">
                <a:solidFill>
                  <a:schemeClr val="bg1"/>
                </a:solidFill>
              </a:rPr>
              <a:t> Neighbor on High:</a:t>
            </a:r>
            <a:endParaRPr lang="en-US" sz="4000" u="sng" dirty="0" smtClean="0">
              <a:solidFill>
                <a:schemeClr val="bg1"/>
              </a:solidFill>
            </a:endParaRPr>
          </a:p>
          <a:p>
            <a:r>
              <a:rPr lang="en-US" sz="4000" dirty="0" smtClean="0">
                <a:solidFill>
                  <a:schemeClr val="bg1"/>
                </a:solidFill>
              </a:rPr>
              <a:t>The more we know our Good Neighbor from on high dearly, the more we will love God as the sacrificially merciful neighbor to our neighbors, in imitation of our Lord and Savior </a:t>
            </a:r>
            <a:r>
              <a:rPr lang="en-US" sz="4000" dirty="0" smtClean="0">
                <a:solidFill>
                  <a:schemeClr val="bg1"/>
                </a:solidFill>
              </a:rPr>
              <a:t>Jesus.</a:t>
            </a:r>
            <a:r>
              <a:rPr lang="en-US" sz="4000" b="1"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140416"/>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200" dirty="0" smtClean="0">
              <a:solidFill>
                <a:schemeClr val="bg1"/>
              </a:solidFill>
            </a:endParaRPr>
          </a:p>
          <a:p>
            <a:r>
              <a:rPr lang="en-US" sz="3800" dirty="0" smtClean="0">
                <a:solidFill>
                  <a:schemeClr val="bg1"/>
                </a:solidFill>
              </a:rPr>
              <a:t>25 On one occasion an expert in the law stood up to test Jesus. “Teacher,” he asked, “what must I do to inherit eternal life?” 26 “What is written in the Law?” he replied. “How do you read it</a:t>
            </a:r>
            <a:r>
              <a:rPr lang="en-US" sz="3800" dirty="0" smtClean="0">
                <a:solidFill>
                  <a:schemeClr val="bg1"/>
                </a:solidFill>
              </a:rPr>
              <a:t>?”</a:t>
            </a:r>
          </a:p>
          <a:p>
            <a:endParaRPr lang="en-US" sz="3800" dirty="0" smtClean="0">
              <a:solidFill>
                <a:schemeClr val="bg1"/>
              </a:solidFill>
            </a:endParaRPr>
          </a:p>
          <a:p>
            <a:r>
              <a:rPr lang="en-US" sz="4000" b="1" dirty="0" smtClean="0">
                <a:solidFill>
                  <a:schemeClr val="bg1"/>
                </a:solidFill>
              </a:rPr>
              <a:t>25 </a:t>
            </a:r>
            <a:r>
              <a:rPr lang="zh-TW" altLang="en-US" sz="4000" b="1" dirty="0" smtClean="0">
                <a:solidFill>
                  <a:schemeClr val="bg1"/>
                </a:solidFill>
              </a:rPr>
              <a:t>有 一 個 律 法 師 起 來 試 探 耶 穌 ， 說 ： 夫 子 ！ 我 該 作 甚 麼 才 可 以 承 受 永 生 ？</a:t>
            </a:r>
            <a:r>
              <a:rPr lang="en-US" sz="4000" b="1" dirty="0" smtClean="0">
                <a:solidFill>
                  <a:schemeClr val="bg1"/>
                </a:solidFill>
              </a:rPr>
              <a:t>26 </a:t>
            </a:r>
            <a:r>
              <a:rPr lang="zh-TW" altLang="en-US" sz="4000" b="1" dirty="0" smtClean="0">
                <a:solidFill>
                  <a:schemeClr val="bg1"/>
                </a:solidFill>
              </a:rPr>
              <a:t>耶 穌 對 他 說 ： 律 法 上 寫 的 是 甚 麼 ？ 你 念 的 是 怎 樣 呢 ？</a:t>
            </a:r>
            <a:endParaRPr lang="en-US" sz="3800" b="1" dirty="0" smtClean="0">
              <a:solidFill>
                <a:schemeClr val="bg1"/>
              </a:solidFill>
            </a:endParaRPr>
          </a:p>
          <a:p>
            <a:endParaRPr lang="en-US" sz="38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171194"/>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200" dirty="0" smtClean="0">
              <a:solidFill>
                <a:schemeClr val="bg1"/>
              </a:solidFill>
            </a:endParaRPr>
          </a:p>
          <a:p>
            <a:r>
              <a:rPr lang="en-US" sz="3800" dirty="0" smtClean="0">
                <a:solidFill>
                  <a:schemeClr val="bg1"/>
                </a:solidFill>
              </a:rPr>
              <a:t>27 He answered, “‘Love the Lord your God with all your heart and with all your soul and with all your strength and with all your mind’; and, ‘Love your neighbor as yourself.’” 28 “You have answered correctly,” Jesus replied. “Do this and you will live.”</a:t>
            </a:r>
          </a:p>
          <a:p>
            <a:r>
              <a:rPr lang="en-US" sz="3800" b="1" dirty="0" smtClean="0">
                <a:solidFill>
                  <a:schemeClr val="bg1"/>
                </a:solidFill>
              </a:rPr>
              <a:t>27 </a:t>
            </a:r>
            <a:r>
              <a:rPr lang="zh-TW" altLang="en-US" sz="3800" b="1" dirty="0" smtClean="0">
                <a:solidFill>
                  <a:schemeClr val="bg1"/>
                </a:solidFill>
              </a:rPr>
              <a:t>他 回 答 說 ： 「 你 要 盡 心 、 盡 性 、 盡 力 、 盡 意 愛 主 ─ 你 的 神 ； 又 要 愛 鄰 舍 如 同 自 己 。 」</a:t>
            </a:r>
            <a:r>
              <a:rPr lang="en-US" sz="3800" b="1" dirty="0" smtClean="0">
                <a:solidFill>
                  <a:schemeClr val="bg1"/>
                </a:solidFill>
              </a:rPr>
              <a:t>28 </a:t>
            </a:r>
            <a:r>
              <a:rPr lang="zh-TW" altLang="en-US" sz="3800" b="1" dirty="0" smtClean="0">
                <a:solidFill>
                  <a:schemeClr val="bg1"/>
                </a:solidFill>
              </a:rPr>
              <a:t>耶 穌 說 ： 「 你 回 答 的 是 ； 你 這 樣 行 ， 就 必 得 永 生 。 」</a:t>
            </a:r>
            <a:endParaRPr lang="en-US" sz="38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200" dirty="0" smtClean="0">
              <a:solidFill>
                <a:schemeClr val="bg1"/>
              </a:solidFill>
            </a:endParaRPr>
          </a:p>
          <a:p>
            <a:r>
              <a:rPr lang="en-US" sz="4000" dirty="0" smtClean="0">
                <a:solidFill>
                  <a:schemeClr val="bg1"/>
                </a:solidFill>
              </a:rPr>
              <a:t>29 But he wanted to justify himself, so he asked Jesus, “And who is my neighbor</a:t>
            </a:r>
            <a:r>
              <a:rPr lang="en-US" sz="4000" dirty="0" smtClean="0">
                <a:solidFill>
                  <a:schemeClr val="bg1"/>
                </a:solidFill>
              </a:rPr>
              <a:t>?”</a:t>
            </a:r>
          </a:p>
          <a:p>
            <a:endParaRPr lang="en-US" sz="4000" dirty="0" smtClean="0">
              <a:solidFill>
                <a:schemeClr val="bg1"/>
              </a:solidFill>
            </a:endParaRPr>
          </a:p>
          <a:p>
            <a:r>
              <a:rPr lang="en-US" sz="4000" b="1" dirty="0" smtClean="0">
                <a:solidFill>
                  <a:schemeClr val="bg1"/>
                </a:solidFill>
              </a:rPr>
              <a:t>29 </a:t>
            </a:r>
            <a:r>
              <a:rPr lang="zh-TW" altLang="en-US" sz="4000" b="1" dirty="0" smtClean="0">
                <a:solidFill>
                  <a:schemeClr val="bg1"/>
                </a:solidFill>
              </a:rPr>
              <a:t>那 人 要 顯 明 自 己 有 理 ， 就 對 耶 穌 說 ： 誰 是 我 的 鄰 舍 呢 ？</a:t>
            </a:r>
            <a:endParaRPr lang="en-US" sz="38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200" dirty="0" smtClean="0">
              <a:solidFill>
                <a:schemeClr val="bg1"/>
              </a:solidFill>
            </a:endParaRPr>
          </a:p>
          <a:p>
            <a:r>
              <a:rPr lang="en-US" sz="4000" dirty="0" smtClean="0">
                <a:solidFill>
                  <a:schemeClr val="bg1"/>
                </a:solidFill>
              </a:rPr>
              <a:t>30 In reply Jesus said: “A man was going down from Jerusalem to Jericho, when he was attacked by robbers. They stripped him of his clothes, beat him and went away, leaving him half dead</a:t>
            </a:r>
            <a:r>
              <a:rPr lang="en-US" sz="4000" dirty="0" smtClean="0">
                <a:solidFill>
                  <a:schemeClr val="bg1"/>
                </a:solidFill>
              </a:rPr>
              <a:t>.</a:t>
            </a:r>
          </a:p>
          <a:p>
            <a:endParaRPr lang="en-US" sz="4000" dirty="0" smtClean="0">
              <a:solidFill>
                <a:schemeClr val="bg1"/>
              </a:solidFill>
            </a:endParaRPr>
          </a:p>
          <a:p>
            <a:r>
              <a:rPr lang="en-US" sz="4000" b="1" dirty="0" smtClean="0">
                <a:solidFill>
                  <a:schemeClr val="bg1"/>
                </a:solidFill>
              </a:rPr>
              <a:t>30 </a:t>
            </a:r>
            <a:r>
              <a:rPr lang="zh-TW" altLang="en-US" sz="4000" b="1" dirty="0" smtClean="0">
                <a:solidFill>
                  <a:schemeClr val="bg1"/>
                </a:solidFill>
              </a:rPr>
              <a:t>耶 穌 回 答 說 ： 有 一 個 人 從 耶 路 撒 冷 下 耶 利 哥 去 ， 落 在 強 盜 手 中 。 他 們 剝 去 他 的 衣 裳 ， 把 他 打 個 半 死 ， 就 丟 下 他 走 了 。</a:t>
            </a:r>
            <a:r>
              <a:rPr lang="en-US" sz="4000" b="1" dirty="0" smtClean="0">
                <a:solidFill>
                  <a:schemeClr val="bg1"/>
                </a:solidFill>
              </a:rPr>
              <a:t> </a:t>
            </a:r>
            <a:endParaRPr lang="en-US" sz="38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200" dirty="0" smtClean="0">
              <a:solidFill>
                <a:schemeClr val="bg1"/>
              </a:solidFill>
            </a:endParaRPr>
          </a:p>
          <a:p>
            <a:r>
              <a:rPr lang="en-US" sz="4000" dirty="0" smtClean="0">
                <a:solidFill>
                  <a:schemeClr val="bg1"/>
                </a:solidFill>
              </a:rPr>
              <a:t>31 </a:t>
            </a:r>
            <a:r>
              <a:rPr lang="en-US" sz="4000" dirty="0" smtClean="0">
                <a:solidFill>
                  <a:schemeClr val="bg1"/>
                </a:solidFill>
              </a:rPr>
              <a:t>A priest happened to be going down the same road, and when he saw the man, he passed by on the other side. 32 So too, a Levite, when he came to the place and saw him, passed by on the other side. </a:t>
            </a:r>
            <a:endParaRPr lang="en-US" sz="4000" dirty="0" smtClean="0">
              <a:solidFill>
                <a:schemeClr val="bg1"/>
              </a:solidFill>
            </a:endParaRPr>
          </a:p>
          <a:p>
            <a:endParaRPr lang="en-US" sz="4000" dirty="0" smtClean="0">
              <a:solidFill>
                <a:schemeClr val="bg1"/>
              </a:solidFill>
            </a:endParaRPr>
          </a:p>
          <a:p>
            <a:r>
              <a:rPr lang="en-US" sz="4000" b="1" dirty="0" smtClean="0">
                <a:solidFill>
                  <a:schemeClr val="bg1"/>
                </a:solidFill>
              </a:rPr>
              <a:t>31 </a:t>
            </a:r>
            <a:r>
              <a:rPr lang="zh-TW" altLang="en-US" sz="4000" b="1" dirty="0" smtClean="0">
                <a:solidFill>
                  <a:schemeClr val="bg1"/>
                </a:solidFill>
              </a:rPr>
              <a:t>偶 然 有 一 個 祭 司 從 這 條 路 下 來 ， 看 見 他 就 從 那 邊 過 去 了 。</a:t>
            </a:r>
            <a:r>
              <a:rPr lang="en-US" sz="4000" b="1" dirty="0" smtClean="0">
                <a:solidFill>
                  <a:schemeClr val="bg1"/>
                </a:solidFill>
              </a:rPr>
              <a:t>32 </a:t>
            </a:r>
            <a:r>
              <a:rPr lang="zh-TW" altLang="en-US" sz="4000" b="1" dirty="0" smtClean="0">
                <a:solidFill>
                  <a:schemeClr val="bg1"/>
                </a:solidFill>
              </a:rPr>
              <a:t>又 有 一 個 利 未 人 來 到 這 地 方 ， 看 見 他 ， 也 照 樣 從 那 邊 過 去 了 。</a:t>
            </a:r>
            <a:endParaRPr lang="en-US" sz="38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078861"/>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700" dirty="0" smtClean="0">
              <a:solidFill>
                <a:schemeClr val="bg1"/>
              </a:solidFill>
            </a:endParaRPr>
          </a:p>
          <a:p>
            <a:r>
              <a:rPr lang="en-US" sz="3700" dirty="0" smtClean="0">
                <a:solidFill>
                  <a:schemeClr val="bg1"/>
                </a:solidFill>
              </a:rPr>
              <a:t>33 But a Samaritan, as he traveled, came where the man was; and when he saw him, he took pity on him. 34 He went to him and bandaged his wounds, pouring on oil and wine. Then he put the man on his own donkey, brought him to an inn and took care of him. </a:t>
            </a:r>
            <a:endParaRPr lang="en-US" sz="3700" dirty="0" smtClean="0">
              <a:solidFill>
                <a:schemeClr val="bg1"/>
              </a:solidFill>
            </a:endParaRPr>
          </a:p>
          <a:p>
            <a:r>
              <a:rPr lang="en-US" sz="3800" b="1" dirty="0" smtClean="0">
                <a:solidFill>
                  <a:schemeClr val="bg1"/>
                </a:solidFill>
              </a:rPr>
              <a:t>33 </a:t>
            </a:r>
            <a:r>
              <a:rPr lang="zh-TW" altLang="en-US" sz="3800" b="1" dirty="0" smtClean="0">
                <a:solidFill>
                  <a:schemeClr val="bg1"/>
                </a:solidFill>
              </a:rPr>
              <a:t>惟 有 一 個 撒 瑪 利 亞 人 行 路 來 到 那 裡 ， 看 見 他 就 動 了 慈 心 ，</a:t>
            </a:r>
            <a:r>
              <a:rPr lang="en-US" sz="3800" b="1" dirty="0" smtClean="0">
                <a:solidFill>
                  <a:schemeClr val="bg1"/>
                </a:solidFill>
              </a:rPr>
              <a:t>34 </a:t>
            </a:r>
            <a:r>
              <a:rPr lang="zh-TW" altLang="en-US" sz="3800" b="1" dirty="0" smtClean="0">
                <a:solidFill>
                  <a:schemeClr val="bg1"/>
                </a:solidFill>
              </a:rPr>
              <a:t>上 前 用 油 和 酒 倒 在 他 的 傷 處 ， 包 裹 好 了 ， 扶 他 騎 上 自 己 的 牲 口 ， 帶 到 店 裡 去 照 應 他 。</a:t>
            </a:r>
            <a:endParaRPr lang="en-US" sz="38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370701"/>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10:25-37</a:t>
            </a:r>
            <a:endParaRPr lang="en-US" sz="3700" dirty="0" smtClean="0">
              <a:solidFill>
                <a:schemeClr val="bg1"/>
              </a:solidFill>
            </a:endParaRPr>
          </a:p>
          <a:p>
            <a:r>
              <a:rPr lang="en-US" sz="3700" dirty="0" smtClean="0">
                <a:solidFill>
                  <a:schemeClr val="bg1"/>
                </a:solidFill>
              </a:rPr>
              <a:t>35 </a:t>
            </a:r>
            <a:r>
              <a:rPr lang="en-US" sz="3700" dirty="0" smtClean="0">
                <a:solidFill>
                  <a:schemeClr val="bg1"/>
                </a:solidFill>
              </a:rPr>
              <a:t>The next day he took out two </a:t>
            </a:r>
            <a:r>
              <a:rPr lang="en-US" sz="3700" dirty="0" err="1" smtClean="0">
                <a:solidFill>
                  <a:schemeClr val="bg1"/>
                </a:solidFill>
              </a:rPr>
              <a:t>denarii</a:t>
            </a:r>
            <a:r>
              <a:rPr lang="en-US" sz="3700" dirty="0" smtClean="0">
                <a:solidFill>
                  <a:schemeClr val="bg1"/>
                </a:solidFill>
              </a:rPr>
              <a:t> and gave them to the innkeeper. ‘Look after him,’ he said, ‘and when I return, I will reimburse you for any extra expense you may have.’</a:t>
            </a:r>
            <a:r>
              <a:rPr lang="en-US" sz="4000" dirty="0" smtClean="0">
                <a:solidFill>
                  <a:schemeClr val="bg1"/>
                </a:solidFill>
              </a:rPr>
              <a:t> </a:t>
            </a:r>
          </a:p>
          <a:p>
            <a:endParaRPr lang="en-US" sz="4000" dirty="0" smtClean="0">
              <a:solidFill>
                <a:schemeClr val="bg1"/>
              </a:solidFill>
            </a:endParaRPr>
          </a:p>
          <a:p>
            <a:r>
              <a:rPr lang="en-US" sz="4000" b="1" dirty="0" smtClean="0">
                <a:solidFill>
                  <a:schemeClr val="bg1"/>
                </a:solidFill>
              </a:rPr>
              <a:t>35 </a:t>
            </a:r>
            <a:r>
              <a:rPr lang="zh-TW" altLang="en-US" sz="4000" b="1" dirty="0" smtClean="0">
                <a:solidFill>
                  <a:schemeClr val="bg1"/>
                </a:solidFill>
              </a:rPr>
              <a:t>第 二 天 拿 出 二 錢 銀 子 來 ， 交 給 店 主 ， 說 ： 你 且 照 應 他 ； 此 外 所 費 用 的 ， 我 回 來 必 還 你 。</a:t>
            </a:r>
            <a:endParaRPr lang="en-US" sz="3800" b="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1737</TotalTime>
  <Words>1422</Words>
  <Application>Microsoft Office PowerPoint</Application>
  <PresentationFormat>On-screen Show (4:3)</PresentationFormat>
  <Paragraphs>70</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490</cp:revision>
  <dcterms:created xsi:type="dcterms:W3CDTF">2015-05-17T06:09:38Z</dcterms:created>
  <dcterms:modified xsi:type="dcterms:W3CDTF">2018-03-04T05:53:00Z</dcterms:modified>
</cp:coreProperties>
</file>