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257" r:id="rId4"/>
    <p:sldId id="622" r:id="rId5"/>
    <p:sldId id="660" r:id="rId6"/>
    <p:sldId id="754" r:id="rId7"/>
    <p:sldId id="755" r:id="rId8"/>
    <p:sldId id="757" r:id="rId9"/>
    <p:sldId id="758" r:id="rId10"/>
    <p:sldId id="759" r:id="rId11"/>
    <p:sldId id="760" r:id="rId12"/>
    <p:sldId id="762" r:id="rId13"/>
    <p:sldId id="761" r:id="rId14"/>
    <p:sldId id="763" r:id="rId15"/>
    <p:sldId id="764" r:id="rId16"/>
    <p:sldId id="765" r:id="rId17"/>
    <p:sldId id="756" r:id="rId18"/>
    <p:sldId id="617" r:id="rId19"/>
    <p:sldId id="514" r:id="rId20"/>
    <p:sldId id="753" r:id="rId21"/>
    <p:sldId id="772" r:id="rId22"/>
    <p:sldId id="773" r:id="rId23"/>
    <p:sldId id="774" r:id="rId24"/>
    <p:sldId id="776" r:id="rId25"/>
    <p:sldId id="775" r:id="rId26"/>
    <p:sldId id="777" r:id="rId27"/>
    <p:sldId id="659" r:id="rId28"/>
    <p:sldId id="766" r:id="rId29"/>
    <p:sldId id="767" r:id="rId30"/>
    <p:sldId id="778" r:id="rId31"/>
    <p:sldId id="779" r:id="rId32"/>
    <p:sldId id="768" r:id="rId33"/>
    <p:sldId id="769" r:id="rId34"/>
    <p:sldId id="740" r:id="rId35"/>
    <p:sldId id="780" r:id="rId36"/>
    <p:sldId id="781" r:id="rId37"/>
    <p:sldId id="782" r:id="rId38"/>
    <p:sldId id="783" r:id="rId39"/>
    <p:sldId id="784" r:id="rId40"/>
    <p:sldId id="770" r:id="rId41"/>
    <p:sldId id="771" r:id="rId42"/>
    <p:sldId id="785" r:id="rId43"/>
    <p:sldId id="786" r:id="rId44"/>
    <p:sldId id="681" r:id="rId45"/>
    <p:sldId id="7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92"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pPr/>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E03D-83EA-40C3-A7B5-507213037B3D}" type="datetimeFigureOut">
              <a:rPr lang="en-US" smtClean="0"/>
              <a:pPr/>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E03D-83EA-40C3-A7B5-507213037B3D}" type="datetimeFigureOut">
              <a:rPr lang="en-US" smtClean="0"/>
              <a:pPr/>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E03D-83EA-40C3-A7B5-507213037B3D}" type="datetimeFigureOut">
              <a:rPr lang="en-US" smtClean="0"/>
              <a:pPr/>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pPr algn="dist"/>
            <a:r>
              <a:rPr lang="en-US" sz="7000" b="1" i="1" dirty="0" smtClean="0"/>
              <a:t>Same Seed</a:t>
            </a:r>
          </a:p>
          <a:p>
            <a:pPr algn="dist"/>
            <a:r>
              <a:rPr lang="zh-CN" altLang="en-US" sz="7000" b="1" i="1" dirty="0" smtClean="0"/>
              <a:t>相同的種子</a:t>
            </a:r>
            <a:endParaRPr lang="en-US" altLang="zh-CN" sz="7000" b="1" i="1" dirty="0" smtClean="0"/>
          </a:p>
          <a:p>
            <a:pPr algn="dist"/>
            <a:r>
              <a:rPr lang="en-US" sz="7000" b="1" i="1" dirty="0" smtClean="0"/>
              <a:t>Different Soils</a:t>
            </a:r>
          </a:p>
          <a:p>
            <a:pPr algn="dist"/>
            <a:r>
              <a:rPr lang="zh-CN" altLang="en-US" sz="7000" b="1" i="1" dirty="0" smtClean="0"/>
              <a:t>不同的土壤</a:t>
            </a:r>
            <a:endParaRPr lang="en-US" sz="7000" dirty="0"/>
          </a:p>
        </p:txBody>
      </p:sp>
      <p:sp>
        <p:nvSpPr>
          <p:cNvPr id="3" name="TextBox 2"/>
          <p:cNvSpPr txBox="1"/>
          <p:nvPr/>
        </p:nvSpPr>
        <p:spPr>
          <a:xfrm>
            <a:off x="1828800" y="1106269"/>
            <a:ext cx="5410200" cy="646331"/>
          </a:xfrm>
          <a:prstGeom prst="rect">
            <a:avLst/>
          </a:prstGeom>
          <a:noFill/>
        </p:spPr>
        <p:txBody>
          <a:bodyPr wrap="square" rtlCol="0">
            <a:spAutoFit/>
          </a:bodyPr>
          <a:lstStyle/>
          <a:p>
            <a:pPr algn="ctr"/>
            <a:r>
              <a:rPr lang="en-US" sz="3600" dirty="0" smtClean="0"/>
              <a:t>Mt 13:1-23</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21 But since they have no root, they last only a short time. When trouble or persecution comes because of the word, they quickly fall away. 22 The seed falling among the thorns refers to someone who hears the word, but the worries of this life and the deceitfulness of wealth choke the word, making it unfruitful. </a:t>
            </a:r>
            <a:endParaRPr lang="en-US" sz="4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662541"/>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23 But the seed falling on good soil refers to someone who hears the word and understands it. This is the one who produces a crop, yielding a hundred, sixty or thirty times what was sown.</a:t>
            </a:r>
            <a:endParaRPr lang="en-US" sz="4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18 </a:t>
            </a:r>
            <a:r>
              <a:rPr lang="zh-TW" altLang="en-US" sz="4000" dirty="0" smtClean="0">
                <a:solidFill>
                  <a:schemeClr val="bg1"/>
                </a:solidFill>
              </a:rPr>
              <a:t>所 以 ， 你 們 當 聽 這 撒 種 的 比 喻 。</a:t>
            </a:r>
            <a:r>
              <a:rPr lang="en-US" altLang="zh-TW" sz="4000" dirty="0" smtClean="0">
                <a:solidFill>
                  <a:schemeClr val="bg1"/>
                </a:solidFill>
              </a:rPr>
              <a:t>19 </a:t>
            </a:r>
            <a:r>
              <a:rPr lang="zh-TW" altLang="en-US" sz="4000" dirty="0" smtClean="0">
                <a:solidFill>
                  <a:schemeClr val="bg1"/>
                </a:solidFill>
              </a:rPr>
              <a:t>凡 聽 見 天 國 道 理 不 明 白 的 ， 那 惡 者 就 來 ， 把 所 撒 在 他 心 裡 的 奪 了 去 ； 這 就 是 撒 在 路 旁 的 了 。</a:t>
            </a:r>
            <a:r>
              <a:rPr lang="en-US" altLang="zh-TW" sz="4000" dirty="0" smtClean="0">
                <a:solidFill>
                  <a:schemeClr val="bg1"/>
                </a:solidFill>
              </a:rPr>
              <a:t>20 </a:t>
            </a:r>
            <a:r>
              <a:rPr lang="zh-TW" altLang="en-US" sz="4000" dirty="0" smtClean="0">
                <a:solidFill>
                  <a:schemeClr val="bg1"/>
                </a:solidFill>
              </a:rPr>
              <a:t>撒 在 石 頭 地 上 的 ， 就 是 人 聽 了 道 ， 當 下 歡 喜 領 受 ，</a:t>
            </a:r>
            <a:endParaRPr lang="en-US"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21 </a:t>
            </a:r>
            <a:r>
              <a:rPr lang="zh-TW" altLang="en-US" sz="4000" dirty="0" smtClean="0">
                <a:solidFill>
                  <a:schemeClr val="bg1"/>
                </a:solidFill>
              </a:rPr>
              <a:t>只 因 心 裡 沒 有 根 ， 不 過 是 暫 時 的 ， 及 至 為 道 遭 了 患 難 ， 或 是 受 了 逼 迫 ， 立 刻 就 跌 倒 了 。</a:t>
            </a:r>
            <a:r>
              <a:rPr lang="en-US" altLang="zh-TW" sz="4000" dirty="0" smtClean="0">
                <a:solidFill>
                  <a:schemeClr val="bg1"/>
                </a:solidFill>
              </a:rPr>
              <a:t>22 </a:t>
            </a:r>
            <a:r>
              <a:rPr lang="zh-TW" altLang="en-US" sz="4000" dirty="0" smtClean="0">
                <a:solidFill>
                  <a:schemeClr val="bg1"/>
                </a:solidFill>
              </a:rPr>
              <a:t>撒 在 荊 棘 裡 的 ， 就 是 人 聽 了 道 ， 後 來 有 世 上 的 思 慮 、 錢 財 的 迷 惑 把 道 擠 住 了 ， 不 能 結 實 。</a:t>
            </a:r>
            <a:endParaRPr lang="en-US" sz="4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431435"/>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23 </a:t>
            </a:r>
            <a:r>
              <a:rPr lang="zh-TW" altLang="en-US" sz="4000" dirty="0" smtClean="0">
                <a:solidFill>
                  <a:schemeClr val="bg1"/>
                </a:solidFill>
              </a:rPr>
              <a:t>撒 在 好 地 上 的 ， 就 是 人 聽 道 明 白 了 ， 後 來 結 實 ， 有 一 百 倍 的 ， 有 六 十 倍 的 ， 有 三 十 倍 的 。</a:t>
            </a:r>
            <a:endParaRPr lang="en-US" sz="40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pPr algn="r"/>
            <a:r>
              <a:rPr lang="en-US" sz="3200" dirty="0" smtClean="0">
                <a:solidFill>
                  <a:schemeClr val="bg1"/>
                </a:solidFill>
              </a:rPr>
              <a:t>Mt 13:9</a:t>
            </a:r>
            <a:endParaRPr lang="en-US" sz="3200" dirty="0" smtClean="0">
              <a:solidFill>
                <a:schemeClr val="bg1"/>
              </a:solidFill>
            </a:endParaRPr>
          </a:p>
          <a:p>
            <a:r>
              <a:rPr lang="en-US" sz="7200" dirty="0" smtClean="0">
                <a:solidFill>
                  <a:schemeClr val="bg1"/>
                </a:solidFill>
              </a:rPr>
              <a:t>Whoever </a:t>
            </a:r>
            <a:r>
              <a:rPr lang="en-US" sz="7200" dirty="0" smtClean="0">
                <a:solidFill>
                  <a:schemeClr val="bg1"/>
                </a:solidFill>
              </a:rPr>
              <a:t>has ears, let them hear</a:t>
            </a:r>
            <a:r>
              <a:rPr lang="en-US" sz="7200" dirty="0" smtClean="0">
                <a:solidFill>
                  <a:schemeClr val="bg1"/>
                </a:solidFill>
              </a:rPr>
              <a:t>.</a:t>
            </a:r>
          </a:p>
          <a:p>
            <a:r>
              <a:rPr lang="zh-TW" altLang="en-US" sz="7200" dirty="0" smtClean="0">
                <a:solidFill>
                  <a:schemeClr val="bg1"/>
                </a:solidFill>
              </a:rPr>
              <a:t>有 耳 可 聽 的 ， 就 應 當 聽 ！</a:t>
            </a:r>
            <a:endParaRPr lang="en-US" sz="7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The God-centering instruction to live by:</a:t>
            </a:r>
          </a:p>
          <a:p>
            <a:r>
              <a:rPr lang="en-US" sz="4000" b="1" dirty="0" smtClean="0">
                <a:solidFill>
                  <a:schemeClr val="bg1"/>
                </a:solidFill>
              </a:rPr>
              <a:t>The true citizen of God’s Kingdom is one who hears the Good News of God’s Kingdom</a:t>
            </a:r>
            <a:r>
              <a:rPr lang="en-US" sz="4000" b="1" dirty="0" smtClean="0">
                <a:solidFill>
                  <a:schemeClr val="bg1"/>
                </a:solidFill>
              </a:rPr>
              <a:t>.</a:t>
            </a:r>
          </a:p>
          <a:p>
            <a:endParaRPr lang="en-US" altLang="zh-CN" sz="4000" b="1" dirty="0" smtClean="0">
              <a:solidFill>
                <a:schemeClr val="bg1"/>
              </a:solidFill>
            </a:endParaRPr>
          </a:p>
          <a:p>
            <a:r>
              <a:rPr lang="zh-CN" altLang="en-US" sz="4000" b="1" dirty="0" smtClean="0">
                <a:solidFill>
                  <a:schemeClr val="bg1"/>
                </a:solidFill>
              </a:rPr>
              <a:t>神</a:t>
            </a:r>
            <a:r>
              <a:rPr lang="zh-CN" altLang="en-US" sz="4000" b="1" dirty="0" smtClean="0">
                <a:solidFill>
                  <a:schemeClr val="bg1"/>
                </a:solidFill>
              </a:rPr>
              <a:t>國真正的子民是聽神國佳音的那一位。</a:t>
            </a:r>
          </a:p>
          <a:p>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smtClean="0">
                <a:solidFill>
                  <a:prstClr val="white"/>
                </a:solidFill>
              </a:rPr>
              <a:t>Attractive or Repulsive?</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uis vuitton x supreme"/>
          <p:cNvPicPr>
            <a:picLocks noChangeAspect="1" noChangeArrowheads="1"/>
          </p:cNvPicPr>
          <p:nvPr/>
        </p:nvPicPr>
        <p:blipFill>
          <a:blip r:embed="rId2" cstate="print"/>
          <a:srcRect b="2741"/>
          <a:stretch>
            <a:fillRect/>
          </a:stretch>
        </p:blipFill>
        <p:spPr bwMode="auto">
          <a:xfrm>
            <a:off x="609600" y="-1"/>
            <a:ext cx="3962400" cy="6858001"/>
          </a:xfrm>
          <a:prstGeom prst="rect">
            <a:avLst/>
          </a:prstGeom>
          <a:noFill/>
        </p:spPr>
      </p:pic>
      <p:pic>
        <p:nvPicPr>
          <p:cNvPr id="3" name="Picture 2" descr="Image result for louis vuitton x supreme"/>
          <p:cNvPicPr>
            <a:picLocks noChangeAspect="1" noChangeArrowheads="1"/>
          </p:cNvPicPr>
          <p:nvPr/>
        </p:nvPicPr>
        <p:blipFill>
          <a:blip r:embed="rId2" cstate="print"/>
          <a:srcRect b="2741"/>
          <a:stretch>
            <a:fillRect/>
          </a:stretch>
        </p:blipFill>
        <p:spPr bwMode="auto">
          <a:xfrm>
            <a:off x="5181600" y="0"/>
            <a:ext cx="3962400" cy="6858001"/>
          </a:xfrm>
          <a:prstGeom prst="rect">
            <a:avLst/>
          </a:prstGeom>
          <a:noFill/>
        </p:spPr>
      </p:pic>
      <p:pic>
        <p:nvPicPr>
          <p:cNvPr id="4" name="Picture 3" descr="Image result for louis vuitton x supreme"/>
          <p:cNvPicPr>
            <a:picLocks noChangeAspect="1" noChangeArrowheads="1"/>
          </p:cNvPicPr>
          <p:nvPr/>
        </p:nvPicPr>
        <p:blipFill>
          <a:blip r:embed="rId2" cstate="print"/>
          <a:srcRect r="84615" b="2741"/>
          <a:stretch>
            <a:fillRect/>
          </a:stretch>
        </p:blipFill>
        <p:spPr bwMode="auto">
          <a:xfrm>
            <a:off x="4572000" y="0"/>
            <a:ext cx="609600" cy="6858001"/>
          </a:xfrm>
          <a:prstGeom prst="rect">
            <a:avLst/>
          </a:prstGeom>
          <a:noFill/>
        </p:spPr>
      </p:pic>
      <p:pic>
        <p:nvPicPr>
          <p:cNvPr id="11" name="Picture 10" descr="Image result for louis vuitton x supreme"/>
          <p:cNvPicPr>
            <a:picLocks noChangeAspect="1" noChangeArrowheads="1"/>
          </p:cNvPicPr>
          <p:nvPr/>
        </p:nvPicPr>
        <p:blipFill>
          <a:blip r:embed="rId2" cstate="print"/>
          <a:srcRect r="84615" b="2741"/>
          <a:stretch>
            <a:fillRect/>
          </a:stretch>
        </p:blipFill>
        <p:spPr bwMode="auto">
          <a:xfrm>
            <a:off x="0" y="0"/>
            <a:ext cx="6096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untains"/>
          <p:cNvPicPr>
            <a:picLocks noChangeAspect="1" noChangeArrowheads="1"/>
          </p:cNvPicPr>
          <p:nvPr/>
        </p:nvPicPr>
        <p:blipFill>
          <a:blip r:embed="rId2" cstate="print"/>
          <a:srcRect l="5440" r="22031"/>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785104"/>
          </a:xfrm>
          <a:prstGeom prst="rect">
            <a:avLst/>
          </a:prstGeom>
          <a:noFill/>
        </p:spPr>
        <p:txBody>
          <a:bodyPr wrap="square" rtlCol="0">
            <a:spAutoFit/>
          </a:bodyPr>
          <a:lstStyle/>
          <a:p>
            <a:pPr algn="ctr"/>
            <a:r>
              <a:rPr lang="en-US" altLang="zh-CN" sz="7000" b="1" dirty="0" smtClean="0">
                <a:solidFill>
                  <a:prstClr val="white"/>
                </a:solidFill>
              </a:rPr>
              <a:t>Mt 13:1-9, 18-23</a:t>
            </a:r>
            <a:endParaRPr lang="en-US" altLang="zh-CN" sz="7000" b="1" dirty="0" smtClean="0">
              <a:solidFill>
                <a:prstClr val="white"/>
              </a:solidFill>
            </a:endParaRPr>
          </a:p>
          <a:p>
            <a:pPr algn="ctr"/>
            <a:endParaRPr lang="en-US" sz="4000"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Image result for new y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88" name="Picture 4" descr="Image result for new york aerial"/>
          <p:cNvPicPr>
            <a:picLocks noChangeAspect="1" noChangeArrowheads="1"/>
          </p:cNvPicPr>
          <p:nvPr/>
        </p:nvPicPr>
        <p:blipFill>
          <a:blip r:embed="rId2" cstate="print"/>
          <a:srcRect r="11111"/>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Image result for new y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0" name="Picture 2" descr="Image result for green vegetables"/>
          <p:cNvPicPr>
            <a:picLocks noChangeAspect="1" noChangeArrowheads="1"/>
          </p:cNvPicPr>
          <p:nvPr/>
        </p:nvPicPr>
        <p:blipFill>
          <a:blip r:embed="rId2" cstate="print"/>
          <a:srcRect l="9583" r="16607"/>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Image result for new y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58" name="AutoShape 2" descr="Image result for bacon"/>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60" name="AutoShape 4" descr="Image result for bacon"/>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0662" name="Picture 6" descr="Related image"/>
          <p:cNvPicPr>
            <a:picLocks noChangeAspect="1" noChangeArrowheads="1"/>
          </p:cNvPicPr>
          <p:nvPr/>
        </p:nvPicPr>
        <p:blipFill>
          <a:blip r:embed="rId2" cstate="print"/>
          <a:srcRect t="1639" r="8770"/>
          <a:stretch>
            <a:fillRect/>
          </a:stretch>
        </p:blipFill>
        <p:spPr bwMode="auto">
          <a:xfrm rot="5400000">
            <a:off x="-1143000" y="1143000"/>
            <a:ext cx="6858000" cy="4572000"/>
          </a:xfrm>
          <a:prstGeom prst="rect">
            <a:avLst/>
          </a:prstGeom>
          <a:noFill/>
        </p:spPr>
      </p:pic>
      <p:pic>
        <p:nvPicPr>
          <p:cNvPr id="70664" name="Picture 8" descr="Image result for steak"/>
          <p:cNvPicPr>
            <a:picLocks noChangeAspect="1" noChangeArrowheads="1"/>
          </p:cNvPicPr>
          <p:nvPr/>
        </p:nvPicPr>
        <p:blipFill>
          <a:blip r:embed="rId3" cstate="print"/>
          <a:srcRect t="11071"/>
          <a:stretch>
            <a:fillRect/>
          </a:stretch>
        </p:blipFill>
        <p:spPr bwMode="auto">
          <a:xfrm rot="16200000">
            <a:off x="3429000" y="1143003"/>
            <a:ext cx="6858001" cy="45719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Image result for new y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4" name="Picture 2" descr="Image result for ultra violet pantone"/>
          <p:cNvPicPr>
            <a:picLocks noChangeAspect="1" noChangeArrowheads="1"/>
          </p:cNvPicPr>
          <p:nvPr/>
        </p:nvPicPr>
        <p:blipFill>
          <a:blip r:embed="rId2" cstate="print"/>
          <a:srcRect b="6957"/>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Image result for kittens"/>
          <p:cNvPicPr>
            <a:picLocks noChangeAspect="1" noChangeArrowheads="1"/>
          </p:cNvPicPr>
          <p:nvPr/>
        </p:nvPicPr>
        <p:blipFill>
          <a:blip r:embed="rId2" cstate="print"/>
          <a:srcRect l="39975" r="15608"/>
          <a:stretch>
            <a:fillRect/>
          </a:stretch>
        </p:blipFill>
        <p:spPr bwMode="auto">
          <a:xfrm>
            <a:off x="4572000" y="0"/>
            <a:ext cx="4572000" cy="6858000"/>
          </a:xfrm>
          <a:prstGeom prst="rect">
            <a:avLst/>
          </a:prstGeom>
          <a:noFill/>
        </p:spPr>
      </p:pic>
      <p:sp>
        <p:nvSpPr>
          <p:cNvPr id="67586" name="AutoShape 2" descr="Image result for new yo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82" name="Picture 2" descr="Image result for puppies"/>
          <p:cNvPicPr>
            <a:picLocks noChangeAspect="1" noChangeArrowheads="1"/>
          </p:cNvPicPr>
          <p:nvPr/>
        </p:nvPicPr>
        <p:blipFill>
          <a:blip r:embed="rId3" cstate="print"/>
          <a:srcRect l="8894" r="46635"/>
          <a:stretch>
            <a:fillRect/>
          </a:stretch>
        </p:blipFill>
        <p:spPr bwMode="auto">
          <a:xfrm>
            <a:off x="0" y="0"/>
            <a:ext cx="4572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u="sng" dirty="0" smtClean="0">
                <a:solidFill>
                  <a:schemeClr val="bg1"/>
                </a:solidFill>
              </a:rPr>
              <a:t>Attractive or Repulsive?:</a:t>
            </a:r>
            <a:endParaRPr lang="en-US" sz="4000" u="sng" dirty="0" smtClean="0">
              <a:solidFill>
                <a:schemeClr val="bg1"/>
              </a:solidFill>
            </a:endParaRPr>
          </a:p>
          <a:p>
            <a:r>
              <a:rPr lang="en-US" sz="4000" dirty="0" smtClean="0">
                <a:solidFill>
                  <a:schemeClr val="bg1"/>
                </a:solidFill>
              </a:rPr>
              <a:t>We will receive news about our treasures </a:t>
            </a:r>
            <a:r>
              <a:rPr lang="en-US" sz="4000" u="sng" dirty="0" smtClean="0">
                <a:solidFill>
                  <a:schemeClr val="bg1"/>
                </a:solidFill>
              </a:rPr>
              <a:t>very readily &amp; happily</a:t>
            </a:r>
            <a:r>
              <a:rPr lang="en-US" sz="4000" dirty="0" smtClean="0">
                <a:solidFill>
                  <a:schemeClr val="bg1"/>
                </a:solidFill>
              </a:rPr>
              <a:t> + The news will have a definite impact on our </a:t>
            </a:r>
            <a:r>
              <a:rPr lang="en-US" sz="4000" dirty="0" smtClean="0">
                <a:solidFill>
                  <a:schemeClr val="bg1"/>
                </a:solidFill>
              </a:rPr>
              <a:t>lives.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smtClean="0">
                <a:solidFill>
                  <a:prstClr val="white"/>
                </a:solidFill>
              </a:rPr>
              <a:t>Different Soils</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u="sng" dirty="0" smtClean="0">
                <a:solidFill>
                  <a:schemeClr val="bg1"/>
                </a:solidFill>
              </a:rPr>
              <a:t>Different Soils:</a:t>
            </a:r>
            <a:endParaRPr lang="en-US" sz="4000" u="sng" dirty="0" smtClean="0">
              <a:solidFill>
                <a:schemeClr val="bg1"/>
              </a:solidFill>
            </a:endParaRPr>
          </a:p>
          <a:p>
            <a:r>
              <a:rPr lang="en-US" sz="4000" dirty="0" smtClean="0">
                <a:solidFill>
                  <a:schemeClr val="bg1"/>
                </a:solidFill>
              </a:rPr>
              <a:t>Jesus </a:t>
            </a:r>
            <a:r>
              <a:rPr lang="en-US" sz="4000" dirty="0" smtClean="0">
                <a:solidFill>
                  <a:schemeClr val="bg1"/>
                </a:solidFill>
              </a:rPr>
              <a:t>knew too that there is only ONE out of the many responses that will be life-saving and life-transforming.</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pPr algn="r"/>
            <a:r>
              <a:rPr lang="en-US" sz="3200" dirty="0" smtClean="0">
                <a:solidFill>
                  <a:schemeClr val="bg1"/>
                </a:solidFill>
              </a:rPr>
              <a:t>Mt 13:9</a:t>
            </a:r>
            <a:endParaRPr lang="en-US" sz="3200" dirty="0" smtClean="0">
              <a:solidFill>
                <a:schemeClr val="bg1"/>
              </a:solidFill>
            </a:endParaRPr>
          </a:p>
          <a:p>
            <a:r>
              <a:rPr lang="en-US" sz="7200" dirty="0" smtClean="0">
                <a:solidFill>
                  <a:schemeClr val="bg1"/>
                </a:solidFill>
              </a:rPr>
              <a:t>Whoever </a:t>
            </a:r>
            <a:r>
              <a:rPr lang="en-US" sz="7200" dirty="0" smtClean="0">
                <a:solidFill>
                  <a:schemeClr val="bg1"/>
                </a:solidFill>
              </a:rPr>
              <a:t>has ears, let them hear</a:t>
            </a:r>
            <a:r>
              <a:rPr lang="en-US" sz="7200" dirty="0" smtClean="0">
                <a:solidFill>
                  <a:schemeClr val="bg1"/>
                </a:solidFill>
              </a:rPr>
              <a:t>.</a:t>
            </a:r>
          </a:p>
          <a:p>
            <a:r>
              <a:rPr lang="zh-TW" altLang="en-US" sz="7200" dirty="0" smtClean="0">
                <a:solidFill>
                  <a:schemeClr val="bg1"/>
                </a:solidFill>
              </a:rPr>
              <a:t>有 耳 可 聽 的 ， 就 應 當 聽 ！</a:t>
            </a:r>
            <a:endParaRPr lang="en-US" sz="72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u="sng" dirty="0" smtClean="0">
                <a:solidFill>
                  <a:schemeClr val="bg1"/>
                </a:solidFill>
              </a:rPr>
              <a:t>Different Soils:</a:t>
            </a:r>
            <a:endParaRPr lang="en-US" sz="4000" u="sng" dirty="0" smtClean="0">
              <a:solidFill>
                <a:schemeClr val="bg1"/>
              </a:solidFill>
            </a:endParaRPr>
          </a:p>
          <a:p>
            <a:r>
              <a:rPr lang="en-US" sz="4000" dirty="0" smtClean="0">
                <a:solidFill>
                  <a:schemeClr val="bg1"/>
                </a:solidFill>
              </a:rPr>
              <a:t>It is critically about “</a:t>
            </a:r>
            <a:r>
              <a:rPr lang="en-US" sz="4000" i="1" dirty="0" smtClean="0">
                <a:solidFill>
                  <a:schemeClr val="bg1"/>
                </a:solidFill>
              </a:rPr>
              <a:t>Will you take what I have said to heart for obedience and life</a:t>
            </a:r>
            <a:r>
              <a:rPr lang="en-US" sz="4000" i="1" dirty="0" smtClean="0">
                <a:solidFill>
                  <a:schemeClr val="bg1"/>
                </a:solidFill>
              </a:rPr>
              <a:t>?</a:t>
            </a:r>
            <a:r>
              <a:rPr lang="en-US" sz="4000" dirty="0" smtClean="0">
                <a:solidFill>
                  <a:schemeClr val="bg1"/>
                </a:solidFill>
              </a:rPr>
              <a:t>”</a:t>
            </a:r>
          </a:p>
          <a:p>
            <a:endParaRPr lang="en-US" sz="4000" dirty="0" smtClean="0">
              <a:solidFill>
                <a:schemeClr val="bg1"/>
              </a:solidFill>
            </a:endParaRPr>
          </a:p>
          <a:p>
            <a:r>
              <a:rPr lang="en-US" sz="4000" dirty="0" smtClean="0">
                <a:solidFill>
                  <a:schemeClr val="bg1"/>
                </a:solidFill>
              </a:rPr>
              <a:t>Past </a:t>
            </a:r>
            <a:r>
              <a:rPr lang="en-US" sz="4000" dirty="0" smtClean="0">
                <a:solidFill>
                  <a:schemeClr val="bg1"/>
                </a:solidFill>
              </a:rPr>
              <a:t>the agricultural facts into their spiritual </a:t>
            </a:r>
            <a:r>
              <a:rPr lang="en-US" sz="4000" dirty="0" smtClean="0">
                <a:solidFill>
                  <a:schemeClr val="bg1"/>
                </a:solidFill>
              </a:rPr>
              <a:t>reality</a:t>
            </a:r>
            <a:r>
              <a:rPr lang="en-US" sz="4000" dirty="0" smtClean="0">
                <a:solidFill>
                  <a:schemeClr val="bg1"/>
                </a:solidFill>
              </a:rPr>
              <a:t/>
            </a:r>
            <a:br>
              <a:rPr lang="en-US" sz="4000" dirty="0" smtClean="0">
                <a:solidFill>
                  <a:schemeClr val="bg1"/>
                </a:solidFill>
              </a:rPr>
            </a:br>
            <a:r>
              <a:rPr lang="en-US" sz="4000" dirty="0" smtClean="0">
                <a:solidFill>
                  <a:schemeClr val="bg1"/>
                </a:solidFill>
                <a:sym typeface="Wingdings"/>
              </a:rPr>
              <a:t></a:t>
            </a:r>
            <a:r>
              <a:rPr lang="en-US" sz="4000" dirty="0" smtClean="0">
                <a:solidFill>
                  <a:schemeClr val="bg1"/>
                </a:solidFill>
              </a:rPr>
              <a:t> NOT ONLY ACCEPTANCE BUT OBEDIENCE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1 That same day Jesus went out of the house and sat by the lake. 2 Such large crowds gathered around him that he got into a boat and sat in it, while all the people stood on the shore. 3 Then he told them many things in parables, saying: “A farmer went out to sow his seed. </a:t>
            </a:r>
            <a:endParaRPr lang="en-US" sz="40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smtClean="0">
                <a:solidFill>
                  <a:prstClr val="white"/>
                </a:solidFill>
              </a:rPr>
              <a:t>Same Seed of the</a:t>
            </a:r>
          </a:p>
          <a:p>
            <a:pPr algn="ctr"/>
            <a:r>
              <a:rPr lang="en-US" altLang="zh-CN" sz="7000" b="1" dirty="0" smtClean="0">
                <a:solidFill>
                  <a:prstClr val="white"/>
                </a:solidFill>
              </a:rPr>
              <a:t>One </a:t>
            </a:r>
            <a:r>
              <a:rPr lang="en-US" altLang="zh-CN" sz="7000" b="1" dirty="0" err="1" smtClean="0">
                <a:solidFill>
                  <a:prstClr val="white"/>
                </a:solidFill>
              </a:rPr>
              <a:t>Sower</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Same Seed of the One </a:t>
            </a:r>
            <a:r>
              <a:rPr lang="en-US" sz="4000" u="sng" dirty="0" err="1" smtClean="0">
                <a:solidFill>
                  <a:schemeClr val="bg1"/>
                </a:solidFill>
              </a:rPr>
              <a:t>Sower</a:t>
            </a:r>
            <a:r>
              <a:rPr lang="en-US" sz="4000" u="sng" dirty="0" smtClean="0">
                <a:solidFill>
                  <a:schemeClr val="bg1"/>
                </a:solidFill>
              </a:rPr>
              <a:t>:</a:t>
            </a:r>
            <a:endParaRPr lang="en-US" sz="4000" u="sng" dirty="0" smtClean="0">
              <a:solidFill>
                <a:schemeClr val="bg1"/>
              </a:solidFill>
            </a:endParaRPr>
          </a:p>
          <a:p>
            <a:r>
              <a:rPr lang="en-US" sz="4000" dirty="0" smtClean="0">
                <a:solidFill>
                  <a:schemeClr val="bg1"/>
                </a:solidFill>
              </a:rPr>
              <a:t>Jesus </a:t>
            </a:r>
            <a:r>
              <a:rPr lang="en-US" sz="4000" dirty="0" smtClean="0">
                <a:solidFill>
                  <a:schemeClr val="bg1"/>
                </a:solidFill>
              </a:rPr>
              <a:t>made it clear that this </a:t>
            </a:r>
            <a:r>
              <a:rPr lang="en-US" sz="4000" dirty="0" err="1" smtClean="0">
                <a:solidFill>
                  <a:schemeClr val="bg1"/>
                </a:solidFill>
              </a:rPr>
              <a:t>sower</a:t>
            </a:r>
            <a:r>
              <a:rPr lang="en-US" sz="4000" dirty="0" smtClean="0">
                <a:solidFill>
                  <a:schemeClr val="bg1"/>
                </a:solidFill>
              </a:rPr>
              <a:t> was a gracious </a:t>
            </a:r>
            <a:r>
              <a:rPr lang="en-US" sz="4000" dirty="0" err="1" smtClean="0">
                <a:solidFill>
                  <a:schemeClr val="bg1"/>
                </a:solidFill>
              </a:rPr>
              <a:t>sower</a:t>
            </a:r>
            <a:r>
              <a:rPr lang="en-US" sz="4000" dirty="0" smtClean="0">
                <a:solidFill>
                  <a:schemeClr val="bg1"/>
                </a:solidFill>
              </a:rPr>
              <a:t> who freely gave the soils the seed, regardless of the condition of the particular </a:t>
            </a:r>
            <a:r>
              <a:rPr lang="en-US" sz="4000" dirty="0" smtClean="0">
                <a:solidFill>
                  <a:schemeClr val="bg1"/>
                </a:solidFill>
              </a:rPr>
              <a:t>soil.</a:t>
            </a:r>
          </a:p>
          <a:p>
            <a:r>
              <a:rPr lang="en-US" sz="4000" dirty="0" smtClean="0">
                <a:solidFill>
                  <a:schemeClr val="bg1"/>
                </a:solidFill>
              </a:rPr>
              <a:t>It was not by merit that the seed was given, but by the mere fact that it is </a:t>
            </a:r>
            <a:r>
              <a:rPr lang="en-US" sz="4000" dirty="0" smtClean="0">
                <a:solidFill>
                  <a:schemeClr val="bg1"/>
                </a:solidFill>
              </a:rPr>
              <a:t>soil.</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r"/>
            <a:r>
              <a:rPr lang="en-US" sz="3200" dirty="0" smtClean="0">
                <a:solidFill>
                  <a:schemeClr val="bg1"/>
                </a:solidFill>
              </a:rPr>
              <a:t>Eph 2:9</a:t>
            </a:r>
            <a:endParaRPr lang="en-US" sz="3200" dirty="0" smtClean="0">
              <a:solidFill>
                <a:schemeClr val="bg1"/>
              </a:solidFill>
            </a:endParaRPr>
          </a:p>
          <a:p>
            <a:r>
              <a:rPr lang="en-US" sz="4000" dirty="0" smtClean="0">
                <a:solidFill>
                  <a:schemeClr val="bg1"/>
                </a:solidFill>
              </a:rPr>
              <a:t>For it is by grace you have been saved, through faith—and this is not from yourselves, </a:t>
            </a:r>
            <a:r>
              <a:rPr lang="en-US" sz="4000" b="1" dirty="0" smtClean="0">
                <a:solidFill>
                  <a:schemeClr val="bg1"/>
                </a:solidFill>
              </a:rPr>
              <a:t>it is the gift of God</a:t>
            </a:r>
            <a:r>
              <a:rPr lang="en-US" sz="4000" dirty="0" smtClean="0">
                <a:solidFill>
                  <a:schemeClr val="bg1"/>
                </a:solidFill>
              </a:rPr>
              <a:t> — not by works, so that no one can </a:t>
            </a:r>
            <a:r>
              <a:rPr lang="en-US" sz="4000" dirty="0" smtClean="0">
                <a:solidFill>
                  <a:schemeClr val="bg1"/>
                </a:solidFill>
              </a:rPr>
              <a:t>boast.</a:t>
            </a:r>
          </a:p>
          <a:p>
            <a:endParaRPr lang="en-US" altLang="zh-TW" sz="4000" dirty="0" smtClean="0">
              <a:solidFill>
                <a:schemeClr val="bg1"/>
              </a:solidFill>
            </a:endParaRPr>
          </a:p>
          <a:p>
            <a:r>
              <a:rPr lang="zh-TW" altLang="en-US" sz="4000" dirty="0" smtClean="0">
                <a:solidFill>
                  <a:schemeClr val="bg1"/>
                </a:solidFill>
              </a:rPr>
              <a:t>你 </a:t>
            </a:r>
            <a:r>
              <a:rPr lang="zh-TW" altLang="en-US" sz="4000" dirty="0" smtClean="0">
                <a:solidFill>
                  <a:schemeClr val="bg1"/>
                </a:solidFill>
              </a:rPr>
              <a:t>們 得 救 是 本 乎 恩 ， 也 因 著 信 ； 這 並 不 是 出 於 自 己 ， </a:t>
            </a:r>
            <a:r>
              <a:rPr lang="zh-TW" altLang="en-US" sz="4000" b="1" dirty="0" smtClean="0">
                <a:solidFill>
                  <a:schemeClr val="bg1"/>
                </a:solidFill>
              </a:rPr>
              <a:t>乃 是 神 所 賜 的 </a:t>
            </a:r>
            <a:r>
              <a:rPr lang="zh-TW" altLang="en-US" sz="4000" dirty="0" smtClean="0">
                <a:solidFill>
                  <a:schemeClr val="bg1"/>
                </a:solidFill>
              </a:rPr>
              <a:t>；也 不 是 出 於 行 為 ， 免 得 有 人 自 誇 。</a:t>
            </a:r>
            <a:endParaRPr lang="en-US" sz="40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Eph 2:17</a:t>
            </a:r>
            <a:endParaRPr lang="en-US" sz="3200" dirty="0" smtClean="0">
              <a:solidFill>
                <a:schemeClr val="bg1"/>
              </a:solidFill>
            </a:endParaRPr>
          </a:p>
          <a:p>
            <a:r>
              <a:rPr lang="en-US" sz="4000" dirty="0" smtClean="0">
                <a:solidFill>
                  <a:schemeClr val="bg1"/>
                </a:solidFill>
              </a:rPr>
              <a:t>He came and preached peace to you who were far away </a:t>
            </a:r>
            <a:r>
              <a:rPr lang="en-US" sz="4000" b="1" dirty="0" smtClean="0">
                <a:solidFill>
                  <a:schemeClr val="bg1"/>
                </a:solidFill>
              </a:rPr>
              <a:t>and</a:t>
            </a:r>
            <a:r>
              <a:rPr lang="en-US" sz="4000" dirty="0" smtClean="0">
                <a:solidFill>
                  <a:schemeClr val="bg1"/>
                </a:solidFill>
              </a:rPr>
              <a:t> peace to those who were </a:t>
            </a:r>
            <a:r>
              <a:rPr lang="en-US" sz="4000" dirty="0" smtClean="0">
                <a:solidFill>
                  <a:schemeClr val="bg1"/>
                </a:solidFill>
              </a:rPr>
              <a:t>near.</a:t>
            </a:r>
          </a:p>
          <a:p>
            <a:endParaRPr lang="en-US" altLang="zh-TW" sz="4000" dirty="0" smtClean="0">
              <a:solidFill>
                <a:schemeClr val="bg1"/>
              </a:solidFill>
            </a:endParaRPr>
          </a:p>
          <a:p>
            <a:r>
              <a:rPr lang="zh-TW" altLang="en-US" sz="4000" dirty="0" smtClean="0">
                <a:solidFill>
                  <a:schemeClr val="bg1"/>
                </a:solidFill>
              </a:rPr>
              <a:t>並 </a:t>
            </a:r>
            <a:r>
              <a:rPr lang="zh-TW" altLang="en-US" sz="4000" dirty="0" smtClean="0">
                <a:solidFill>
                  <a:schemeClr val="bg1"/>
                </a:solidFill>
              </a:rPr>
              <a:t>且 來 傳 和 平 的 福 音 給 你 們 遠 處 的 人 ， </a:t>
            </a:r>
            <a:r>
              <a:rPr lang="zh-TW" altLang="en-US" sz="4000" b="1" dirty="0" smtClean="0">
                <a:solidFill>
                  <a:schemeClr val="bg1"/>
                </a:solidFill>
              </a:rPr>
              <a:t>也 給</a:t>
            </a:r>
            <a:r>
              <a:rPr lang="zh-TW" altLang="en-US" sz="4000" dirty="0" smtClean="0">
                <a:solidFill>
                  <a:schemeClr val="bg1"/>
                </a:solidFill>
              </a:rPr>
              <a:t> 那 近 處 的 人</a:t>
            </a:r>
            <a:r>
              <a:rPr lang="zh-CN" altLang="en-US" sz="4000" dirty="0" smtClean="0">
                <a:solidFill>
                  <a:schemeClr val="bg1"/>
                </a:solidFill>
              </a:rPr>
              <a:t>。</a:t>
            </a:r>
            <a:endParaRPr lang="en-US" sz="40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Same Seed of the One </a:t>
            </a:r>
            <a:r>
              <a:rPr lang="en-US" sz="4000" u="sng" dirty="0" err="1" smtClean="0">
                <a:solidFill>
                  <a:schemeClr val="bg1"/>
                </a:solidFill>
              </a:rPr>
              <a:t>Sower</a:t>
            </a:r>
            <a:r>
              <a:rPr lang="en-US" sz="4000" u="sng" dirty="0" smtClean="0">
                <a:solidFill>
                  <a:schemeClr val="bg1"/>
                </a:solidFill>
              </a:rPr>
              <a:t>:</a:t>
            </a:r>
            <a:endParaRPr lang="en-US" sz="4000" u="sng" dirty="0" smtClean="0">
              <a:solidFill>
                <a:schemeClr val="bg1"/>
              </a:solidFill>
            </a:endParaRPr>
          </a:p>
          <a:p>
            <a:r>
              <a:rPr lang="en-US" sz="4000" dirty="0" smtClean="0">
                <a:solidFill>
                  <a:schemeClr val="bg1"/>
                </a:solidFill>
              </a:rPr>
              <a:t>And this seed given to the soils – this message of God’s Kingdom that has drawn near, this message of salvation and reconciliation for kingdom souls who would hear – became </a:t>
            </a:r>
            <a:r>
              <a:rPr lang="en-US" sz="4000" b="1" dirty="0" smtClean="0">
                <a:solidFill>
                  <a:schemeClr val="bg1"/>
                </a:solidFill>
              </a:rPr>
              <a:t>a reality of flesh and blood: </a:t>
            </a:r>
            <a:r>
              <a:rPr lang="en-US" sz="4000" b="1" dirty="0" smtClean="0">
                <a:solidFill>
                  <a:schemeClr val="bg1"/>
                </a:solidFill>
              </a:rPr>
              <a:t>Jesus’ </a:t>
            </a:r>
            <a:r>
              <a:rPr lang="en-US" sz="4000" b="1" dirty="0" smtClean="0">
                <a:solidFill>
                  <a:schemeClr val="bg1"/>
                </a:solidFill>
              </a:rPr>
              <a:t>flesh and </a:t>
            </a:r>
            <a:r>
              <a:rPr lang="en-US" sz="4000" b="1" dirty="0" smtClean="0">
                <a:solidFill>
                  <a:schemeClr val="bg1"/>
                </a:solidFill>
              </a:rPr>
              <a:t>blood!</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662541"/>
          </a:xfrm>
          <a:prstGeom prst="rect">
            <a:avLst/>
          </a:prstGeom>
          <a:noFill/>
        </p:spPr>
        <p:txBody>
          <a:bodyPr wrap="square" rtlCol="0">
            <a:spAutoFit/>
          </a:bodyPr>
          <a:lstStyle/>
          <a:p>
            <a:pPr algn="r"/>
            <a:r>
              <a:rPr lang="en-US" sz="3200" dirty="0" smtClean="0">
                <a:solidFill>
                  <a:schemeClr val="bg1"/>
                </a:solidFill>
              </a:rPr>
              <a:t>Heb 12:2b</a:t>
            </a:r>
            <a:endParaRPr lang="en-US" sz="3200" dirty="0" smtClean="0">
              <a:solidFill>
                <a:schemeClr val="bg1"/>
              </a:solidFill>
            </a:endParaRPr>
          </a:p>
          <a:p>
            <a:r>
              <a:rPr lang="en-US" sz="4000" dirty="0" smtClean="0">
                <a:solidFill>
                  <a:schemeClr val="bg1"/>
                </a:solidFill>
              </a:rPr>
              <a:t>For the joy set before him he endured the cross, scorning its </a:t>
            </a:r>
            <a:r>
              <a:rPr lang="en-US" sz="4000" dirty="0" smtClean="0">
                <a:solidFill>
                  <a:schemeClr val="bg1"/>
                </a:solidFill>
              </a:rPr>
              <a:t>shame… </a:t>
            </a:r>
          </a:p>
          <a:p>
            <a:endParaRPr lang="en-US" altLang="zh-TW" sz="4000" dirty="0" smtClean="0">
              <a:solidFill>
                <a:schemeClr val="bg1"/>
              </a:solidFill>
            </a:endParaRPr>
          </a:p>
          <a:p>
            <a:r>
              <a:rPr lang="zh-TW" altLang="en-US" sz="4000" dirty="0" smtClean="0">
                <a:solidFill>
                  <a:schemeClr val="bg1"/>
                </a:solidFill>
              </a:rPr>
              <a:t>他 </a:t>
            </a:r>
            <a:r>
              <a:rPr lang="zh-TW" altLang="en-US" sz="4000" dirty="0" smtClean="0">
                <a:solidFill>
                  <a:schemeClr val="bg1"/>
                </a:solidFill>
              </a:rPr>
              <a:t>因 那 擺 在 前 面 的 喜 樂 ， 就 輕 看 羞 辱 ， 忍 受 了 十 字 架 的 苦 難</a:t>
            </a:r>
            <a:r>
              <a:rPr lang="en-US" sz="4000" dirty="0" smtClean="0">
                <a:solidFill>
                  <a:schemeClr val="bg1"/>
                </a:solidFill>
              </a:rPr>
              <a:t>…</a:t>
            </a:r>
            <a:endParaRPr lang="en-US" sz="40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pPr algn="r"/>
            <a:r>
              <a:rPr lang="en-US" sz="3200" dirty="0" smtClean="0">
                <a:solidFill>
                  <a:schemeClr val="bg1"/>
                </a:solidFill>
              </a:rPr>
              <a:t>Phil 2:8</a:t>
            </a:r>
            <a:endParaRPr lang="en-US" sz="3200" dirty="0" smtClean="0">
              <a:solidFill>
                <a:schemeClr val="bg1"/>
              </a:solidFill>
            </a:endParaRPr>
          </a:p>
          <a:p>
            <a:r>
              <a:rPr lang="en-US" sz="4000" dirty="0" smtClean="0">
                <a:solidFill>
                  <a:schemeClr val="bg1"/>
                </a:solidFill>
              </a:rPr>
              <a:t>And being found in appearance as a man, he humbled himself by becoming obedient to death — even death on a cross </a:t>
            </a:r>
            <a:endParaRPr lang="en-US" sz="4000" dirty="0" smtClean="0">
              <a:solidFill>
                <a:schemeClr val="bg1"/>
              </a:solidFill>
            </a:endParaRPr>
          </a:p>
          <a:p>
            <a:endParaRPr lang="en-US" altLang="zh-TW" sz="4000" dirty="0" smtClean="0">
              <a:solidFill>
                <a:schemeClr val="bg1"/>
              </a:solidFill>
            </a:endParaRPr>
          </a:p>
          <a:p>
            <a:r>
              <a:rPr lang="zh-TW" altLang="en-US" sz="4000" dirty="0" smtClean="0">
                <a:solidFill>
                  <a:schemeClr val="bg1"/>
                </a:solidFill>
              </a:rPr>
              <a:t>既 </a:t>
            </a:r>
            <a:r>
              <a:rPr lang="zh-TW" altLang="en-US" sz="4000" dirty="0" smtClean="0">
                <a:solidFill>
                  <a:schemeClr val="bg1"/>
                </a:solidFill>
              </a:rPr>
              <a:t>有 人 的 樣 子 ， 就 自 己 卑 微 ， 存 心 順 服 ， 以 至 於 死 ， 且 死 在 十 字 架 上</a:t>
            </a:r>
            <a:r>
              <a:rPr lang="en-US" sz="4000" dirty="0" smtClean="0">
                <a:solidFill>
                  <a:schemeClr val="bg1"/>
                </a:solidFill>
              </a:rPr>
              <a:t> !</a:t>
            </a:r>
            <a:endParaRPr lang="en-US" sz="40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descr="Image result for cross"/>
          <p:cNvPicPr>
            <a:picLocks noChangeAspect="1" noChangeArrowheads="1"/>
          </p:cNvPicPr>
          <p:nvPr/>
        </p:nvPicPr>
        <p:blipFill>
          <a:blip r:embed="rId2" cstate="print">
            <a:duotone>
              <a:prstClr val="black"/>
              <a:schemeClr val="accent2">
                <a:tint val="45000"/>
                <a:satMod val="400000"/>
              </a:schemeClr>
            </a:duotone>
          </a:blip>
          <a:srcRect l="1472" r="10221"/>
          <a:stretch>
            <a:fillRect/>
          </a:stretch>
        </p:blipFill>
        <p:spPr bwMode="auto">
          <a:xfrm>
            <a:off x="0" y="0"/>
            <a:ext cx="9144000" cy="6858000"/>
          </a:xfrm>
          <a:prstGeom prst="rect">
            <a:avLst/>
          </a:prstGeom>
          <a:noFill/>
        </p:spPr>
      </p:pic>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smtClean="0">
                <a:solidFill>
                  <a:prstClr val="white"/>
                </a:solidFill>
              </a:rPr>
              <a:t>Jesus is THE ONE who has ears and who hears</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smtClean="0">
                <a:solidFill>
                  <a:prstClr val="white"/>
                </a:solidFill>
              </a:rPr>
              <a:t>Drawn In</a:t>
            </a:r>
          </a:p>
          <a:p>
            <a:pPr algn="ctr"/>
            <a:r>
              <a:rPr lang="en-US" altLang="zh-CN" sz="7000" b="1" dirty="0" smtClean="0">
                <a:solidFill>
                  <a:prstClr val="white"/>
                </a:solidFill>
              </a:rPr>
              <a:t>or Turned Away?</a:t>
            </a:r>
            <a:endParaRPr lang="en-US" sz="7000" b="1"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u="sng" dirty="0" smtClean="0">
                <a:solidFill>
                  <a:schemeClr val="bg1"/>
                </a:solidFill>
              </a:rPr>
              <a:t>Drawn In or Turned Away?:</a:t>
            </a:r>
            <a:endParaRPr lang="en-US" sz="4000" u="sng" dirty="0" smtClean="0">
              <a:solidFill>
                <a:schemeClr val="bg1"/>
              </a:solidFill>
            </a:endParaRPr>
          </a:p>
          <a:p>
            <a:r>
              <a:rPr lang="en-US" sz="4000" i="1" dirty="0" smtClean="0">
                <a:solidFill>
                  <a:schemeClr val="bg1"/>
                </a:solidFill>
              </a:rPr>
              <a:t>What is the manner by which our souls receive the seed scattered into our inner farmland?</a:t>
            </a:r>
            <a:br>
              <a:rPr lang="en-US" sz="4000" i="1" dirty="0" smtClean="0">
                <a:solidFill>
                  <a:schemeClr val="bg1"/>
                </a:solidFill>
              </a:rPr>
            </a:br>
            <a:r>
              <a:rPr lang="en-US" sz="4000" i="1" dirty="0" smtClean="0">
                <a:solidFill>
                  <a:schemeClr val="bg1"/>
                </a:solidFill>
              </a:rPr>
              <a:t>How willing and ready is our soul for the message of God’s salvation and reconciliation through </a:t>
            </a:r>
            <a:r>
              <a:rPr lang="en-US" sz="4000" i="1" dirty="0" smtClean="0">
                <a:solidFill>
                  <a:schemeClr val="bg1"/>
                </a:solidFill>
              </a:rPr>
              <a:t>Jesus?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4 As he was scattering the seed, some fell along the path, and the birds came and ate it up. 5 Some fell on rocky places, where it did not have much soil. It sprang up quickly, because the soil was shallow. 6 But when the sun came up, the plants were scorched, and they withered because they had no root. 7 Other seed fell among thorns, which grew up and choked the plants. </a:t>
            </a:r>
            <a:endParaRPr lang="en-US" sz="40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r"/>
            <a:r>
              <a:rPr lang="en-US" sz="3200" dirty="0" smtClean="0">
                <a:solidFill>
                  <a:schemeClr val="bg1"/>
                </a:solidFill>
              </a:rPr>
              <a:t>Mk 9:24; </a:t>
            </a:r>
            <a:r>
              <a:rPr lang="en-US" sz="3200" dirty="0" err="1" smtClean="0">
                <a:solidFill>
                  <a:schemeClr val="bg1"/>
                </a:solidFill>
              </a:rPr>
              <a:t>Psa</a:t>
            </a:r>
            <a:r>
              <a:rPr lang="en-US" sz="3200" dirty="0" smtClean="0">
                <a:solidFill>
                  <a:schemeClr val="bg1"/>
                </a:solidFill>
              </a:rPr>
              <a:t> 16:1; 37:24</a:t>
            </a:r>
            <a:endParaRPr lang="en-US" sz="3200" dirty="0" smtClean="0">
              <a:solidFill>
                <a:schemeClr val="bg1"/>
              </a:solidFill>
            </a:endParaRPr>
          </a:p>
          <a:p>
            <a:r>
              <a:rPr lang="en-US" sz="4000" dirty="0" smtClean="0">
                <a:solidFill>
                  <a:schemeClr val="bg1"/>
                </a:solidFill>
              </a:rPr>
              <a:t>I do believe; help me overcome my unbelief! </a:t>
            </a:r>
            <a:r>
              <a:rPr lang="zh-TW" altLang="en-US" sz="4000" dirty="0" smtClean="0">
                <a:solidFill>
                  <a:schemeClr val="bg1"/>
                </a:solidFill>
              </a:rPr>
              <a:t>我 信 ！ 但 我 信 不 足 ， 求 主 幫 助</a:t>
            </a:r>
            <a:r>
              <a:rPr lang="en-US" sz="4000" dirty="0" smtClean="0">
                <a:solidFill>
                  <a:schemeClr val="bg1"/>
                </a:solidFill>
              </a:rPr>
              <a:t>;</a:t>
            </a:r>
          </a:p>
          <a:p>
            <a:r>
              <a:rPr lang="en-US" sz="4000" dirty="0" smtClean="0">
                <a:solidFill>
                  <a:schemeClr val="bg1"/>
                </a:solidFill>
              </a:rPr>
              <a:t>Keep </a:t>
            </a:r>
            <a:r>
              <a:rPr lang="en-US" sz="4000" dirty="0" smtClean="0">
                <a:solidFill>
                  <a:schemeClr val="bg1"/>
                </a:solidFill>
              </a:rPr>
              <a:t>me safe, my God, for in you I take refuge </a:t>
            </a:r>
            <a:r>
              <a:rPr lang="zh-TW" altLang="en-US" sz="4000" dirty="0" smtClean="0">
                <a:solidFill>
                  <a:schemeClr val="bg1"/>
                </a:solidFill>
              </a:rPr>
              <a:t>神 啊 ， 求 你 保 佑 我 ， 因 為 我 投 靠 你</a:t>
            </a:r>
            <a:r>
              <a:rPr lang="en-US" sz="4000" dirty="0" smtClean="0">
                <a:solidFill>
                  <a:schemeClr val="bg1"/>
                </a:solidFill>
              </a:rPr>
              <a:t> </a:t>
            </a:r>
            <a:r>
              <a:rPr lang="en-US" sz="4000" dirty="0" smtClean="0">
                <a:solidFill>
                  <a:schemeClr val="bg1"/>
                </a:solidFill>
              </a:rPr>
              <a:t>;</a:t>
            </a:r>
            <a:endParaRPr lang="en-US" altLang="zh-TW" sz="4000" dirty="0" smtClean="0">
              <a:solidFill>
                <a:schemeClr val="bg1"/>
              </a:solidFill>
            </a:endParaRPr>
          </a:p>
          <a:p>
            <a:r>
              <a:rPr lang="en-US" sz="4000" dirty="0" smtClean="0">
                <a:solidFill>
                  <a:schemeClr val="bg1"/>
                </a:solidFill>
              </a:rPr>
              <a:t>Though </a:t>
            </a:r>
            <a:r>
              <a:rPr lang="en-US" sz="4000" dirty="0" smtClean="0">
                <a:solidFill>
                  <a:schemeClr val="bg1"/>
                </a:solidFill>
              </a:rPr>
              <a:t>Your servant may stumble, he will not fall, for You LORD uphold me with Your hand </a:t>
            </a:r>
            <a:r>
              <a:rPr lang="zh-CN" altLang="en-US" sz="4000" dirty="0" smtClean="0">
                <a:solidFill>
                  <a:schemeClr val="bg1"/>
                </a:solidFill>
              </a:rPr>
              <a:t>您 的 僕 人 </a:t>
            </a:r>
            <a:r>
              <a:rPr lang="zh-TW" altLang="en-US" sz="4000" dirty="0" smtClean="0">
                <a:solidFill>
                  <a:schemeClr val="bg1"/>
                </a:solidFill>
              </a:rPr>
              <a:t>雖 失 腳 也 不 至 全 身 仆 倒 ， 因 為 </a:t>
            </a:r>
            <a:r>
              <a:rPr lang="zh-CN" altLang="en-US" sz="4000" dirty="0" smtClean="0">
                <a:solidFill>
                  <a:schemeClr val="bg1"/>
                </a:solidFill>
              </a:rPr>
              <a:t>袮 </a:t>
            </a:r>
            <a:r>
              <a:rPr lang="zh-TW" altLang="en-US" sz="4000" dirty="0" smtClean="0">
                <a:solidFill>
                  <a:schemeClr val="bg1"/>
                </a:solidFill>
              </a:rPr>
              <a:t>耶 和 華 用 手 攙 扶 </a:t>
            </a:r>
            <a:r>
              <a:rPr lang="zh-CN" altLang="en-US" sz="4000" dirty="0" smtClean="0">
                <a:solidFill>
                  <a:schemeClr val="bg1"/>
                </a:solidFill>
              </a:rPr>
              <a:t>我。 </a:t>
            </a:r>
            <a:endParaRPr lang="en-US" sz="40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u="sng" dirty="0" smtClean="0">
                <a:solidFill>
                  <a:schemeClr val="bg1"/>
                </a:solidFill>
              </a:rPr>
              <a:t>Drawn In or Turned Away?:</a:t>
            </a:r>
            <a:endParaRPr lang="en-US" sz="4000" u="sng" dirty="0" smtClean="0">
              <a:solidFill>
                <a:schemeClr val="bg1"/>
              </a:solidFill>
            </a:endParaRPr>
          </a:p>
          <a:p>
            <a:r>
              <a:rPr lang="en-US" sz="4000" b="1" dirty="0" smtClean="0">
                <a:solidFill>
                  <a:schemeClr val="bg1"/>
                </a:solidFill>
              </a:rPr>
              <a:t>TO HEAR on </a:t>
            </a:r>
            <a:r>
              <a:rPr lang="en-US" sz="4000" b="1" dirty="0" smtClean="0">
                <a:solidFill>
                  <a:schemeClr val="bg1"/>
                </a:solidFill>
              </a:rPr>
              <a:t>Sunday, the preparation </a:t>
            </a:r>
            <a:r>
              <a:rPr lang="en-US" sz="4000" b="1" dirty="0" smtClean="0">
                <a:solidFill>
                  <a:schemeClr val="bg1"/>
                </a:solidFill>
              </a:rPr>
              <a:t>begins on Monday;</a:t>
            </a:r>
            <a:br>
              <a:rPr lang="en-US" sz="4000" b="1" dirty="0" smtClean="0">
                <a:solidFill>
                  <a:schemeClr val="bg1"/>
                </a:solidFill>
              </a:rPr>
            </a:br>
            <a:r>
              <a:rPr lang="en-US" sz="4000" b="1" dirty="0" smtClean="0">
                <a:solidFill>
                  <a:schemeClr val="bg1"/>
                </a:solidFill>
              </a:rPr>
              <a:t>TO HEAR every </a:t>
            </a:r>
            <a:r>
              <a:rPr lang="en-US" sz="4000" b="1" dirty="0" smtClean="0">
                <a:solidFill>
                  <a:schemeClr val="bg1"/>
                </a:solidFill>
              </a:rPr>
              <a:t>day, the effort </a:t>
            </a:r>
            <a:r>
              <a:rPr lang="en-US" sz="4000" b="1" dirty="0" smtClean="0">
                <a:solidFill>
                  <a:schemeClr val="bg1"/>
                </a:solidFill>
              </a:rPr>
              <a:t>begins in persistent, consistent prayer &amp; study</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5336"/>
            <a:ext cx="9144000" cy="3785652"/>
          </a:xfrm>
          <a:prstGeom prst="rect">
            <a:avLst/>
          </a:prstGeom>
          <a:noFill/>
        </p:spPr>
        <p:txBody>
          <a:bodyPr wrap="square" rtlCol="0">
            <a:spAutoFit/>
          </a:bodyPr>
          <a:lstStyle/>
          <a:p>
            <a:r>
              <a:rPr lang="en-US" sz="4000" i="1" dirty="0" smtClean="0">
                <a:solidFill>
                  <a:prstClr val="white"/>
                </a:solidFill>
              </a:rPr>
              <a:t>Even the most well-crafted, well-preached sermons will fail to change your life if they are not received by a well-cultivated, well-prepared heart.</a:t>
            </a:r>
            <a:endParaRPr lang="en-US" sz="4000" i="1" dirty="0" smtClean="0">
              <a:solidFill>
                <a:prstClr val="white"/>
              </a:solidFill>
            </a:endParaRPr>
          </a:p>
          <a:p>
            <a:pPr algn="r"/>
            <a:endParaRPr lang="en-US" sz="4000" dirty="0" smtClean="0">
              <a:solidFill>
                <a:prstClr val="white"/>
              </a:solidFill>
            </a:endParaRPr>
          </a:p>
          <a:p>
            <a:pPr algn="r"/>
            <a:r>
              <a:rPr lang="en-US" sz="4000" dirty="0" smtClean="0">
                <a:solidFill>
                  <a:prstClr val="white"/>
                </a:solidFill>
              </a:rPr>
              <a:t>~ </a:t>
            </a:r>
            <a:r>
              <a:rPr lang="en-US" sz="4000" dirty="0" smtClean="0">
                <a:solidFill>
                  <a:prstClr val="white"/>
                </a:solidFill>
              </a:rPr>
              <a:t>Ken Ramey, </a:t>
            </a:r>
            <a:r>
              <a:rPr lang="en-US" sz="4000" i="1" dirty="0" smtClean="0">
                <a:solidFill>
                  <a:prstClr val="white"/>
                </a:solidFill>
              </a:rPr>
              <a:t>Expositional Listening</a:t>
            </a:r>
            <a:endParaRPr lang="en-US" sz="4000" i="1" dirty="0" smtClean="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pPr algn="r"/>
            <a:r>
              <a:rPr lang="en-US" sz="3200" dirty="0" smtClean="0">
                <a:solidFill>
                  <a:schemeClr val="bg1"/>
                </a:solidFill>
              </a:rPr>
              <a:t>Mt 13:9</a:t>
            </a:r>
            <a:endParaRPr lang="en-US" sz="3200" dirty="0" smtClean="0">
              <a:solidFill>
                <a:schemeClr val="bg1"/>
              </a:solidFill>
            </a:endParaRPr>
          </a:p>
          <a:p>
            <a:r>
              <a:rPr lang="en-US" sz="7200" dirty="0" smtClean="0">
                <a:solidFill>
                  <a:schemeClr val="bg1"/>
                </a:solidFill>
              </a:rPr>
              <a:t>Whoever </a:t>
            </a:r>
            <a:r>
              <a:rPr lang="en-US" sz="7200" dirty="0" smtClean="0">
                <a:solidFill>
                  <a:schemeClr val="bg1"/>
                </a:solidFill>
              </a:rPr>
              <a:t>has ears, let them hear</a:t>
            </a:r>
            <a:r>
              <a:rPr lang="en-US" sz="7200" dirty="0" smtClean="0">
                <a:solidFill>
                  <a:schemeClr val="bg1"/>
                </a:solidFill>
              </a:rPr>
              <a:t>.</a:t>
            </a:r>
          </a:p>
          <a:p>
            <a:r>
              <a:rPr lang="zh-TW" altLang="en-US" sz="7200" dirty="0" smtClean="0">
                <a:solidFill>
                  <a:schemeClr val="bg1"/>
                </a:solidFill>
              </a:rPr>
              <a:t>有 耳 可 聽 的 ， 就 應 當 聽 ！</a:t>
            </a:r>
            <a:endParaRPr lang="en-US" sz="7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662541"/>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8 Still other seed fell on good soil, where it produced a crop—a hundred, sixty or thirty times what was </a:t>
            </a:r>
            <a:r>
              <a:rPr lang="en-US" sz="4000" dirty="0" smtClean="0">
                <a:solidFill>
                  <a:schemeClr val="bg1"/>
                </a:solidFill>
              </a:rPr>
              <a:t>sown.</a:t>
            </a:r>
          </a:p>
          <a:p>
            <a:endParaRPr lang="en-US" sz="4000" dirty="0" smtClean="0">
              <a:solidFill>
                <a:schemeClr val="bg1"/>
              </a:solidFill>
            </a:endParaRPr>
          </a:p>
          <a:p>
            <a:r>
              <a:rPr lang="en-US" sz="4000" dirty="0" smtClean="0">
                <a:solidFill>
                  <a:schemeClr val="bg1"/>
                </a:solidFill>
              </a:rPr>
              <a:t>9 </a:t>
            </a:r>
            <a:r>
              <a:rPr lang="en-US" sz="4000" dirty="0" smtClean="0">
                <a:solidFill>
                  <a:schemeClr val="bg1"/>
                </a:solidFill>
              </a:rPr>
              <a:t>Whoever has ears, let them hear.</a:t>
            </a:r>
            <a:endParaRPr lang="en-US"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1</a:t>
            </a:r>
            <a:r>
              <a:rPr lang="zh-TW" altLang="en-US" sz="4000" dirty="0" smtClean="0">
                <a:solidFill>
                  <a:schemeClr val="bg1"/>
                </a:solidFill>
              </a:rPr>
              <a:t>當 那 一 天 ， 耶 穌 從 房 子 裡 出 來 ， 坐 在 海 邊 。</a:t>
            </a:r>
            <a:r>
              <a:rPr lang="en-US" altLang="zh-TW" sz="4000" dirty="0" smtClean="0">
                <a:solidFill>
                  <a:schemeClr val="bg1"/>
                </a:solidFill>
              </a:rPr>
              <a:t>2 </a:t>
            </a:r>
            <a:r>
              <a:rPr lang="zh-TW" altLang="en-US" sz="4000" dirty="0" smtClean="0">
                <a:solidFill>
                  <a:schemeClr val="bg1"/>
                </a:solidFill>
              </a:rPr>
              <a:t>有 許 多 人 到 他 那 裡 聚 集 ， 他 只 得 上 船 坐 下 ， 眾 人 都 站 在 岸 上 。</a:t>
            </a:r>
            <a:r>
              <a:rPr lang="en-US" altLang="zh-TW" sz="4000" dirty="0" smtClean="0">
                <a:solidFill>
                  <a:schemeClr val="bg1"/>
                </a:solidFill>
              </a:rPr>
              <a:t>3 </a:t>
            </a:r>
            <a:r>
              <a:rPr lang="zh-TW" altLang="en-US" sz="4000" dirty="0" smtClean="0">
                <a:solidFill>
                  <a:schemeClr val="bg1"/>
                </a:solidFill>
              </a:rPr>
              <a:t>他 用 比 喻 對 他 們 講 許 多 道 理 ， 說 ： 有 一 個 撒 種 的 出 去 撒 種 ；</a:t>
            </a:r>
            <a:endParaRPr lang="en-US" sz="4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278094"/>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4 </a:t>
            </a:r>
            <a:r>
              <a:rPr lang="zh-TW" altLang="en-US" sz="4000" dirty="0" smtClean="0">
                <a:solidFill>
                  <a:schemeClr val="bg1"/>
                </a:solidFill>
              </a:rPr>
              <a:t>撒 的 時 候 ， 有 落 在 路 旁 的 ， 飛 鳥 來 吃 盡 了 ；</a:t>
            </a:r>
            <a:r>
              <a:rPr lang="en-US" altLang="zh-TW" sz="4000" dirty="0" smtClean="0">
                <a:solidFill>
                  <a:schemeClr val="bg1"/>
                </a:solidFill>
              </a:rPr>
              <a:t>5 </a:t>
            </a:r>
            <a:r>
              <a:rPr lang="zh-TW" altLang="en-US" sz="4000" dirty="0" smtClean="0">
                <a:solidFill>
                  <a:schemeClr val="bg1"/>
                </a:solidFill>
              </a:rPr>
              <a:t>有 落 在 土 淺 石 頭 地 上 的 ， 土 既 不 深 ， 發 苗 最 快 ，</a:t>
            </a:r>
            <a:r>
              <a:rPr lang="en-US" altLang="zh-TW" sz="4000" dirty="0" smtClean="0">
                <a:solidFill>
                  <a:schemeClr val="bg1"/>
                </a:solidFill>
              </a:rPr>
              <a:t>6 </a:t>
            </a:r>
            <a:r>
              <a:rPr lang="zh-TW" altLang="en-US" sz="4000" dirty="0" smtClean="0">
                <a:solidFill>
                  <a:schemeClr val="bg1"/>
                </a:solidFill>
              </a:rPr>
              <a:t>日 頭 出 來 一 曬 ， 因 為 沒 有 根 ， 就 枯 乾 了 ；</a:t>
            </a:r>
            <a:r>
              <a:rPr lang="en-US" altLang="zh-TW" sz="4000" dirty="0" smtClean="0">
                <a:solidFill>
                  <a:schemeClr val="bg1"/>
                </a:solidFill>
              </a:rPr>
              <a:t>7 </a:t>
            </a:r>
            <a:r>
              <a:rPr lang="zh-TW" altLang="en-US" sz="4000" dirty="0" smtClean="0">
                <a:solidFill>
                  <a:schemeClr val="bg1"/>
                </a:solidFill>
              </a:rPr>
              <a:t>有 落 在 荊 棘 裡 的 ， 荊 棘 長 起 來 ， 把 他 擠 住 了 ；</a:t>
            </a:r>
            <a:endParaRPr lang="en-US" sz="4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662541"/>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altLang="zh-TW" sz="4000" dirty="0" smtClean="0">
                <a:solidFill>
                  <a:schemeClr val="bg1"/>
                </a:solidFill>
              </a:rPr>
              <a:t>8 </a:t>
            </a:r>
            <a:r>
              <a:rPr lang="zh-TW" altLang="en-US" sz="4000" dirty="0" smtClean="0">
                <a:solidFill>
                  <a:schemeClr val="bg1"/>
                </a:solidFill>
              </a:rPr>
              <a:t>又 有 落 在 好 土 裡 的 ， 就 結 實 ， 有 一 百 倍 的 ， 有 六 十 倍 的 ， 有 三 十 倍 的 </a:t>
            </a:r>
            <a:r>
              <a:rPr lang="zh-TW" altLang="en-US" sz="4000" dirty="0" smtClean="0">
                <a:solidFill>
                  <a:schemeClr val="bg1"/>
                </a:solidFill>
              </a:rPr>
              <a:t>。</a:t>
            </a:r>
            <a:endParaRPr lang="en-US" altLang="zh-TW" sz="4000" dirty="0" smtClean="0">
              <a:solidFill>
                <a:schemeClr val="bg1"/>
              </a:solidFill>
            </a:endParaRPr>
          </a:p>
          <a:p>
            <a:endParaRPr lang="en-US" altLang="zh-TW" sz="4000" dirty="0" smtClean="0">
              <a:solidFill>
                <a:schemeClr val="bg1"/>
              </a:solidFill>
            </a:endParaRPr>
          </a:p>
          <a:p>
            <a:r>
              <a:rPr lang="en-US" altLang="zh-TW" sz="4000" dirty="0" smtClean="0">
                <a:solidFill>
                  <a:schemeClr val="bg1"/>
                </a:solidFill>
              </a:rPr>
              <a:t>9 </a:t>
            </a:r>
            <a:r>
              <a:rPr lang="zh-TW" altLang="en-US" sz="4000" dirty="0" smtClean="0">
                <a:solidFill>
                  <a:schemeClr val="bg1"/>
                </a:solidFill>
              </a:rPr>
              <a:t>有 耳 可 聽 的 ， 就 應 當 聽 ！</a:t>
            </a:r>
            <a:endParaRPr lang="en-US" sz="4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r"/>
            <a:r>
              <a:rPr lang="en-US" sz="3200" dirty="0" smtClean="0">
                <a:solidFill>
                  <a:schemeClr val="bg1"/>
                </a:solidFill>
              </a:rPr>
              <a:t>Mt 13:1-9, 18-23</a:t>
            </a:r>
            <a:endParaRPr lang="en-US" sz="3200" dirty="0" smtClean="0">
              <a:solidFill>
                <a:schemeClr val="bg1"/>
              </a:solidFill>
            </a:endParaRPr>
          </a:p>
          <a:p>
            <a:r>
              <a:rPr lang="en-US" sz="4000" dirty="0" smtClean="0">
                <a:solidFill>
                  <a:schemeClr val="bg1"/>
                </a:solidFill>
              </a:rPr>
              <a:t>18 </a:t>
            </a:r>
            <a:r>
              <a:rPr lang="en-US" sz="4000" dirty="0" smtClean="0">
                <a:solidFill>
                  <a:schemeClr val="bg1"/>
                </a:solidFill>
              </a:rPr>
              <a:t>Listen </a:t>
            </a:r>
            <a:r>
              <a:rPr lang="en-US" sz="4000" dirty="0" smtClean="0">
                <a:solidFill>
                  <a:schemeClr val="bg1"/>
                </a:solidFill>
              </a:rPr>
              <a:t>then to what the parable of the </a:t>
            </a:r>
            <a:r>
              <a:rPr lang="en-US" sz="4000" dirty="0" err="1" smtClean="0">
                <a:solidFill>
                  <a:schemeClr val="bg1"/>
                </a:solidFill>
              </a:rPr>
              <a:t>sower</a:t>
            </a:r>
            <a:r>
              <a:rPr lang="en-US" sz="4000" dirty="0" smtClean="0">
                <a:solidFill>
                  <a:schemeClr val="bg1"/>
                </a:solidFill>
              </a:rPr>
              <a:t> means: 19 When anyone hears the message about the kingdom and does not understand it, the evil one comes and snatches away what was sown in their heart. This is the seed sown along the path. 20 The seed falling on rocky ground refers to someone who hears the word and at once receives it with joy. </a:t>
            </a:r>
            <a:endParaRPr lang="en-US" sz="4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1554</Words>
  <Application>Microsoft Office PowerPoint</Application>
  <PresentationFormat>On-screen Show (4:3)</PresentationFormat>
  <Paragraphs>94</Paragraphs>
  <Slides>43</Slides>
  <Notes>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sAMo.O</dc:creator>
  <cp:lastModifiedBy>sAMo.O</cp:lastModifiedBy>
  <cp:revision>465</cp:revision>
  <dcterms:created xsi:type="dcterms:W3CDTF">2015-05-17T06:09:38Z</dcterms:created>
  <dcterms:modified xsi:type="dcterms:W3CDTF">2018-02-04T05:17:16Z</dcterms:modified>
</cp:coreProperties>
</file>