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6" r:id="rId3"/>
    <p:sldId id="356" r:id="rId4"/>
    <p:sldId id="365" r:id="rId5"/>
    <p:sldId id="366" r:id="rId6"/>
    <p:sldId id="361" r:id="rId7"/>
    <p:sldId id="332" r:id="rId8"/>
    <p:sldId id="367" r:id="rId9"/>
    <p:sldId id="368" r:id="rId10"/>
    <p:sldId id="358" r:id="rId11"/>
    <p:sldId id="359" r:id="rId12"/>
    <p:sldId id="369" r:id="rId13"/>
    <p:sldId id="360" r:id="rId14"/>
    <p:sldId id="362" r:id="rId15"/>
    <p:sldId id="353" r:id="rId16"/>
    <p:sldId id="355" r:id="rId17"/>
    <p:sldId id="364" r:id="rId18"/>
    <p:sldId id="305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 autoAdjust="0"/>
    <p:restoredTop sz="94705"/>
  </p:normalViewPr>
  <p:slideViewPr>
    <p:cSldViewPr snapToGrid="0">
      <p:cViewPr varScale="1">
        <p:scale>
          <a:sx n="108" d="100"/>
          <a:sy n="108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0A524-926C-435C-A647-08BFA0135DB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627F-2186-4BE3-A2D3-DD36A5BB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7F-2186-4BE3-A2D3-DD36A5BB7D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5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7F-2186-4BE3-A2D3-DD36A5BB7D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0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7F-2186-4BE3-A2D3-DD36A5BB7D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6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7F-2186-4BE3-A2D3-DD36A5BB7D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7F-2186-4BE3-A2D3-DD36A5BB7D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7F-2186-4BE3-A2D3-DD36A5BB7D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7F-2186-4BE3-A2D3-DD36A5BB7D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3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7F-2186-4BE3-A2D3-DD36A5BB7D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2FD0-518E-4BAC-8FE0-E79663BE495F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1A1A-23F3-4825-8491-BA4AD13A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970-EC25-44FA-91B8-5E7E14EDF102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711B-F6F9-4633-9326-327AE995B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E665-F117-4396-BE0E-FA11E599AD3D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DA86-D5C9-4E54-9EB2-BB0CC76A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1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AD43-7F57-402D-9114-EFF5609B8F97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D57C-3FCC-4A94-9C39-34E19BEEB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0363-4F27-4AB4-A190-55A87EC9E7F6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7284-5C06-441F-9618-52AAAAB25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7A56-A620-4743-846D-6B4200975167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D17C-5505-4A27-9AFD-774CC3613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6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C129-A852-410C-9531-18C37AC259FF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7E99-5E86-43B2-BC90-F1B05E6DC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DF7A-6C2A-4BAA-9A7B-278CF33AE2B9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E522-5C73-48D3-9C14-0C9C69955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8815-F2A1-4F32-9017-94289E58C8C9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B6D2-E0E3-461E-9779-1AA28EFE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3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0EC6-B080-4CB3-8B31-6A1475C29CD8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A7C3-17D2-4584-88BD-415B2F445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BAA9-B494-44D5-96B5-4B763FA56561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92EE-1D19-4EFD-8203-6F73C3AB5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D497-5803-445C-8C12-06910BF0184A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17A5-B65B-42ED-B94F-C71D3FA7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84D5-F655-4BE6-BC5D-C538897ECAFC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F223-B813-4542-898A-649A8539E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5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D378-83E9-401C-930A-4A34E280AC8A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5B41-5482-4115-A8A3-CDF76B8BF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CC0D-2710-41AA-8FED-3AFD3C7A2E93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F4F7-E665-4F48-B882-3A27D657F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9684-5AD0-4155-BB70-5EF3089F9D2B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07C3-D4B0-487D-8CB7-70B9B4F41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331E-3EA3-44A6-B0FD-AB4E294B58D3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9838-A15B-4AFF-807C-A064140A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3A7FF-5B4B-4C58-971E-ADAF033AA57B}" type="datetimeFigureOut">
              <a:rPr lang="en-US"/>
              <a:pPr>
                <a:defRPr/>
              </a:pPr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82E586-84B4-4F2C-B972-364E3FA38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5" r:id="rId12"/>
    <p:sldLayoutId id="2147483692" r:id="rId13"/>
    <p:sldLayoutId id="2147483696" r:id="rId14"/>
    <p:sldLayoutId id="2147483697" r:id="rId15"/>
    <p:sldLayoutId id="2147483693" r:id="rId16"/>
    <p:sldLayoutId id="214748369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33588" y="675250"/>
            <a:ext cx="8016875" cy="1026941"/>
          </a:xfrm>
        </p:spPr>
        <p:txBody>
          <a:bodyPr/>
          <a:lstStyle/>
          <a:p>
            <a:pPr algn="ctr"/>
            <a:r>
              <a:rPr lang="zh-CN" altLang="en-US" sz="5400" b="1" dirty="0" smtClean="0">
                <a:latin typeface="+mj-ea"/>
                <a:cs typeface="Arial" charset="0"/>
              </a:rPr>
              <a:t>基督徒的苦难观</a:t>
            </a:r>
            <a:endParaRPr lang="en-US" altLang="en-US" sz="54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588" y="2052638"/>
            <a:ext cx="8016875" cy="3897996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sz="4000" b="1" dirty="0" smtClean="0">
              <a:latin typeface="+mj-ea"/>
              <a:cs typeface="Arial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4000" b="1" dirty="0" smtClean="0">
                <a:latin typeface="+mj-ea"/>
                <a:cs typeface="Arial" charset="0"/>
              </a:rPr>
              <a:t>彼得</a:t>
            </a:r>
            <a:r>
              <a:rPr lang="zh-CN" altLang="en-US" sz="4000" b="1" dirty="0">
                <a:latin typeface="+mj-ea"/>
                <a:cs typeface="Arial" charset="0"/>
              </a:rPr>
              <a:t>前书 </a:t>
            </a:r>
            <a:r>
              <a:rPr lang="en-US" altLang="zh-CN" sz="4000" b="1" dirty="0">
                <a:latin typeface="+mj-ea"/>
                <a:cs typeface="Arial" charset="0"/>
              </a:rPr>
              <a:t>4</a:t>
            </a:r>
            <a:r>
              <a:rPr lang="zh-CN" altLang="en-US" sz="4000" b="1" dirty="0" smtClean="0">
                <a:latin typeface="+mj-ea"/>
                <a:cs typeface="Arial" charset="0"/>
              </a:rPr>
              <a:t>：</a:t>
            </a:r>
            <a:r>
              <a:rPr lang="en-US" altLang="zh-CN" sz="4000" b="1" dirty="0" smtClean="0">
                <a:latin typeface="+mj-ea"/>
                <a:cs typeface="Arial" charset="0"/>
              </a:rPr>
              <a:t>12-19</a:t>
            </a:r>
            <a:endParaRPr lang="en-US" altLang="zh-CN" sz="4000" b="1" dirty="0">
              <a:latin typeface="+mj-ea"/>
              <a:cs typeface="Arial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sz="4000" b="1" dirty="0">
              <a:latin typeface="+mj-ea"/>
              <a:cs typeface="Arial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4000" b="1" dirty="0" smtClean="0">
                <a:latin typeface="+mj-ea"/>
                <a:cs typeface="Arial" charset="0"/>
              </a:rPr>
              <a:t>    </a:t>
            </a:r>
            <a:endParaRPr lang="en-US" altLang="zh-CN" sz="4000" b="1" dirty="0">
              <a:latin typeface="+mj-ea"/>
              <a:cs typeface="Arial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200" b="1" dirty="0">
                <a:latin typeface="+mj-ea"/>
                <a:cs typeface="Arial" charset="0"/>
              </a:rPr>
              <a:t>杜俊江 </a:t>
            </a:r>
            <a:r>
              <a:rPr lang="en-US" altLang="zh-CN" sz="3200" b="1" dirty="0" smtClean="0">
                <a:latin typeface="+mj-ea"/>
                <a:cs typeface="Arial" charset="0"/>
              </a:rPr>
              <a:t>10/22/2017</a:t>
            </a:r>
            <a:endParaRPr lang="en-US" altLang="zh-CN" sz="3200" b="1" dirty="0">
              <a:latin typeface="+mj-ea"/>
              <a:cs typeface="Arial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06638" y="213757"/>
            <a:ext cx="7743825" cy="688768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985652"/>
            <a:ext cx="11483438" cy="566453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900" b="1" dirty="0" smtClean="0">
                <a:latin typeface="SimSun" charset="-122"/>
                <a:ea typeface="SimSun" charset="-122"/>
                <a:cs typeface="SimSun" charset="-122"/>
              </a:rPr>
              <a:t>1:6</a:t>
            </a:r>
            <a:r>
              <a:rPr lang="zh-CN" altLang="en-US" sz="3900" b="1" dirty="0" smtClean="0">
                <a:latin typeface="+mj-ea"/>
              </a:rPr>
              <a:t> 因此</a:t>
            </a:r>
            <a:r>
              <a:rPr lang="zh-CN" altLang="en-US" sz="3900" b="1" dirty="0">
                <a:latin typeface="+mj-ea"/>
              </a:rPr>
              <a:t>，你们是大有喜乐。但如今在百般的试炼中暂时忧愁</a:t>
            </a:r>
            <a:r>
              <a:rPr lang="zh-CN" altLang="en-US" sz="3900" b="1" dirty="0" smtClean="0">
                <a:latin typeface="+mj-ea"/>
              </a:rPr>
              <a:t>。</a:t>
            </a:r>
            <a:endParaRPr lang="en-US" altLang="zh-CN" sz="3900" b="1" dirty="0" smtClean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900" b="1" dirty="0" smtClean="0">
                <a:latin typeface="SimSun" charset="-122"/>
                <a:ea typeface="SimSun" charset="-122"/>
                <a:cs typeface="SimSun" charset="-122"/>
              </a:rPr>
              <a:t>1:11</a:t>
            </a:r>
            <a:r>
              <a:rPr lang="zh-CN" altLang="en-US" sz="3900" b="1" dirty="0" smtClean="0">
                <a:latin typeface="+mj-ea"/>
              </a:rPr>
              <a:t> 预先</a:t>
            </a:r>
            <a:r>
              <a:rPr lang="zh-CN" altLang="en-US" sz="3900" b="1" dirty="0">
                <a:latin typeface="+mj-ea"/>
              </a:rPr>
              <a:t>证明基督受苦难，后来得</a:t>
            </a:r>
            <a:r>
              <a:rPr lang="zh-CN" altLang="en-US" sz="3900" b="1" dirty="0" smtClean="0">
                <a:latin typeface="+mj-ea"/>
              </a:rPr>
              <a:t>荣耀</a:t>
            </a:r>
            <a:r>
              <a:rPr lang="zh-CN" altLang="en-US" sz="3900" b="1" dirty="0">
                <a:latin typeface="+mj-ea"/>
              </a:rPr>
              <a:t>。</a:t>
            </a:r>
            <a:endParaRPr lang="en-US" altLang="zh-CN" sz="3900" b="1" dirty="0" smtClean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900" b="1" dirty="0" smtClean="0">
                <a:latin typeface="SimSun" charset="-122"/>
                <a:ea typeface="SimSun" charset="-122"/>
                <a:cs typeface="SimSun" charset="-122"/>
              </a:rPr>
              <a:t>2:20-21</a:t>
            </a:r>
            <a:r>
              <a:rPr lang="zh-CN" altLang="en-US" sz="3900" b="1" dirty="0" smtClean="0">
                <a:latin typeface="+mj-ea"/>
              </a:rPr>
              <a:t> 你们</a:t>
            </a:r>
            <a:r>
              <a:rPr lang="zh-CN" altLang="en-US" sz="3900" b="1" dirty="0">
                <a:latin typeface="+mj-ea"/>
              </a:rPr>
              <a:t>若因行善受苦，能忍耐，这在神看是可喜爱的。你们蒙召原是为此，因基督也为你们受过苦，给你们留下榜样，叫你们跟随他的脚踪行</a:t>
            </a:r>
            <a:r>
              <a:rPr lang="zh-CN" altLang="en-US" sz="3900" b="1" dirty="0" smtClean="0">
                <a:latin typeface="+mj-ea"/>
              </a:rPr>
              <a:t>。</a:t>
            </a:r>
            <a:endParaRPr lang="en-US" altLang="zh-CN" sz="3900" b="1" dirty="0" smtClean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900" b="1" dirty="0" smtClean="0">
                <a:latin typeface="SimSun" charset="-122"/>
                <a:ea typeface="SimSun" charset="-122"/>
                <a:cs typeface="SimSun" charset="-122"/>
              </a:rPr>
              <a:t>3:14</a:t>
            </a:r>
            <a:r>
              <a:rPr lang="zh-CN" altLang="en-US" sz="3900" b="1" dirty="0">
                <a:latin typeface="+mj-ea"/>
              </a:rPr>
              <a:t> </a:t>
            </a:r>
            <a:r>
              <a:rPr lang="zh-CN" altLang="en-US" sz="3900" b="1" dirty="0" smtClean="0">
                <a:latin typeface="+mj-ea"/>
              </a:rPr>
              <a:t>你们</a:t>
            </a:r>
            <a:r>
              <a:rPr lang="zh-CN" altLang="en-US" sz="3900" b="1" dirty="0">
                <a:latin typeface="+mj-ea"/>
              </a:rPr>
              <a:t>就是为义受苦，也是有福的</a:t>
            </a:r>
            <a:r>
              <a:rPr lang="zh-CN" altLang="en-US" sz="3900" b="1" dirty="0" smtClean="0">
                <a:latin typeface="+mj-ea"/>
              </a:rPr>
              <a:t>。</a:t>
            </a:r>
            <a:endParaRPr lang="en-US" altLang="zh-CN" sz="3900" b="1" dirty="0" smtClean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900" b="1" dirty="0" smtClean="0">
                <a:latin typeface="SimSun" charset="-122"/>
                <a:ea typeface="SimSun" charset="-122"/>
                <a:cs typeface="SimSun" charset="-122"/>
              </a:rPr>
              <a:t>4:1</a:t>
            </a:r>
            <a:r>
              <a:rPr lang="zh-CN" altLang="en-US" sz="3900" b="1" dirty="0">
                <a:latin typeface="+mj-ea"/>
              </a:rPr>
              <a:t> </a:t>
            </a:r>
            <a:r>
              <a:rPr lang="zh-CN" altLang="en-US" sz="3900" b="1" dirty="0" smtClean="0">
                <a:latin typeface="+mj-ea"/>
              </a:rPr>
              <a:t>基督</a:t>
            </a:r>
            <a:r>
              <a:rPr lang="zh-CN" altLang="en-US" sz="3900" b="1" dirty="0">
                <a:latin typeface="+mj-ea"/>
              </a:rPr>
              <a:t>既在肉身受苦，你们也当将这样的心志作为</a:t>
            </a:r>
            <a:r>
              <a:rPr lang="zh-CN" altLang="en-US" sz="3900" b="1" dirty="0" smtClean="0">
                <a:latin typeface="+mj-ea"/>
              </a:rPr>
              <a:t>兵器。</a:t>
            </a:r>
            <a:endParaRPr lang="en-US" altLang="zh-CN" sz="3900" b="1" dirty="0" smtClean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900" b="1" dirty="0" smtClean="0">
                <a:latin typeface="SimSun" charset="-122"/>
                <a:ea typeface="SimSun" charset="-122"/>
                <a:cs typeface="SimSun" charset="-122"/>
              </a:rPr>
              <a:t>5:9</a:t>
            </a:r>
            <a:r>
              <a:rPr lang="zh-CN" altLang="en-US" sz="3900" b="1" dirty="0" smtClean="0">
                <a:latin typeface="+mj-ea"/>
              </a:rPr>
              <a:t>“</a:t>
            </a:r>
            <a:r>
              <a:rPr lang="zh-CN" altLang="en-US" sz="3900" b="1" dirty="0">
                <a:latin typeface="+mj-ea"/>
              </a:rPr>
              <a:t>你们在世上的众弟兄也是经历这样的苦难</a:t>
            </a:r>
            <a:r>
              <a:rPr lang="zh-CN" altLang="en-US" sz="3900" b="1" dirty="0" smtClean="0">
                <a:latin typeface="+mj-ea"/>
              </a:rPr>
              <a:t>。</a:t>
            </a:r>
            <a:endParaRPr lang="en-US" altLang="zh-CN" sz="3900" b="1" dirty="0">
              <a:latin typeface="+mj-ea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200" dirty="0">
              <a:latin typeface="+mj-ea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4794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06638" y="344385"/>
            <a:ext cx="7743825" cy="890650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484415"/>
            <a:ext cx="10545289" cy="3966359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200" b="1" dirty="0" smtClean="0">
                <a:latin typeface="+mj-ea"/>
              </a:rPr>
              <a:t>彼得前书 </a:t>
            </a:r>
            <a:r>
              <a:rPr lang="en-US" sz="3200" dirty="0" smtClean="0">
                <a:latin typeface="+mj-ea"/>
              </a:rPr>
              <a:t>1</a:t>
            </a:r>
            <a:r>
              <a:rPr lang="zh-CN" altLang="en-US" sz="3200" b="1" dirty="0" smtClean="0">
                <a:latin typeface="+mj-ea"/>
              </a:rPr>
              <a:t>：</a:t>
            </a:r>
            <a:r>
              <a:rPr lang="en-US" altLang="zh-CN" sz="3200" b="1" dirty="0" smtClean="0">
                <a:latin typeface="+mj-ea"/>
              </a:rPr>
              <a:t>7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200" b="1" dirty="0">
                <a:latin typeface="+mj-ea"/>
              </a:rPr>
              <a:t>“叫你们的信心既被试验，就比那被火试验仍然能坏的金子更显宝贵，可以在耶稣基督显现的时候，得着称赞、荣耀、尊贵。”</a:t>
            </a:r>
            <a:r>
              <a:rPr lang="en-US" sz="3200" b="1" dirty="0">
                <a:latin typeface="+mj-ea"/>
              </a:rPr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164658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42868" y="261257"/>
            <a:ext cx="8207595" cy="510639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2"/>
            <a:ext cx="11625944" cy="584859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000" b="1" i="1" dirty="0">
                <a:latin typeface="+mj-ea"/>
                <a:cs typeface="Arial" charset="0"/>
              </a:rPr>
              <a:t>彼得前书 </a:t>
            </a:r>
            <a:r>
              <a:rPr lang="en-US" altLang="zh-CN" sz="3000" i="1" dirty="0">
                <a:latin typeface="+mj-ea"/>
                <a:cs typeface="Arial" charset="0"/>
              </a:rPr>
              <a:t>4</a:t>
            </a:r>
            <a:r>
              <a:rPr lang="zh-CN" altLang="en-US" sz="3000" i="1" dirty="0" smtClean="0">
                <a:latin typeface="+mj-ea"/>
                <a:cs typeface="Arial" charset="0"/>
              </a:rPr>
              <a:t>：</a:t>
            </a:r>
            <a:r>
              <a:rPr lang="en-US" altLang="zh-CN" sz="3000" i="1" dirty="0" smtClean="0">
                <a:latin typeface="+mj-ea"/>
                <a:cs typeface="Arial" charset="0"/>
              </a:rPr>
              <a:t>12</a:t>
            </a:r>
            <a:r>
              <a:rPr lang="en-US" altLang="zh-CN" sz="3000" b="1" i="1" dirty="0">
                <a:latin typeface="+mj-ea"/>
              </a:rPr>
              <a:t> </a:t>
            </a:r>
            <a:r>
              <a:rPr lang="zh-CN" altLang="en-US" sz="3000" b="1" i="1" dirty="0">
                <a:latin typeface="+mj-ea"/>
              </a:rPr>
              <a:t>亲爱的弟兄啊，有火炼的试验临到你们，不要以为奇怪（似乎是遭遇非常的事</a:t>
            </a:r>
            <a:r>
              <a:rPr lang="zh-CN" altLang="en-US" sz="3000" b="1" i="1" dirty="0" smtClean="0">
                <a:latin typeface="+mj-ea"/>
              </a:rPr>
              <a:t>）。</a:t>
            </a:r>
            <a:endParaRPr lang="en-US" altLang="zh-CN" sz="3000" b="1" i="1" dirty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000" b="1" dirty="0"/>
              <a:t>  </a:t>
            </a:r>
            <a:r>
              <a:rPr lang="zh-CN" altLang="en-US" sz="3000" b="1" dirty="0" smtClean="0">
                <a:latin typeface="+mj-ea"/>
                <a:cs typeface="Arial" charset="0"/>
              </a:rPr>
              <a:t>一 </a:t>
            </a:r>
            <a:r>
              <a:rPr lang="zh-CN" altLang="en-US" sz="3000" b="1" dirty="0">
                <a:latin typeface="+mj-ea"/>
                <a:cs typeface="Arial" charset="0"/>
              </a:rPr>
              <a:t>不要惊奇，倒要喜乐</a:t>
            </a:r>
            <a:r>
              <a:rPr lang="en-US" altLang="zh-CN" sz="3000" b="1" dirty="0">
                <a:latin typeface="+mj-ea"/>
                <a:cs typeface="Arial" charset="0"/>
              </a:rPr>
              <a:t> </a:t>
            </a:r>
            <a:r>
              <a:rPr lang="en-US" altLang="zh-CN" sz="3000" b="1" dirty="0" smtClean="0">
                <a:latin typeface="+mj-ea"/>
                <a:cs typeface="Arial" charset="0"/>
              </a:rPr>
              <a:t>4:12-14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dirty="0" smtClean="0"/>
              <a:t>为什么有苦难？或者产生苦难的原因是什么？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对苦难的误解一：基督徒不会遭遇苦难；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</a:t>
            </a:r>
            <a:r>
              <a:rPr lang="zh-CN" altLang="en-US" sz="3000" b="1" i="1" u="sng" dirty="0" smtClean="0"/>
              <a:t>对苦难的误解二：基督徒的苦难都是惩罚</a:t>
            </a:r>
            <a:r>
              <a:rPr lang="zh-CN" altLang="en-US" sz="3000" b="1" dirty="0" smtClean="0"/>
              <a:t>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不要惊奇，倒要喜乐；  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dirty="0" smtClean="0"/>
              <a:t>不是惩罚，倒是祝福。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en-US" altLang="zh-CN" sz="28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400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42868" y="261257"/>
            <a:ext cx="8207595" cy="510639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2"/>
            <a:ext cx="11625944" cy="570015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000" b="1" i="1" dirty="0">
                <a:latin typeface="+mj-ea"/>
                <a:cs typeface="Arial" charset="0"/>
              </a:rPr>
              <a:t>彼得前书 </a:t>
            </a:r>
            <a:r>
              <a:rPr lang="en-US" altLang="zh-CN" sz="3000" i="1" dirty="0">
                <a:latin typeface="+mj-ea"/>
                <a:cs typeface="Arial" charset="0"/>
              </a:rPr>
              <a:t>4</a:t>
            </a:r>
            <a:r>
              <a:rPr lang="zh-CN" altLang="en-US" sz="3000" i="1" dirty="0" smtClean="0">
                <a:latin typeface="+mj-ea"/>
                <a:cs typeface="Arial" charset="0"/>
              </a:rPr>
              <a:t>：</a:t>
            </a:r>
            <a:r>
              <a:rPr lang="en-US" altLang="zh-CN" sz="3000" i="1" dirty="0" smtClean="0">
                <a:latin typeface="+mj-ea"/>
                <a:cs typeface="Arial" charset="0"/>
              </a:rPr>
              <a:t>13</a:t>
            </a:r>
            <a:r>
              <a:rPr lang="en-US" altLang="zh-CN" sz="3000" b="1" i="1" dirty="0">
                <a:latin typeface="+mj-ea"/>
              </a:rPr>
              <a:t> </a:t>
            </a:r>
            <a:r>
              <a:rPr lang="zh-CN" altLang="en-US" sz="3000" b="1" i="1" dirty="0">
                <a:latin typeface="+mj-ea"/>
              </a:rPr>
              <a:t>倒要欢喜。因为你们是与基督一同受苦，使你们在他荣耀显现的时候，也可以欢喜快乐</a:t>
            </a:r>
            <a:r>
              <a:rPr lang="zh-CN" altLang="en-US" sz="3000" b="1" i="1" dirty="0" smtClean="0">
                <a:latin typeface="+mj-ea"/>
              </a:rPr>
              <a:t>。</a:t>
            </a:r>
            <a:endParaRPr lang="en-US" altLang="zh-CN" sz="3000" b="1" i="1" dirty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000" b="1" dirty="0" smtClean="0"/>
              <a:t> </a:t>
            </a:r>
            <a:r>
              <a:rPr lang="zh-CN" altLang="en-US" sz="3000" b="1" dirty="0"/>
              <a:t> </a:t>
            </a:r>
            <a:r>
              <a:rPr lang="zh-CN" altLang="en-US" sz="3000" b="1" dirty="0" smtClean="0"/>
              <a:t> </a:t>
            </a:r>
            <a:r>
              <a:rPr lang="zh-CN" altLang="en-US" sz="3000" b="1" dirty="0" smtClean="0">
                <a:latin typeface="+mj-ea"/>
                <a:cs typeface="Arial" charset="0"/>
              </a:rPr>
              <a:t>一 </a:t>
            </a:r>
            <a:r>
              <a:rPr lang="zh-CN" altLang="en-US" sz="3000" b="1" dirty="0">
                <a:latin typeface="+mj-ea"/>
                <a:cs typeface="Arial" charset="0"/>
              </a:rPr>
              <a:t>不要惊奇，倒要喜乐</a:t>
            </a:r>
            <a:r>
              <a:rPr lang="en-US" altLang="zh-CN" sz="3000" b="1" dirty="0">
                <a:latin typeface="+mj-ea"/>
                <a:cs typeface="Arial" charset="0"/>
              </a:rPr>
              <a:t> </a:t>
            </a:r>
            <a:r>
              <a:rPr lang="en-US" altLang="zh-CN" sz="3000" b="1" dirty="0" smtClean="0">
                <a:latin typeface="+mj-ea"/>
                <a:cs typeface="Arial" charset="0"/>
              </a:rPr>
              <a:t>4:12-14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对苦难的问题：为什么有苦难？或者产生苦难的原因是什么？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对苦难的误解一：基督徒不会遭遇苦难；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</a:t>
            </a:r>
            <a:r>
              <a:rPr lang="zh-CN" altLang="en-US" sz="3000" b="1" dirty="0"/>
              <a:t>苦难的</a:t>
            </a:r>
            <a:r>
              <a:rPr lang="zh-CN" altLang="en-US" sz="3000" b="1" dirty="0" smtClean="0"/>
              <a:t>误解二：基督徒的苦难都是惩罚；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不要</a:t>
            </a:r>
            <a:r>
              <a:rPr lang="zh-CN" altLang="en-US" sz="3000" b="1" dirty="0"/>
              <a:t>惊奇，</a:t>
            </a:r>
            <a:r>
              <a:rPr lang="zh-CN" altLang="en-US" sz="3000" b="1" i="1" u="sng" dirty="0"/>
              <a:t>倒要喜乐</a:t>
            </a:r>
            <a:r>
              <a:rPr lang="zh-CN" altLang="en-US" sz="3000" b="1" dirty="0" smtClean="0"/>
              <a:t>；</a:t>
            </a:r>
            <a:r>
              <a:rPr lang="zh-CN" altLang="en-US" sz="3000" b="1" dirty="0"/>
              <a:t> </a:t>
            </a:r>
            <a:r>
              <a:rPr lang="zh-CN" altLang="en-US" sz="3000" b="1" dirty="0" smtClean="0"/>
              <a:t> 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dirty="0" smtClean="0"/>
              <a:t>不是惩罚，倒是祝福。</a:t>
            </a:r>
            <a:endParaRPr lang="en-US" altLang="zh-CN" sz="30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en-US" altLang="zh-CN" sz="28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527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42868" y="261257"/>
            <a:ext cx="8207595" cy="510639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2"/>
            <a:ext cx="11625944" cy="5628904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000" b="1" i="1" dirty="0">
                <a:latin typeface="+mj-ea"/>
                <a:cs typeface="Arial" charset="0"/>
              </a:rPr>
              <a:t>彼得前书 </a:t>
            </a:r>
            <a:r>
              <a:rPr lang="en-US" altLang="zh-CN" sz="3000" i="1" dirty="0">
                <a:latin typeface="+mj-ea"/>
                <a:cs typeface="Arial" charset="0"/>
              </a:rPr>
              <a:t>4</a:t>
            </a:r>
            <a:r>
              <a:rPr lang="zh-CN" altLang="en-US" sz="3000" i="1" dirty="0" smtClean="0">
                <a:latin typeface="+mj-ea"/>
                <a:cs typeface="Arial" charset="0"/>
              </a:rPr>
              <a:t>：</a:t>
            </a:r>
            <a:r>
              <a:rPr lang="en-US" altLang="zh-CN" sz="3000" i="1" dirty="0" smtClean="0">
                <a:latin typeface="+mj-ea"/>
                <a:cs typeface="Arial" charset="0"/>
              </a:rPr>
              <a:t>14</a:t>
            </a:r>
            <a:r>
              <a:rPr lang="en-US" altLang="zh-CN" sz="3000" b="1" i="1" dirty="0">
                <a:latin typeface="+mj-ea"/>
              </a:rPr>
              <a:t> </a:t>
            </a:r>
            <a:r>
              <a:rPr lang="zh-CN" altLang="en-US" sz="3000" b="1" i="1" dirty="0">
                <a:latin typeface="+mj-ea"/>
              </a:rPr>
              <a:t>你们若为基督</a:t>
            </a:r>
            <a:r>
              <a:rPr lang="zh-CN" altLang="en-US" sz="3000" b="1" i="1" dirty="0" smtClean="0">
                <a:latin typeface="+mj-ea"/>
              </a:rPr>
              <a:t>的名受</a:t>
            </a:r>
            <a:r>
              <a:rPr lang="zh-CN" altLang="en-US" sz="3000" b="1" i="1" dirty="0">
                <a:latin typeface="+mj-ea"/>
              </a:rPr>
              <a:t>辱骂，便是有福的，因为神荣耀的灵常住在你们身上。</a:t>
            </a:r>
            <a:r>
              <a:rPr lang="zh-CN" altLang="en-US" sz="3000" b="1" dirty="0"/>
              <a:t> </a:t>
            </a:r>
            <a:endParaRPr lang="en-US" altLang="zh-CN" sz="3000" b="1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200" b="1" dirty="0">
                <a:latin typeface="+mj-ea"/>
                <a:cs typeface="Arial" charset="0"/>
              </a:rPr>
              <a:t> </a:t>
            </a:r>
            <a:r>
              <a:rPr lang="zh-CN" altLang="en-US" sz="3000" b="1" dirty="0" smtClean="0">
                <a:latin typeface="+mj-ea"/>
                <a:cs typeface="Arial" charset="0"/>
              </a:rPr>
              <a:t>一 </a:t>
            </a:r>
            <a:r>
              <a:rPr lang="zh-CN" altLang="en-US" sz="3000" b="1" dirty="0">
                <a:latin typeface="+mj-ea"/>
                <a:cs typeface="Arial" charset="0"/>
              </a:rPr>
              <a:t>不要惊奇，倒要喜乐</a:t>
            </a:r>
            <a:r>
              <a:rPr lang="en-US" altLang="zh-CN" sz="3000" b="1" dirty="0">
                <a:latin typeface="+mj-ea"/>
                <a:cs typeface="Arial" charset="0"/>
              </a:rPr>
              <a:t> 4:12-14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dirty="0" smtClean="0"/>
              <a:t>对苦难的问题：为什么有苦难？或者产生苦难的原因是什么？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对苦难的误解一：基督徒不会遭遇苦难；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</a:t>
            </a:r>
            <a:r>
              <a:rPr lang="zh-CN" altLang="en-US" sz="3000" b="1" dirty="0"/>
              <a:t>苦难的</a:t>
            </a:r>
            <a:r>
              <a:rPr lang="zh-CN" altLang="en-US" sz="3000" b="1" dirty="0" smtClean="0"/>
              <a:t>误解二：基督徒的苦难都是惩罚；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不要</a:t>
            </a:r>
            <a:r>
              <a:rPr lang="zh-CN" altLang="en-US" sz="3000" b="1" dirty="0"/>
              <a:t>惊奇，倒要喜乐</a:t>
            </a:r>
            <a:r>
              <a:rPr lang="zh-CN" altLang="en-US" sz="3000" b="1" dirty="0" smtClean="0"/>
              <a:t>；</a:t>
            </a:r>
            <a:r>
              <a:rPr lang="zh-CN" altLang="en-US" sz="3000" b="1" dirty="0"/>
              <a:t> </a:t>
            </a:r>
            <a:r>
              <a:rPr lang="zh-CN" altLang="en-US" sz="3000" b="1" dirty="0" smtClean="0"/>
              <a:t> 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u="sng" dirty="0" smtClean="0"/>
              <a:t> </a:t>
            </a:r>
            <a:r>
              <a:rPr lang="zh-CN" altLang="en-US" sz="3000" b="1" i="1" u="sng" dirty="0" smtClean="0"/>
              <a:t>不是惩罚，倒是祝福</a:t>
            </a:r>
            <a:r>
              <a:rPr lang="zh-CN" altLang="en-US" sz="3000" b="1" dirty="0" smtClean="0"/>
              <a:t>。</a:t>
            </a:r>
            <a:endParaRPr lang="en-US" altLang="zh-CN" sz="30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en-US" altLang="zh-CN" sz="28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088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79418" y="112444"/>
            <a:ext cx="8399793" cy="742580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3" y="855024"/>
            <a:ext cx="11317184" cy="5581401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6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000" b="1" i="1" dirty="0">
                <a:latin typeface="+mj-ea"/>
                <a:cs typeface="Arial" charset="0"/>
              </a:rPr>
              <a:t>彼得前书 </a:t>
            </a:r>
            <a:r>
              <a:rPr lang="en-US" altLang="zh-CN" sz="3000" b="1" i="1" dirty="0">
                <a:latin typeface="+mj-ea"/>
                <a:cs typeface="Arial" charset="0"/>
              </a:rPr>
              <a:t>4</a:t>
            </a:r>
            <a:r>
              <a:rPr lang="zh-CN" altLang="en-US" sz="3000" b="1" i="1" dirty="0" smtClean="0">
                <a:latin typeface="+mj-ea"/>
                <a:cs typeface="Arial" charset="0"/>
              </a:rPr>
              <a:t>：</a:t>
            </a:r>
            <a:r>
              <a:rPr lang="en-US" sz="3000" b="1" i="1" dirty="0" smtClean="0">
                <a:latin typeface="SimSun" charset="-122"/>
                <a:ea typeface="SimSun" charset="-122"/>
                <a:cs typeface="SimSun" charset="-122"/>
              </a:rPr>
              <a:t>15</a:t>
            </a:r>
            <a:r>
              <a:rPr lang="zh-CN" altLang="en-US" sz="3000" b="1" i="1" dirty="0" smtClean="0">
                <a:latin typeface="+mj-ea"/>
              </a:rPr>
              <a:t> 你们</a:t>
            </a:r>
            <a:r>
              <a:rPr lang="zh-CN" altLang="en-US" sz="3000" b="1" i="1" dirty="0">
                <a:latin typeface="+mj-ea"/>
              </a:rPr>
              <a:t>中间却不可有人因为杀人、偷窃、作恶、好管闲事而受苦</a:t>
            </a:r>
            <a:r>
              <a:rPr lang="zh-CN" altLang="en-US" sz="3000" b="1" i="1" dirty="0" smtClean="0">
                <a:latin typeface="+mj-ea"/>
              </a:rPr>
              <a:t>；</a:t>
            </a:r>
            <a:r>
              <a:rPr lang="en-US" altLang="zh-CN" sz="3000" b="1" i="1" dirty="0" smtClean="0">
                <a:latin typeface="+mj-ea"/>
              </a:rPr>
              <a:t>16</a:t>
            </a:r>
            <a:r>
              <a:rPr lang="zh-CN" altLang="en-US" sz="3000" b="1" i="1" dirty="0" smtClean="0">
                <a:latin typeface="+mj-ea"/>
              </a:rPr>
              <a:t> </a:t>
            </a:r>
            <a:r>
              <a:rPr lang="zh-CN" altLang="en-US" sz="3000" b="1" i="1" dirty="0" smtClean="0"/>
              <a:t>若为</a:t>
            </a:r>
            <a:r>
              <a:rPr lang="zh-CN" altLang="en-US" sz="3000" b="1" i="1" dirty="0"/>
              <a:t>作基督徒受苦，却不要羞耻，倒要因这名归荣耀给神。</a:t>
            </a:r>
            <a:r>
              <a:rPr lang="zh-CN" altLang="en-US" sz="3000" b="1" i="1" dirty="0" smtClean="0">
                <a:latin typeface="+mj-ea"/>
              </a:rPr>
              <a:t> </a:t>
            </a:r>
            <a:endParaRPr lang="en-US" altLang="zh-CN" sz="3000" b="1" i="1" dirty="0" smtClean="0">
              <a:latin typeface="+mj-ea"/>
            </a:endParaRPr>
          </a:p>
          <a:p>
            <a:pPr marL="0" indent="0" fontAlgn="auto">
              <a:lnSpc>
                <a:spcPct val="16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2800" b="1" dirty="0" smtClean="0">
                <a:latin typeface="+mj-ea"/>
                <a:cs typeface="Arial" charset="0"/>
              </a:rPr>
              <a:t> 二 </a:t>
            </a:r>
            <a:r>
              <a:rPr lang="zh-CN" altLang="en-US" sz="2800" b="1" dirty="0">
                <a:latin typeface="+mj-ea"/>
                <a:cs typeface="Arial" charset="0"/>
              </a:rPr>
              <a:t>不要因罪受苦；为义受苦，要归荣耀给神 </a:t>
            </a:r>
            <a:r>
              <a:rPr lang="en-US" altLang="zh-CN" sz="2800" b="1" dirty="0" smtClean="0">
                <a:latin typeface="+mj-ea"/>
                <a:cs typeface="Arial" charset="0"/>
              </a:rPr>
              <a:t>4:15-16</a:t>
            </a:r>
            <a:endParaRPr lang="en-US" altLang="zh-CN" sz="3000" b="1" i="1" dirty="0" smtClean="0">
              <a:latin typeface="+mj-ea"/>
            </a:endParaRPr>
          </a:p>
          <a:p>
            <a:pPr marL="857250" lvl="2" indent="-45720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>
                <a:latin typeface="+mj-ea"/>
              </a:rPr>
              <a:t>对苦难的</a:t>
            </a:r>
            <a:r>
              <a:rPr lang="zh-CN" altLang="en-US" sz="3000" b="1" dirty="0" smtClean="0">
                <a:latin typeface="+mj-ea"/>
              </a:rPr>
              <a:t>误解三：基督徒遭遇苦难都是为主的缘故</a:t>
            </a:r>
            <a:endParaRPr lang="en-US" altLang="zh-CN" sz="3000" b="1" dirty="0" smtClean="0">
              <a:latin typeface="+mj-ea"/>
            </a:endParaRPr>
          </a:p>
          <a:p>
            <a:pPr marL="857250" lvl="2" indent="-45720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>
                <a:latin typeface="+mj-ea"/>
                <a:cs typeface="Arial" charset="0"/>
              </a:rPr>
              <a:t>基督徒不要</a:t>
            </a:r>
            <a:r>
              <a:rPr lang="zh-CN" altLang="en-US" sz="3000" b="1" dirty="0">
                <a:latin typeface="+mj-ea"/>
                <a:cs typeface="Arial" charset="0"/>
              </a:rPr>
              <a:t>因犯罪行恶</a:t>
            </a:r>
            <a:r>
              <a:rPr lang="zh-CN" altLang="en-US" sz="3000" b="1" dirty="0" smtClean="0">
                <a:latin typeface="+mj-ea"/>
                <a:cs typeface="Arial" charset="0"/>
              </a:rPr>
              <a:t>受苦</a:t>
            </a:r>
            <a:r>
              <a:rPr lang="zh-CN" altLang="en-US" sz="3000" b="1" dirty="0">
                <a:latin typeface="+mj-ea"/>
                <a:cs typeface="Arial" charset="0"/>
              </a:rPr>
              <a:t> </a:t>
            </a:r>
            <a:endParaRPr lang="en-US" altLang="zh-CN" sz="3000" b="1" dirty="0" smtClean="0">
              <a:latin typeface="+mj-ea"/>
              <a:cs typeface="Arial" charset="0"/>
            </a:endParaRPr>
          </a:p>
          <a:p>
            <a:pPr marL="1771650" lvl="4" indent="-45720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charset="0"/>
              <a:buChar char="•"/>
              <a:defRPr/>
            </a:pPr>
            <a:r>
              <a:rPr lang="zh-CN" altLang="en-US" sz="2600" b="1" dirty="0" smtClean="0"/>
              <a:t>杀人</a:t>
            </a:r>
            <a:r>
              <a:rPr lang="zh-CN" altLang="en-US" sz="2600" b="1" dirty="0"/>
              <a:t>、偷窃、作</a:t>
            </a:r>
            <a:r>
              <a:rPr lang="zh-CN" altLang="en-US" sz="2600" b="1" dirty="0" smtClean="0"/>
              <a:t>恶 </a:t>
            </a:r>
            <a:r>
              <a:rPr lang="en-US" altLang="zh-CN" sz="2600" b="1" dirty="0" smtClean="0"/>
              <a:t>VS</a:t>
            </a:r>
            <a:r>
              <a:rPr lang="zh-CN" altLang="en-US" sz="2600" b="1" dirty="0" smtClean="0"/>
              <a:t> 好</a:t>
            </a:r>
            <a:r>
              <a:rPr lang="zh-CN" altLang="en-US" sz="2600" b="1" dirty="0"/>
              <a:t>管</a:t>
            </a:r>
            <a:r>
              <a:rPr lang="zh-CN" altLang="en-US" sz="2600" b="1" dirty="0" smtClean="0"/>
              <a:t>闲事</a:t>
            </a:r>
            <a:endParaRPr lang="en-US" altLang="zh-CN" sz="2600" b="1" dirty="0" smtClean="0"/>
          </a:p>
          <a:p>
            <a:pPr marL="857250" lvl="2" indent="-45720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2800" b="1" dirty="0" smtClean="0"/>
              <a:t>基督徒为义受苦，不要羞愧，倒要归荣耀给神</a:t>
            </a:r>
            <a:endParaRPr lang="en-US" altLang="zh-CN" sz="2800" b="1" dirty="0"/>
          </a:p>
          <a:p>
            <a:pPr marL="857250" lvl="2" indent="-45720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en-US" altLang="zh-CN" sz="3000" b="1" dirty="0">
              <a:latin typeface="+mj-ea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71259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06638" y="190005"/>
            <a:ext cx="7743825" cy="760021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8" y="950025"/>
            <a:ext cx="11554691" cy="59079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lnSpc>
                <a:spcPct val="16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500" b="1" i="1" dirty="0">
                <a:latin typeface="+mj-ea"/>
                <a:cs typeface="Arial" charset="0"/>
              </a:rPr>
              <a:t>彼得前书 </a:t>
            </a:r>
            <a:r>
              <a:rPr lang="en-US" sz="3500" b="1" i="1" dirty="0" smtClean="0">
                <a:latin typeface="+mj-ea"/>
              </a:rPr>
              <a:t>17</a:t>
            </a:r>
            <a:r>
              <a:rPr lang="zh-CN" altLang="en-US" sz="3500" b="1" i="1" dirty="0" smtClean="0">
                <a:latin typeface="+mj-ea"/>
              </a:rPr>
              <a:t>因为</a:t>
            </a:r>
            <a:r>
              <a:rPr lang="zh-CN" altLang="en-US" sz="3500" b="1" i="1" dirty="0">
                <a:latin typeface="+mj-ea"/>
              </a:rPr>
              <a:t>时候到了，审判要从神的家起首。若是先从我们起首，那不信从神福音的人将有何等的结局呢</a:t>
            </a:r>
            <a:r>
              <a:rPr lang="zh-CN" altLang="en-US" sz="3500" b="1" i="1" dirty="0" smtClean="0">
                <a:latin typeface="+mj-ea"/>
              </a:rPr>
              <a:t>？</a:t>
            </a:r>
            <a:r>
              <a:rPr lang="en-US" sz="3500" b="1" i="1" dirty="0">
                <a:latin typeface="+mj-ea"/>
              </a:rPr>
              <a:t>18</a:t>
            </a:r>
            <a:r>
              <a:rPr lang="zh-CN" altLang="en-US" sz="3500" b="1" i="1" dirty="0">
                <a:latin typeface="+mj-ea"/>
              </a:rPr>
              <a:t>“若是义人仅仅得救，那不虔敬和犯罪的人将有何地可站呢？</a:t>
            </a:r>
            <a:r>
              <a:rPr lang="zh-CN" altLang="en-US" sz="3500" b="1" i="1" dirty="0" smtClean="0">
                <a:latin typeface="+mj-ea"/>
              </a:rPr>
              <a:t>”</a:t>
            </a:r>
            <a:r>
              <a:rPr lang="en-US" sz="3500" b="1" i="1" dirty="0" smtClean="0">
                <a:latin typeface="+mj-ea"/>
              </a:rPr>
              <a:t>19</a:t>
            </a:r>
            <a:r>
              <a:rPr lang="zh-CN" altLang="en-US" sz="3500" b="1" i="1" dirty="0">
                <a:latin typeface="+mj-ea"/>
              </a:rPr>
              <a:t>所以，那照神旨意受苦的人要一心为善，将自己灵魂交与那信实的造化之主</a:t>
            </a:r>
            <a:r>
              <a:rPr lang="zh-CN" altLang="en-US" sz="3500" b="1" i="1" dirty="0" smtClean="0">
                <a:latin typeface="+mj-ea"/>
              </a:rPr>
              <a:t>。</a:t>
            </a:r>
            <a:endParaRPr lang="en-US" altLang="zh-CN" sz="3500" b="1" i="1" dirty="0" smtClean="0">
              <a:latin typeface="+mj-ea"/>
            </a:endParaRPr>
          </a:p>
          <a:p>
            <a:pPr marL="0" indent="0" fontAlgn="auto">
              <a:lnSpc>
                <a:spcPct val="16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500" b="1" dirty="0" smtClean="0">
                <a:latin typeface="+mj-ea"/>
                <a:cs typeface="Arial" charset="0"/>
              </a:rPr>
              <a:t> 三 </a:t>
            </a:r>
            <a:r>
              <a:rPr lang="zh-CN" altLang="en-US" sz="3500" b="1" dirty="0">
                <a:latin typeface="+mj-ea"/>
                <a:cs typeface="Arial" charset="0"/>
              </a:rPr>
              <a:t>要恒久交托信靠主</a:t>
            </a:r>
            <a:r>
              <a:rPr lang="en-US" altLang="zh-CN" sz="3500" b="1" dirty="0">
                <a:latin typeface="+mj-ea"/>
                <a:cs typeface="Arial" charset="0"/>
              </a:rPr>
              <a:t> </a:t>
            </a:r>
            <a:r>
              <a:rPr lang="zh-CN" altLang="en-US" sz="3500" b="1" dirty="0">
                <a:latin typeface="+mj-ea"/>
                <a:cs typeface="Arial" charset="0"/>
              </a:rPr>
              <a:t>  </a:t>
            </a:r>
            <a:r>
              <a:rPr lang="en-US" altLang="zh-CN" sz="3500" b="1" dirty="0" smtClean="0">
                <a:latin typeface="+mj-ea"/>
                <a:cs typeface="Arial" charset="0"/>
              </a:rPr>
              <a:t>4:17-19</a:t>
            </a:r>
            <a:endParaRPr lang="en-US" altLang="zh-CN" sz="3500" b="1" i="1" dirty="0" smtClean="0">
              <a:latin typeface="+mj-ea"/>
            </a:endParaRPr>
          </a:p>
          <a:p>
            <a:pPr marL="857250" lvl="2" indent="-45720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500" b="1" dirty="0">
                <a:latin typeface="+mj-ea"/>
              </a:rPr>
              <a:t>对苦难的</a:t>
            </a:r>
            <a:r>
              <a:rPr lang="zh-CN" altLang="en-US" sz="3500" b="1" dirty="0" smtClean="0">
                <a:latin typeface="+mj-ea"/>
              </a:rPr>
              <a:t>误解四：义人不会受苦</a:t>
            </a:r>
            <a:endParaRPr lang="en-US" altLang="zh-CN" sz="3500" b="1" dirty="0">
              <a:latin typeface="+mj-ea"/>
            </a:endParaRPr>
          </a:p>
          <a:p>
            <a:pPr marL="857250" lvl="2" indent="-45720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500" b="1" dirty="0" smtClean="0">
                <a:latin typeface="+mj-ea"/>
                <a:cs typeface="Arial" charset="0"/>
              </a:rPr>
              <a:t>审判：试炼，试验；分别善恶 </a:t>
            </a:r>
            <a:endParaRPr lang="en-US" altLang="zh-CN" sz="3500" b="1" dirty="0">
              <a:latin typeface="+mj-ea"/>
            </a:endParaRPr>
          </a:p>
          <a:p>
            <a:pPr marL="857250" lvl="2" indent="-45720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500" b="1" dirty="0" smtClean="0">
                <a:latin typeface="+mj-ea"/>
              </a:rPr>
              <a:t>基督徒面对苦难要交托信靠主</a:t>
            </a:r>
            <a:endParaRPr lang="en-US" altLang="zh-CN" sz="3500" b="1" dirty="0">
              <a:latin typeface="+mj-ea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200" b="1" i="1" dirty="0" smtClean="0">
                <a:latin typeface="+mj-ea"/>
              </a:rPr>
              <a:t> </a:t>
            </a:r>
            <a:r>
              <a:rPr lang="en-US" sz="3000" b="1" i="1" dirty="0" smtClean="0">
                <a:latin typeface="+mj-ea"/>
              </a:rPr>
              <a:t> </a:t>
            </a:r>
            <a:endParaRPr lang="en-US" altLang="zh-CN" sz="3000" b="1" i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659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0042" y="83128"/>
            <a:ext cx="8530421" cy="665017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748145"/>
            <a:ext cx="11447812" cy="584266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200" b="1" dirty="0" smtClean="0">
                <a:latin typeface="+mj-ea"/>
                <a:cs typeface="Arial" charset="0"/>
              </a:rPr>
              <a:t>总结：</a:t>
            </a:r>
            <a:endParaRPr lang="en-US" altLang="zh-CN" sz="3200" b="1" dirty="0" smtClean="0">
              <a:latin typeface="+mj-ea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latin typeface="+mj-ea"/>
              </a:rPr>
              <a:t>基督徒为主受苦既不是异乎寻常的也不是可耻的，相反基督徒要效法耶稣基督在世界经受苦难，这是神的祝福也是他们的荣耀。 </a:t>
            </a:r>
            <a:endParaRPr lang="en-US" sz="3200" b="1" dirty="0">
              <a:latin typeface="+mj-ea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latin typeface="+mj-ea"/>
              </a:rPr>
              <a:t>因此基督徒面对苦难不要惊奇，倒要喜乐；基督徒要切记不要因犯罪而受苦，反要为义受苦；基督徒为义受苦不要羞愧，倒要归荣耀给神；基督徒在患难中要交托信靠主</a:t>
            </a:r>
            <a:r>
              <a:rPr lang="zh-CN" altLang="en-US" sz="3200" b="1" dirty="0" smtClean="0">
                <a:latin typeface="+mj-ea"/>
              </a:rPr>
              <a:t>。</a:t>
            </a:r>
            <a:endParaRPr lang="en-US" altLang="zh-CN" sz="3200" b="1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j-ea"/>
              </a:rPr>
              <a:t>因为万物的结局近，基督徒要谨慎自守，儆醒祷告；靠着神的保守和圣灵的同在， 靠着神的真理，使我们的生命得以更新成长，能战胜一切的试炼和苦难</a:t>
            </a:r>
            <a:r>
              <a:rPr lang="zh-CN" altLang="en-US" sz="3200" b="1" dirty="0" smtClean="0">
                <a:latin typeface="+mj-ea"/>
              </a:rPr>
              <a:t>。</a:t>
            </a:r>
            <a:endParaRPr lang="en-US" altLang="zh-CN" sz="3200" b="1" dirty="0" smtClean="0">
              <a:latin typeface="+mj-ea"/>
            </a:endParaRPr>
          </a:p>
          <a:p>
            <a:pPr lvl="0">
              <a:lnSpc>
                <a:spcPct val="150000"/>
              </a:lnSpc>
            </a:pPr>
            <a:endParaRPr lang="en-US" sz="3200" dirty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altLang="zh-CN" sz="3200" b="1" dirty="0">
              <a:latin typeface="+mj-ea"/>
              <a:cs typeface="Arial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altLang="zh-CN" sz="3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54969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21922" y="286603"/>
            <a:ext cx="8328541" cy="764275"/>
          </a:xfrm>
        </p:spPr>
        <p:txBody>
          <a:bodyPr/>
          <a:lstStyle/>
          <a:p>
            <a:pPr algn="ctr"/>
            <a:r>
              <a:rPr lang="zh-CN" altLang="en-US" sz="4800" b="1" dirty="0">
                <a:latin typeface="+mj-ea"/>
              </a:rPr>
              <a:t>祷告</a:t>
            </a:r>
            <a:endParaRPr lang="en-US" altLang="en-US" sz="4800" b="1" dirty="0">
              <a:latin typeface="+mj-ea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06" y="1306287"/>
            <a:ext cx="11697195" cy="52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3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7512" y="403761"/>
            <a:ext cx="9622951" cy="985652"/>
          </a:xfrm>
        </p:spPr>
        <p:txBody>
          <a:bodyPr/>
          <a:lstStyle/>
          <a:p>
            <a:pPr algn="ctr"/>
            <a:r>
              <a:rPr lang="zh-CN" altLang="en-US" sz="4000" b="1" smtClean="0">
                <a:latin typeface="+mj-ea"/>
                <a:cs typeface="Arial" charset="0"/>
              </a:rPr>
              <a:t>彼得前书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618" y="1389412"/>
            <a:ext cx="9115863" cy="4619501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sz="3200" b="1" dirty="0" smtClean="0">
                <a:latin typeface="+mj-ea"/>
              </a:rPr>
              <a:t>基督徒被神拣选在世寄居    </a:t>
            </a:r>
            <a:r>
              <a:rPr lang="en-US" sz="3200" b="1" dirty="0" smtClean="0">
                <a:latin typeface="+mj-ea"/>
              </a:rPr>
              <a:t>（1：1-2</a:t>
            </a:r>
            <a:r>
              <a:rPr lang="en-US" sz="3200" b="1" dirty="0">
                <a:latin typeface="+mj-ea"/>
              </a:rPr>
              <a:t>） </a:t>
            </a:r>
          </a:p>
          <a:p>
            <a:pPr lvl="0"/>
            <a:r>
              <a:rPr lang="en-US" sz="3200" b="1" dirty="0" smtClean="0">
                <a:latin typeface="+mj-ea"/>
              </a:rPr>
              <a:t>基督徒</a:t>
            </a:r>
            <a:r>
              <a:rPr lang="zh-CN" altLang="en-US" sz="3200" b="1" dirty="0" smtClean="0">
                <a:latin typeface="+mj-ea"/>
              </a:rPr>
              <a:t>因重生有</a:t>
            </a:r>
            <a:r>
              <a:rPr lang="en-US" sz="3200" b="1" dirty="0" smtClean="0">
                <a:latin typeface="+mj-ea"/>
              </a:rPr>
              <a:t>的盼望</a:t>
            </a:r>
            <a:r>
              <a:rPr lang="zh-CN" altLang="en-US" sz="3200" b="1" dirty="0" smtClean="0">
                <a:latin typeface="+mj-ea"/>
              </a:rPr>
              <a:t>赞美神</a:t>
            </a:r>
            <a:r>
              <a:rPr lang="zh-CN" altLang="en-US" sz="3200" b="1" dirty="0">
                <a:latin typeface="+mj-ea"/>
              </a:rPr>
              <a:t>（</a:t>
            </a:r>
            <a:r>
              <a:rPr lang="en-US" sz="3200" b="1" dirty="0" smtClean="0">
                <a:latin typeface="+mj-ea"/>
              </a:rPr>
              <a:t>1：3-1：12</a:t>
            </a:r>
            <a:r>
              <a:rPr lang="zh-CN" altLang="en-US" sz="3200" b="1" dirty="0">
                <a:latin typeface="+mj-ea"/>
              </a:rPr>
              <a:t>）</a:t>
            </a:r>
            <a:endParaRPr lang="en-US" sz="3200" b="1" dirty="0">
              <a:latin typeface="+mj-ea"/>
            </a:endParaRPr>
          </a:p>
          <a:p>
            <a:pPr lvl="0"/>
            <a:r>
              <a:rPr lang="en-US" sz="3200" b="1" dirty="0" smtClean="0">
                <a:latin typeface="+mj-ea"/>
              </a:rPr>
              <a:t>基督徒</a:t>
            </a:r>
            <a:r>
              <a:rPr lang="zh-CN" altLang="en-US" sz="3200" b="1" dirty="0" smtClean="0">
                <a:latin typeface="+mj-ea"/>
              </a:rPr>
              <a:t>因重生要有</a:t>
            </a:r>
            <a:r>
              <a:rPr lang="en-US" sz="3200" b="1" dirty="0" smtClean="0">
                <a:latin typeface="+mj-ea"/>
              </a:rPr>
              <a:t>圣洁的品格</a:t>
            </a:r>
            <a:r>
              <a:rPr lang="zh-CN" altLang="en-US" sz="3200" b="1" dirty="0" smtClean="0">
                <a:latin typeface="+mj-ea"/>
              </a:rPr>
              <a:t>（</a:t>
            </a:r>
            <a:r>
              <a:rPr lang="en-US" sz="3200" b="1" dirty="0" smtClean="0">
                <a:latin typeface="+mj-ea"/>
              </a:rPr>
              <a:t>1：13-2：10</a:t>
            </a:r>
            <a:r>
              <a:rPr lang="zh-CN" altLang="en-US" sz="3200" b="1" dirty="0">
                <a:latin typeface="+mj-ea"/>
              </a:rPr>
              <a:t>）</a:t>
            </a:r>
            <a:endParaRPr lang="en-US" sz="3200" b="1" dirty="0">
              <a:latin typeface="+mj-ea"/>
            </a:endParaRPr>
          </a:p>
          <a:p>
            <a:pPr lvl="0"/>
            <a:r>
              <a:rPr lang="en-US" sz="3200" b="1" dirty="0" smtClean="0">
                <a:latin typeface="+mj-ea"/>
              </a:rPr>
              <a:t>基督徒</a:t>
            </a:r>
            <a:r>
              <a:rPr lang="zh-CN" altLang="en-US" sz="3200" b="1" dirty="0" smtClean="0">
                <a:latin typeface="+mj-ea"/>
              </a:rPr>
              <a:t>因重生要有圣洁的</a:t>
            </a:r>
            <a:r>
              <a:rPr lang="en-US" sz="3200" b="1" dirty="0" smtClean="0">
                <a:latin typeface="+mj-ea"/>
              </a:rPr>
              <a:t>生命（2：11-4：11</a:t>
            </a:r>
            <a:r>
              <a:rPr lang="zh-CN" altLang="en-US" sz="3200" b="1" dirty="0">
                <a:latin typeface="+mj-ea"/>
              </a:rPr>
              <a:t>）</a:t>
            </a:r>
            <a:endParaRPr lang="en-US" sz="3200" b="1" dirty="0">
              <a:latin typeface="+mj-ea"/>
            </a:endParaRPr>
          </a:p>
          <a:p>
            <a:pPr lvl="0"/>
            <a:r>
              <a:rPr lang="en-US" sz="3200" b="1" dirty="0" smtClean="0">
                <a:latin typeface="+mj-ea"/>
              </a:rPr>
              <a:t>基督徒</a:t>
            </a:r>
            <a:r>
              <a:rPr lang="zh-CN" altLang="en-US" sz="3200" b="1" dirty="0" smtClean="0">
                <a:latin typeface="+mj-ea"/>
              </a:rPr>
              <a:t>在</a:t>
            </a:r>
            <a:r>
              <a:rPr lang="en-US" sz="3200" b="1" dirty="0" smtClean="0">
                <a:latin typeface="+mj-ea"/>
              </a:rPr>
              <a:t>苦难中属神的安慰 </a:t>
            </a:r>
            <a:r>
              <a:rPr lang="zh-CN" altLang="en-US" sz="3200" b="1" dirty="0" smtClean="0">
                <a:latin typeface="+mj-ea"/>
              </a:rPr>
              <a:t>  （</a:t>
            </a:r>
            <a:r>
              <a:rPr lang="en-US" sz="3200" b="1" dirty="0" smtClean="0">
                <a:latin typeface="+mj-ea"/>
              </a:rPr>
              <a:t>4：12-5：11</a:t>
            </a:r>
            <a:r>
              <a:rPr lang="zh-CN" altLang="en-US" sz="3200" b="1" dirty="0">
                <a:latin typeface="+mj-ea"/>
              </a:rPr>
              <a:t>）</a:t>
            </a:r>
            <a:endParaRPr lang="en-US" sz="3200" b="1" dirty="0">
              <a:latin typeface="+mj-ea"/>
            </a:endParaRPr>
          </a:p>
          <a:p>
            <a:pPr lvl="0"/>
            <a:r>
              <a:rPr lang="zh-CN" altLang="en-US" sz="3200" b="1" dirty="0">
                <a:latin typeface="+mj-ea"/>
              </a:rPr>
              <a:t>最后的嘱咐和祝福</a:t>
            </a:r>
            <a:r>
              <a:rPr lang="en-US" sz="3200" b="1" dirty="0">
                <a:latin typeface="+mj-ea"/>
              </a:rPr>
              <a:t> </a:t>
            </a:r>
            <a:r>
              <a:rPr lang="zh-CN" altLang="en-US" sz="3200" b="1" dirty="0" smtClean="0">
                <a:latin typeface="+mj-ea"/>
              </a:rPr>
              <a:t>          （</a:t>
            </a:r>
            <a:r>
              <a:rPr lang="en-US" sz="3200" b="1" dirty="0" smtClean="0">
                <a:latin typeface="+mj-ea"/>
              </a:rPr>
              <a:t>5</a:t>
            </a:r>
            <a:r>
              <a:rPr lang="zh-CN" altLang="en-US" sz="3200" b="1" dirty="0">
                <a:latin typeface="+mj-ea"/>
              </a:rPr>
              <a:t>：</a:t>
            </a:r>
            <a:r>
              <a:rPr lang="en-US" sz="3200" b="1" dirty="0" smtClean="0">
                <a:latin typeface="+mj-ea"/>
              </a:rPr>
              <a:t>12-14</a:t>
            </a:r>
            <a:r>
              <a:rPr lang="zh-CN" altLang="en-US" sz="3200" b="1" dirty="0" smtClean="0">
                <a:latin typeface="+mj-ea"/>
              </a:rPr>
              <a:t>）</a:t>
            </a:r>
            <a:endParaRPr lang="en-US" sz="3200" b="1" dirty="0">
              <a:latin typeface="+mj-ea"/>
            </a:endParaRP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altLang="zh-CN" sz="3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28800" y="629391"/>
            <a:ext cx="8221663" cy="760021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026" y="1579418"/>
            <a:ext cx="10497787" cy="39123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200" b="1" dirty="0" smtClean="0">
                <a:latin typeface="+mj-ea"/>
                <a:cs typeface="Arial" charset="0"/>
              </a:rPr>
              <a:t>一 不要惊奇，倒要喜乐</a:t>
            </a:r>
            <a:r>
              <a:rPr lang="en-US" altLang="zh-CN" sz="3200" b="1" dirty="0" smtClean="0">
                <a:latin typeface="+mj-ea"/>
                <a:cs typeface="Arial" charset="0"/>
              </a:rPr>
              <a:t> 4:12-14</a:t>
            </a:r>
            <a:endParaRPr lang="en-US" altLang="zh-CN" sz="3200" b="1" dirty="0">
              <a:latin typeface="+mj-ea"/>
              <a:cs typeface="Arial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200" b="1" dirty="0" smtClean="0">
                <a:latin typeface="+mj-ea"/>
                <a:cs typeface="Arial" charset="0"/>
              </a:rPr>
              <a:t>二 不要因罪受苦；为义受苦，要归</a:t>
            </a:r>
            <a:r>
              <a:rPr lang="zh-CN" altLang="en-US" sz="3200" b="1" dirty="0">
                <a:latin typeface="+mj-ea"/>
                <a:cs typeface="Arial" charset="0"/>
              </a:rPr>
              <a:t>荣耀给神</a:t>
            </a:r>
            <a:r>
              <a:rPr lang="zh-CN" altLang="en-US" sz="3200" b="1" dirty="0" smtClean="0">
                <a:latin typeface="+mj-ea"/>
                <a:cs typeface="Arial" charset="0"/>
              </a:rPr>
              <a:t> </a:t>
            </a:r>
            <a:r>
              <a:rPr lang="en-US" altLang="zh-CN" sz="3200" b="1" dirty="0" smtClean="0">
                <a:latin typeface="+mj-ea"/>
                <a:cs typeface="Arial" charset="0"/>
              </a:rPr>
              <a:t>4:15-16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200" b="1" dirty="0" smtClean="0">
                <a:latin typeface="+mj-ea"/>
                <a:cs typeface="Arial" charset="0"/>
              </a:rPr>
              <a:t>三 要恒久交托信靠主</a:t>
            </a:r>
            <a:r>
              <a:rPr lang="en-US" altLang="zh-CN" sz="3200" b="1" dirty="0" smtClean="0">
                <a:latin typeface="+mj-ea"/>
                <a:cs typeface="Arial" charset="0"/>
              </a:rPr>
              <a:t> </a:t>
            </a:r>
            <a:r>
              <a:rPr lang="zh-CN" altLang="en-US" sz="3200" b="1" dirty="0" smtClean="0">
                <a:latin typeface="+mj-ea"/>
                <a:cs typeface="Arial" charset="0"/>
              </a:rPr>
              <a:t>  </a:t>
            </a:r>
            <a:r>
              <a:rPr lang="en-US" altLang="zh-CN" sz="3200" b="1" dirty="0" smtClean="0">
                <a:latin typeface="+mj-ea"/>
                <a:cs typeface="Arial" charset="0"/>
              </a:rPr>
              <a:t>4:17-19</a:t>
            </a:r>
            <a:endParaRPr lang="en-US" altLang="zh-CN" sz="3200" b="1" dirty="0">
              <a:latin typeface="+mj-ea"/>
              <a:cs typeface="Arial" charset="0"/>
            </a:endParaRP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altLang="zh-CN" sz="3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66637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42868" y="261257"/>
            <a:ext cx="8207595" cy="510639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2"/>
            <a:ext cx="11625944" cy="584859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200" b="1" i="1" dirty="0">
                <a:latin typeface="+mj-ea"/>
                <a:cs typeface="Arial" charset="0"/>
              </a:rPr>
              <a:t>彼得前书 </a:t>
            </a:r>
            <a:r>
              <a:rPr lang="en-US" altLang="zh-CN" sz="3200" i="1" dirty="0">
                <a:latin typeface="+mj-ea"/>
                <a:cs typeface="Arial" charset="0"/>
              </a:rPr>
              <a:t>4</a:t>
            </a:r>
            <a:r>
              <a:rPr lang="zh-CN" altLang="en-US" sz="3200" i="1" dirty="0" smtClean="0">
                <a:latin typeface="+mj-ea"/>
                <a:cs typeface="Arial" charset="0"/>
              </a:rPr>
              <a:t>：</a:t>
            </a:r>
            <a:r>
              <a:rPr lang="en-US" altLang="zh-CN" sz="3200" i="1" dirty="0" smtClean="0">
                <a:latin typeface="+mj-ea"/>
                <a:cs typeface="Arial" charset="0"/>
              </a:rPr>
              <a:t>12</a:t>
            </a:r>
            <a:r>
              <a:rPr lang="en-US" altLang="zh-CN" sz="3200" b="1" i="1" dirty="0">
                <a:latin typeface="+mj-ea"/>
              </a:rPr>
              <a:t> </a:t>
            </a:r>
            <a:r>
              <a:rPr lang="zh-CN" altLang="en-US" sz="3200" b="1" i="1" dirty="0">
                <a:latin typeface="+mj-ea"/>
              </a:rPr>
              <a:t>亲爱的弟兄啊，有火炼的试验临到你们，不要以为奇怪（似乎是遭遇非常的事）， </a:t>
            </a:r>
            <a:r>
              <a:rPr lang="en-US" altLang="zh-CN" sz="3200" i="1" dirty="0" smtClean="0">
                <a:latin typeface="+mj-ea"/>
                <a:cs typeface="Arial" charset="0"/>
              </a:rPr>
              <a:t>13</a:t>
            </a:r>
            <a:r>
              <a:rPr lang="en-US" altLang="zh-CN" sz="3200" b="1" i="1" dirty="0">
                <a:latin typeface="+mj-ea"/>
              </a:rPr>
              <a:t> </a:t>
            </a:r>
            <a:r>
              <a:rPr lang="zh-CN" altLang="en-US" sz="3200" b="1" i="1" dirty="0">
                <a:latin typeface="+mj-ea"/>
              </a:rPr>
              <a:t>倒要欢喜。因为你们是与基督一同受苦，使你们在他荣耀显现的时候，也可以欢喜快乐。 </a:t>
            </a:r>
            <a:r>
              <a:rPr lang="en-US" altLang="zh-CN" sz="3200" i="1" dirty="0" smtClean="0">
                <a:latin typeface="+mj-ea"/>
                <a:cs typeface="Arial" charset="0"/>
              </a:rPr>
              <a:t>14</a:t>
            </a:r>
            <a:r>
              <a:rPr lang="en-US" altLang="zh-CN" sz="3200" b="1" i="1" dirty="0">
                <a:latin typeface="+mj-ea"/>
              </a:rPr>
              <a:t> </a:t>
            </a:r>
            <a:r>
              <a:rPr lang="zh-CN" altLang="en-US" sz="3200" b="1" i="1" dirty="0">
                <a:latin typeface="+mj-ea"/>
              </a:rPr>
              <a:t>你们若为基督</a:t>
            </a:r>
            <a:r>
              <a:rPr lang="zh-CN" altLang="en-US" sz="3200" b="1" i="1" dirty="0" smtClean="0">
                <a:latin typeface="+mj-ea"/>
              </a:rPr>
              <a:t>的名受</a:t>
            </a:r>
            <a:r>
              <a:rPr lang="zh-CN" altLang="en-US" sz="3200" b="1" i="1" dirty="0">
                <a:latin typeface="+mj-ea"/>
              </a:rPr>
              <a:t>辱骂，便是有福的，因为神荣耀的灵常住在你们身上</a:t>
            </a:r>
            <a:r>
              <a:rPr lang="zh-CN" altLang="en-US" sz="3200" b="1" i="1" dirty="0" smtClean="0">
                <a:latin typeface="+mj-ea"/>
              </a:rPr>
              <a:t>。</a:t>
            </a:r>
            <a:r>
              <a:rPr lang="en-US" sz="3200" b="1" i="1" dirty="0">
                <a:latin typeface="SimSun" charset="-122"/>
                <a:ea typeface="SimSun" charset="-122"/>
                <a:cs typeface="SimSun" charset="-122"/>
              </a:rPr>
              <a:t>15</a:t>
            </a:r>
            <a:r>
              <a:rPr lang="zh-CN" altLang="en-US" sz="3200" b="1" i="1" dirty="0">
                <a:latin typeface="+mj-ea"/>
              </a:rPr>
              <a:t> 你们中间却不可有人因为杀人、偷窃、作恶、好管闲事而受苦；</a:t>
            </a:r>
            <a:r>
              <a:rPr lang="en-US" altLang="zh-CN" sz="3200" b="1" i="1" dirty="0">
                <a:latin typeface="+mj-ea"/>
              </a:rPr>
              <a:t>16</a:t>
            </a:r>
            <a:r>
              <a:rPr lang="zh-CN" altLang="en-US" sz="3200" b="1" i="1" dirty="0">
                <a:latin typeface="+mj-ea"/>
              </a:rPr>
              <a:t> </a:t>
            </a:r>
            <a:r>
              <a:rPr lang="zh-CN" altLang="en-US" sz="3200" b="1" i="1" dirty="0"/>
              <a:t>若为作基督徒受苦，却不要羞耻，倒要因这名归荣耀给</a:t>
            </a:r>
            <a:r>
              <a:rPr lang="zh-CN" altLang="en-US" sz="3200" b="1" i="1" dirty="0" smtClean="0"/>
              <a:t>神</a:t>
            </a:r>
            <a:r>
              <a:rPr lang="zh-CN" altLang="en-US" sz="3200" b="1" dirty="0"/>
              <a:t> </a:t>
            </a:r>
            <a:endParaRPr lang="en-US" altLang="zh-CN" sz="32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203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42868" y="261257"/>
            <a:ext cx="8207595" cy="510639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2"/>
            <a:ext cx="11625944" cy="584859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200" b="1" i="1" dirty="0">
                <a:latin typeface="+mj-ea"/>
                <a:cs typeface="Arial" charset="0"/>
              </a:rPr>
              <a:t>彼得前书 </a:t>
            </a:r>
            <a:r>
              <a:rPr lang="en-US" altLang="zh-CN" sz="3200" i="1" dirty="0">
                <a:latin typeface="+mj-ea"/>
                <a:cs typeface="Arial" charset="0"/>
              </a:rPr>
              <a:t>4</a:t>
            </a:r>
            <a:r>
              <a:rPr lang="zh-CN" altLang="en-US" sz="3200" i="1" dirty="0" smtClean="0">
                <a:latin typeface="+mj-ea"/>
                <a:cs typeface="Arial" charset="0"/>
              </a:rPr>
              <a:t>：</a:t>
            </a:r>
            <a:r>
              <a:rPr lang="en-US" altLang="zh-CN" sz="3200" i="1" dirty="0" smtClean="0">
                <a:latin typeface="+mj-ea"/>
                <a:cs typeface="Arial" charset="0"/>
              </a:rPr>
              <a:t>17</a:t>
            </a:r>
            <a:r>
              <a:rPr lang="zh-CN" altLang="en-US" sz="3200" i="1" dirty="0">
                <a:latin typeface="+mj-ea"/>
              </a:rPr>
              <a:t> </a:t>
            </a:r>
            <a:r>
              <a:rPr lang="zh-CN" altLang="en-US" sz="3200" b="1" i="1" dirty="0" smtClean="0">
                <a:latin typeface="+mj-ea"/>
              </a:rPr>
              <a:t>因为</a:t>
            </a:r>
            <a:r>
              <a:rPr lang="zh-CN" altLang="en-US" sz="3200" b="1" i="1" dirty="0">
                <a:latin typeface="+mj-ea"/>
              </a:rPr>
              <a:t>时候到了，审判要从神的家起首。若是先从我们起首，那不信从神福音的人将有何等的结局呢</a:t>
            </a:r>
            <a:r>
              <a:rPr lang="zh-CN" altLang="en-US" sz="3200" b="1" i="1" dirty="0" smtClean="0">
                <a:latin typeface="+mj-ea"/>
              </a:rPr>
              <a:t>？</a:t>
            </a:r>
            <a:r>
              <a:rPr lang="en-US" altLang="zh-CN" sz="3200" i="1" dirty="0">
                <a:latin typeface="+mj-ea"/>
                <a:cs typeface="Arial" charset="0"/>
              </a:rPr>
              <a:t> </a:t>
            </a:r>
            <a:r>
              <a:rPr lang="en-US" altLang="zh-CN" sz="3200" i="1" dirty="0" smtClean="0">
                <a:latin typeface="+mj-ea"/>
                <a:cs typeface="Arial" charset="0"/>
              </a:rPr>
              <a:t>18</a:t>
            </a:r>
            <a:r>
              <a:rPr lang="zh-CN" altLang="en-US" sz="3200" b="1" i="1" dirty="0" smtClean="0">
                <a:latin typeface="+mj-ea"/>
              </a:rPr>
              <a:t>“</a:t>
            </a:r>
            <a:r>
              <a:rPr lang="zh-CN" altLang="en-US" sz="3200" b="1" i="1" dirty="0">
                <a:latin typeface="+mj-ea"/>
              </a:rPr>
              <a:t>若是义人仅仅得救，那不虔敬和犯罪的人将有何地可站呢？</a:t>
            </a:r>
            <a:r>
              <a:rPr lang="zh-CN" altLang="en-US" sz="3200" b="1" i="1" dirty="0" smtClean="0">
                <a:latin typeface="+mj-ea"/>
              </a:rPr>
              <a:t>”</a:t>
            </a:r>
            <a:r>
              <a:rPr lang="en-US" altLang="zh-CN" sz="3200" i="1" dirty="0">
                <a:latin typeface="+mj-ea"/>
                <a:cs typeface="Arial" charset="0"/>
              </a:rPr>
              <a:t> </a:t>
            </a:r>
            <a:r>
              <a:rPr lang="en-US" altLang="zh-CN" sz="3200" i="1" dirty="0" smtClean="0">
                <a:latin typeface="+mj-ea"/>
                <a:cs typeface="Arial" charset="0"/>
              </a:rPr>
              <a:t>19</a:t>
            </a:r>
            <a:r>
              <a:rPr lang="zh-CN" altLang="en-US" sz="3200" i="1" dirty="0" smtClean="0">
                <a:latin typeface="+mj-ea"/>
              </a:rPr>
              <a:t> </a:t>
            </a:r>
            <a:r>
              <a:rPr lang="zh-CN" altLang="en-US" sz="3200" b="1" i="1" dirty="0" smtClean="0">
                <a:latin typeface="+mj-ea"/>
              </a:rPr>
              <a:t>所以</a:t>
            </a:r>
            <a:r>
              <a:rPr lang="zh-CN" altLang="en-US" sz="3200" b="1" i="1" dirty="0">
                <a:latin typeface="+mj-ea"/>
              </a:rPr>
              <a:t>，那照神旨意受苦的人要一心为善，将自己灵魂交与那信实的造化之主。</a:t>
            </a:r>
            <a:r>
              <a:rPr lang="zh-CN" altLang="en-US" sz="3200" b="1" i="1" dirty="0" smtClean="0">
                <a:latin typeface="+mj-ea"/>
              </a:rPr>
              <a:t> </a:t>
            </a:r>
            <a:endParaRPr lang="en-US" altLang="zh-CN" sz="3200" b="1" i="1" dirty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000" b="1" dirty="0"/>
              <a:t> </a:t>
            </a:r>
            <a:endParaRPr lang="en-US" altLang="zh-CN" sz="28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540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42868" y="261257"/>
            <a:ext cx="8207595" cy="510639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2"/>
            <a:ext cx="11625944" cy="584859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000" b="1" dirty="0"/>
              <a:t> </a:t>
            </a:r>
            <a:r>
              <a:rPr lang="zh-CN" altLang="en-US" sz="3000" b="1" dirty="0">
                <a:latin typeface="+mj-ea"/>
                <a:cs typeface="Arial" charset="0"/>
              </a:rPr>
              <a:t>一 不要惊奇，倒要喜乐</a:t>
            </a:r>
            <a:r>
              <a:rPr lang="en-US" altLang="zh-CN" sz="3000" b="1" dirty="0">
                <a:latin typeface="+mj-ea"/>
                <a:cs typeface="Arial" charset="0"/>
              </a:rPr>
              <a:t> </a:t>
            </a:r>
            <a:r>
              <a:rPr lang="en-US" altLang="zh-CN" sz="3000" b="1" dirty="0" smtClean="0">
                <a:latin typeface="+mj-ea"/>
                <a:cs typeface="Arial" charset="0"/>
              </a:rPr>
              <a:t>4:12-14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i="1" u="sng" dirty="0" smtClean="0"/>
              <a:t>为什么有苦难？或者产生苦难的原因是什么</a:t>
            </a:r>
            <a:r>
              <a:rPr lang="zh-CN" altLang="en-US" sz="3000" b="1" dirty="0" smtClean="0"/>
              <a:t>？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对苦难的误解一：基督徒不会遭遇苦难；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对苦难的误解二：基督徒的苦难都是惩罚；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不要惊奇，倒要喜乐； 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不是惩罚，倒是祝福。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en-US" altLang="zh-CN" sz="28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84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06638" y="344385"/>
            <a:ext cx="7743825" cy="890650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92" y="1140031"/>
            <a:ext cx="11032177" cy="5522026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v"/>
              <a:defRPr/>
            </a:pPr>
            <a:r>
              <a:rPr lang="zh-CN" altLang="en-US" sz="3000" b="1" dirty="0" smtClean="0">
                <a:latin typeface="+mj-ea"/>
                <a:cs typeface="Arial" charset="0"/>
              </a:rPr>
              <a:t>苦难产生的可能的原因：</a:t>
            </a:r>
            <a:endParaRPr lang="en-US" altLang="zh-CN" sz="3000" b="1" dirty="0">
              <a:latin typeface="+mj-ea"/>
              <a:cs typeface="Arial" charset="0"/>
            </a:endParaRPr>
          </a:p>
          <a:p>
            <a:pPr lvl="2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en-US" altLang="zh-CN" sz="3000" b="1" dirty="0" smtClean="0">
                <a:latin typeface="+mj-ea"/>
                <a:cs typeface="Arial" charset="0"/>
              </a:rPr>
              <a:t> 	</a:t>
            </a:r>
            <a:r>
              <a:rPr lang="zh-CN" altLang="en-US" sz="3000" b="1" dirty="0" smtClean="0">
                <a:latin typeface="+mj-ea"/>
                <a:cs typeface="Arial" charset="0"/>
              </a:rPr>
              <a:t>人错误或者罪性的选择的后果</a:t>
            </a:r>
            <a:endParaRPr lang="en-US" altLang="zh-CN" sz="3000" b="1" dirty="0" smtClean="0">
              <a:latin typeface="+mj-ea"/>
              <a:cs typeface="Arial" charset="0"/>
            </a:endParaRPr>
          </a:p>
          <a:p>
            <a:pPr lvl="2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>
                <a:latin typeface="+mj-ea"/>
                <a:cs typeface="Arial" charset="0"/>
              </a:rPr>
              <a:t> 神允许苦难使基督徒生命成长</a:t>
            </a:r>
            <a:endParaRPr lang="en-US" sz="3000" b="1" dirty="0">
              <a:latin typeface="+mj-ea"/>
              <a:cs typeface="Arial" charset="0"/>
            </a:endParaRPr>
          </a:p>
          <a:p>
            <a:pPr lvl="2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>
                <a:latin typeface="+mj-ea"/>
                <a:cs typeface="Arial" charset="0"/>
              </a:rPr>
              <a:t> </a:t>
            </a:r>
            <a:r>
              <a:rPr lang="en-US" altLang="zh-CN" sz="3000" b="1" dirty="0" smtClean="0">
                <a:latin typeface="+mj-ea"/>
                <a:cs typeface="Arial" charset="0"/>
              </a:rPr>
              <a:t>	</a:t>
            </a:r>
            <a:r>
              <a:rPr lang="zh-CN" altLang="en-US" sz="3000" b="1" dirty="0" smtClean="0">
                <a:latin typeface="+mj-ea"/>
                <a:cs typeface="Arial" charset="0"/>
              </a:rPr>
              <a:t>经历苦难使人成为他人的祝福</a:t>
            </a:r>
            <a:endParaRPr lang="en-US" altLang="zh-CN" sz="3000" b="1" dirty="0" smtClean="0">
              <a:latin typeface="+mj-ea"/>
              <a:cs typeface="Arial" charset="0"/>
            </a:endParaRPr>
          </a:p>
          <a:p>
            <a:pPr lvl="2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>
                <a:latin typeface="+mj-ea"/>
                <a:cs typeface="Arial" charset="0"/>
              </a:rPr>
              <a:t> 基督徒遭遇逼迫是末日的记号</a:t>
            </a:r>
            <a:endParaRPr lang="en-US" altLang="zh-CN" sz="3000" b="1" dirty="0" smtClean="0">
              <a:latin typeface="+mj-ea"/>
              <a:cs typeface="Arial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v"/>
              <a:defRPr/>
            </a:pPr>
            <a:r>
              <a:rPr lang="zh-CN" altLang="en-US" sz="3000" b="1" dirty="0">
                <a:latin typeface="+mj-ea"/>
                <a:cs typeface="Arial" charset="0"/>
              </a:rPr>
              <a:t>重要的不是要知道苦难产生的原因，而是基督徒面对苦难和患难应有的态度</a:t>
            </a:r>
            <a:endParaRPr lang="en-US" altLang="zh-CN" sz="3000" b="1" dirty="0">
              <a:latin typeface="+mj-ea"/>
              <a:cs typeface="Arial" charset="0"/>
            </a:endParaRP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altLang="zh-CN" sz="3200" b="1" dirty="0">
              <a:latin typeface="+mj-ea"/>
              <a:cs typeface="Arial" charset="0"/>
            </a:endParaRPr>
          </a:p>
          <a:p>
            <a:pPr marL="0" indent="0">
              <a:buNone/>
            </a:pP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360428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42868" y="261257"/>
            <a:ext cx="8207595" cy="510639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2"/>
            <a:ext cx="11625944" cy="584859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000" b="1" i="1" dirty="0">
                <a:latin typeface="+mj-ea"/>
                <a:cs typeface="Arial" charset="0"/>
              </a:rPr>
              <a:t>彼得前书 </a:t>
            </a:r>
            <a:r>
              <a:rPr lang="en-US" altLang="zh-CN" sz="3000" i="1" dirty="0">
                <a:latin typeface="+mj-ea"/>
                <a:cs typeface="Arial" charset="0"/>
              </a:rPr>
              <a:t>4</a:t>
            </a:r>
            <a:r>
              <a:rPr lang="zh-CN" altLang="en-US" sz="3000" i="1" dirty="0" smtClean="0">
                <a:latin typeface="+mj-ea"/>
                <a:cs typeface="Arial" charset="0"/>
              </a:rPr>
              <a:t>：</a:t>
            </a:r>
            <a:r>
              <a:rPr lang="en-US" altLang="zh-CN" sz="3000" i="1" dirty="0" smtClean="0">
                <a:latin typeface="+mj-ea"/>
                <a:cs typeface="Arial" charset="0"/>
              </a:rPr>
              <a:t>12</a:t>
            </a:r>
            <a:r>
              <a:rPr lang="en-US" altLang="zh-CN" sz="3000" b="1" i="1" dirty="0">
                <a:latin typeface="+mj-ea"/>
              </a:rPr>
              <a:t> </a:t>
            </a:r>
            <a:r>
              <a:rPr lang="zh-CN" altLang="en-US" sz="3000" b="1" i="1" dirty="0">
                <a:latin typeface="+mj-ea"/>
              </a:rPr>
              <a:t>亲爱的弟兄啊，有火炼的试验临到你们，不要以为奇怪（似乎是遭遇非常的事</a:t>
            </a:r>
            <a:r>
              <a:rPr lang="zh-CN" altLang="en-US" sz="3000" b="1" i="1" dirty="0" smtClean="0">
                <a:latin typeface="+mj-ea"/>
              </a:rPr>
              <a:t>）。</a:t>
            </a:r>
            <a:endParaRPr lang="en-US" altLang="zh-CN" sz="3000" b="1" i="1" dirty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000" b="1" dirty="0"/>
              <a:t>  </a:t>
            </a:r>
            <a:r>
              <a:rPr lang="zh-CN" altLang="en-US" sz="3000" b="1" dirty="0" smtClean="0">
                <a:latin typeface="+mj-ea"/>
                <a:cs typeface="Arial" charset="0"/>
              </a:rPr>
              <a:t>一 </a:t>
            </a:r>
            <a:r>
              <a:rPr lang="zh-CN" altLang="en-US" sz="3000" b="1" dirty="0">
                <a:latin typeface="+mj-ea"/>
                <a:cs typeface="Arial" charset="0"/>
              </a:rPr>
              <a:t>不要惊奇，倒要喜乐</a:t>
            </a:r>
            <a:r>
              <a:rPr lang="en-US" altLang="zh-CN" sz="3000" b="1" dirty="0">
                <a:latin typeface="+mj-ea"/>
                <a:cs typeface="Arial" charset="0"/>
              </a:rPr>
              <a:t> </a:t>
            </a:r>
            <a:r>
              <a:rPr lang="en-US" altLang="zh-CN" sz="3000" b="1" dirty="0" smtClean="0">
                <a:latin typeface="+mj-ea"/>
                <a:cs typeface="Arial" charset="0"/>
              </a:rPr>
              <a:t>4:12-14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dirty="0" smtClean="0"/>
              <a:t>为什么有苦难？或者产生苦难的原因是什么？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</a:t>
            </a:r>
            <a:r>
              <a:rPr lang="zh-CN" altLang="en-US" sz="3000" b="1" i="1" u="sng" dirty="0" smtClean="0"/>
              <a:t>对苦难的误解一：基督徒不会遭遇苦难</a:t>
            </a:r>
            <a:r>
              <a:rPr lang="zh-CN" altLang="en-US" sz="3000" b="1" dirty="0" smtClean="0"/>
              <a:t>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对苦难的误解二：基督徒的苦难都是惩罚；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不要惊奇，倒要喜乐；  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dirty="0" smtClean="0"/>
              <a:t>不是惩罚，倒是祝福。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en-US" altLang="zh-CN" sz="28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09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42868" y="261257"/>
            <a:ext cx="8207595" cy="510639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+mj-ea"/>
                <a:cs typeface="Arial" charset="0"/>
              </a:rPr>
              <a:t>基督徒的苦难观</a:t>
            </a:r>
            <a:endParaRPr lang="en-US" altLang="en-US" sz="4000" b="1" dirty="0">
              <a:latin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2"/>
            <a:ext cx="11625944" cy="584859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zh-CN" altLang="en-US" sz="3000" b="1" i="1" dirty="0">
                <a:latin typeface="+mj-ea"/>
                <a:cs typeface="Arial" charset="0"/>
              </a:rPr>
              <a:t>彼得前书 </a:t>
            </a:r>
            <a:r>
              <a:rPr lang="en-US" altLang="zh-CN" sz="3000" i="1" dirty="0">
                <a:latin typeface="+mj-ea"/>
                <a:cs typeface="Arial" charset="0"/>
              </a:rPr>
              <a:t>4</a:t>
            </a:r>
            <a:r>
              <a:rPr lang="zh-CN" altLang="en-US" sz="3000" i="1" dirty="0" smtClean="0">
                <a:latin typeface="+mj-ea"/>
                <a:cs typeface="Arial" charset="0"/>
              </a:rPr>
              <a:t>：</a:t>
            </a:r>
            <a:r>
              <a:rPr lang="en-US" altLang="zh-CN" sz="3000" i="1" dirty="0" smtClean="0">
                <a:latin typeface="+mj-ea"/>
                <a:cs typeface="Arial" charset="0"/>
              </a:rPr>
              <a:t>12</a:t>
            </a:r>
            <a:r>
              <a:rPr lang="en-US" altLang="zh-CN" sz="3000" b="1" i="1" dirty="0">
                <a:latin typeface="+mj-ea"/>
              </a:rPr>
              <a:t> </a:t>
            </a:r>
            <a:r>
              <a:rPr lang="zh-CN" altLang="en-US" sz="3000" b="1" i="1" dirty="0">
                <a:latin typeface="+mj-ea"/>
              </a:rPr>
              <a:t>亲爱的弟兄啊，有火炼的试验临到你们，不要以为奇怪（似乎是遭遇非常的事</a:t>
            </a:r>
            <a:r>
              <a:rPr lang="zh-CN" altLang="en-US" sz="3000" b="1" i="1" dirty="0" smtClean="0">
                <a:latin typeface="+mj-ea"/>
              </a:rPr>
              <a:t>）。</a:t>
            </a:r>
            <a:endParaRPr lang="en-US" altLang="zh-CN" sz="3000" b="1" i="1" dirty="0">
              <a:latin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zh-CN" altLang="en-US" sz="3000" b="1" dirty="0"/>
              <a:t>  </a:t>
            </a:r>
            <a:r>
              <a:rPr lang="zh-CN" altLang="en-US" sz="3200" b="1" dirty="0" smtClean="0">
                <a:latin typeface="+mj-ea"/>
                <a:cs typeface="Arial" charset="0"/>
              </a:rPr>
              <a:t>一 </a:t>
            </a:r>
            <a:r>
              <a:rPr lang="zh-CN" altLang="en-US" sz="3200" b="1" dirty="0">
                <a:latin typeface="+mj-ea"/>
                <a:cs typeface="Arial" charset="0"/>
              </a:rPr>
              <a:t>不要惊奇，倒要喜乐</a:t>
            </a:r>
            <a:r>
              <a:rPr lang="en-US" altLang="zh-CN" sz="3200" b="1" dirty="0">
                <a:latin typeface="+mj-ea"/>
                <a:cs typeface="Arial" charset="0"/>
              </a:rPr>
              <a:t> </a:t>
            </a:r>
            <a:r>
              <a:rPr lang="en-US" altLang="zh-CN" sz="3200" b="1" dirty="0" smtClean="0">
                <a:latin typeface="+mj-ea"/>
                <a:cs typeface="Arial" charset="0"/>
              </a:rPr>
              <a:t>4:12-14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dirty="0" smtClean="0"/>
              <a:t>为什么有苦难？或者产生苦难的原因是什么？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对苦难的误解一：基督徒不会遭遇苦难；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对苦难的误解二：基督徒的苦难都是惩罚；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 smtClean="0"/>
              <a:t> </a:t>
            </a:r>
            <a:r>
              <a:rPr lang="zh-CN" altLang="en-US" sz="3000" b="1" i="1" u="sng" dirty="0" smtClean="0"/>
              <a:t>不要惊奇</a:t>
            </a:r>
            <a:r>
              <a:rPr lang="zh-CN" altLang="en-US" sz="3000" b="1" dirty="0" smtClean="0"/>
              <a:t>，倒要喜乐；  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r>
              <a:rPr lang="zh-CN" altLang="en-US" sz="3000" b="1" dirty="0"/>
              <a:t> </a:t>
            </a:r>
            <a:r>
              <a:rPr lang="zh-CN" altLang="en-US" sz="3000" b="1" dirty="0" smtClean="0"/>
              <a:t>不是惩罚，倒是祝福。</a:t>
            </a:r>
            <a:endParaRPr lang="en-US" altLang="zh-CN" sz="3000" b="1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en-US" altLang="zh-CN" sz="28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Ø"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8475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21520</TotalTime>
  <Words>785</Words>
  <Application>Microsoft Macintosh PowerPoint</Application>
  <PresentationFormat>Widescreen</PresentationFormat>
  <Paragraphs>124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Century Gothic</vt:lpstr>
      <vt:lpstr>KaiTi</vt:lpstr>
      <vt:lpstr>SimSun</vt:lpstr>
      <vt:lpstr>Wingdings</vt:lpstr>
      <vt:lpstr>Wingdings 3</vt:lpstr>
      <vt:lpstr>宋体</vt:lpstr>
      <vt:lpstr>Arial</vt:lpstr>
      <vt:lpstr>Ion</vt:lpstr>
      <vt:lpstr>基督徒的苦难观</vt:lpstr>
      <vt:lpstr>彼得前书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基督徒的苦难观</vt:lpstr>
      <vt:lpstr>祷告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Junjiang Du</dc:creator>
  <cp:lastModifiedBy>Yue Xiao</cp:lastModifiedBy>
  <cp:revision>178</cp:revision>
  <dcterms:created xsi:type="dcterms:W3CDTF">2015-06-06T13:18:51Z</dcterms:created>
  <dcterms:modified xsi:type="dcterms:W3CDTF">2017-10-22T13:56:25Z</dcterms:modified>
</cp:coreProperties>
</file>