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4" r:id="rId3"/>
    <p:sldId id="257" r:id="rId4"/>
    <p:sldId id="271" r:id="rId5"/>
    <p:sldId id="280" r:id="rId6"/>
    <p:sldId id="272" r:id="rId7"/>
    <p:sldId id="278" r:id="rId8"/>
    <p:sldId id="277" r:id="rId9"/>
    <p:sldId id="281" r:id="rId10"/>
    <p:sldId id="268" r:id="rId11"/>
    <p:sldId id="275" r:id="rId12"/>
    <p:sldId id="276" r:id="rId13"/>
    <p:sldId id="282" r:id="rId14"/>
    <p:sldId id="265" r:id="rId15"/>
    <p:sldId id="263" r:id="rId16"/>
    <p:sldId id="283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73475" autoAdjust="0"/>
  </p:normalViewPr>
  <p:slideViewPr>
    <p:cSldViewPr snapToGrid="0">
      <p:cViewPr varScale="1">
        <p:scale>
          <a:sx n="69" d="100"/>
          <a:sy n="69" d="100"/>
        </p:scale>
        <p:origin x="1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0551EE-F839-4698-970C-A7A1BF24CC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AB867C-E9C1-4C8B-976F-6D5DC11FA62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4C2B9-4943-4F59-88A0-E1EB3B4A648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4749333-7FD3-4BC1-B81B-B0B99D50E5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1FAEF2C-9CF2-4326-8342-37C56275D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C06C3-6A23-42C3-B8C0-25153596B0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0A8CD-AC13-4F4C-B517-F861B030D0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188B6-F7DF-4E28-AAC9-C1794C88E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1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88B6-F7DF-4E28-AAC9-C1794C88ED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49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88B6-F7DF-4E28-AAC9-C1794C88EDB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39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88B6-F7DF-4E28-AAC9-C1794C88EDB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58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88B6-F7DF-4E28-AAC9-C1794C88ED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41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88B6-F7DF-4E28-AAC9-C1794C88ED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56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88B6-F7DF-4E28-AAC9-C1794C88ED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17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88B6-F7DF-4E28-AAC9-C1794C88ED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14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88B6-F7DF-4E28-AAC9-C1794C88ED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4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88B6-F7DF-4E28-AAC9-C1794C88EDB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91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188B6-F7DF-4E28-AAC9-C1794C88EDB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1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950C-4A9D-4B51-B628-8B10145A83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0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38BE-3F2F-40D8-BCC1-897563F5C01D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C75C-2242-4B21-8973-0740D5CC3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8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38BE-3F2F-40D8-BCC1-897563F5C01D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C75C-2242-4B21-8973-0740D5CC3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4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38BE-3F2F-40D8-BCC1-897563F5C01D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C75C-2242-4B21-8973-0740D5CC3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3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38BE-3F2F-40D8-BCC1-897563F5C01D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C75C-2242-4B21-8973-0740D5CC3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0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38BE-3F2F-40D8-BCC1-897563F5C01D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C75C-2242-4B21-8973-0740D5CC3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9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38BE-3F2F-40D8-BCC1-897563F5C01D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C75C-2242-4B21-8973-0740D5CC3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4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38BE-3F2F-40D8-BCC1-897563F5C01D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C75C-2242-4B21-8973-0740D5CC3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6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38BE-3F2F-40D8-BCC1-897563F5C01D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C75C-2242-4B21-8973-0740D5CC3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4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38BE-3F2F-40D8-BCC1-897563F5C01D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C75C-2242-4B21-8973-0740D5CC3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3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38BE-3F2F-40D8-BCC1-897563F5C01D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C75C-2242-4B21-8973-0740D5CC3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2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38BE-3F2F-40D8-BCC1-897563F5C01D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C75C-2242-4B21-8973-0740D5CC3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6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C38BE-3F2F-40D8-BCC1-897563F5C01D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EC75C-2242-4B21-8973-0740D5CC3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5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起来服事耶稣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属灵生命的操练 </a:t>
            </a:r>
            <a:r>
              <a:rPr lang="en-US" altLang="zh-CN" dirty="0"/>
              <a:t>– </a:t>
            </a:r>
            <a:r>
              <a:rPr lang="zh-CN" altLang="en-US" dirty="0"/>
              <a:t>服事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905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3043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+mn-ea"/>
                <a:ea typeface="+mn-ea"/>
              </a:rPr>
              <a:t>顺服基督的权柄</a:t>
            </a:r>
            <a:r>
              <a:rPr lang="en-US" altLang="zh-CN" b="1" dirty="0">
                <a:latin typeface="+mn-ea"/>
                <a:ea typeface="+mn-ea"/>
              </a:rPr>
              <a:t>,</a:t>
            </a:r>
            <a:r>
              <a:rPr lang="zh-CN" altLang="en-US" b="1" dirty="0">
                <a:latin typeface="+mn-ea"/>
                <a:ea typeface="+mn-ea"/>
              </a:rPr>
              <a:t>让热退去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1792"/>
            <a:ext cx="7886700" cy="5401408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马太福音让我们看到真正的王</a:t>
            </a:r>
            <a:endParaRPr lang="en-US" altLang="zh-CN" sz="3600" dirty="0"/>
          </a:p>
          <a:p>
            <a:r>
              <a:rPr lang="zh-CN" altLang="en-US" sz="3600" dirty="0"/>
              <a:t>“摸”：生命的接触</a:t>
            </a:r>
            <a:endParaRPr lang="en-US" altLang="zh-CN" sz="3600" dirty="0"/>
          </a:p>
          <a:p>
            <a:pPr lvl="1"/>
            <a:r>
              <a:rPr lang="zh-CN" altLang="en-US" sz="3200" dirty="0"/>
              <a:t>借着祷告在灵里面触摸</a:t>
            </a:r>
            <a:endParaRPr lang="en-US" altLang="zh-CN" sz="3200" dirty="0"/>
          </a:p>
          <a:p>
            <a:pPr lvl="1"/>
            <a:r>
              <a:rPr lang="en-US" altLang="zh-CN" sz="3200" dirty="0"/>
              <a:t>《</a:t>
            </a:r>
            <a:r>
              <a:rPr lang="zh-CN" altLang="en-US" sz="3200" dirty="0"/>
              <a:t>福音营服事的见证</a:t>
            </a:r>
            <a:r>
              <a:rPr lang="en-US" altLang="zh-CN" sz="3200" dirty="0"/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val="9549742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EFF3-F13C-453F-9FCA-18DE8DB0D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49337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+mn-ea"/>
                <a:ea typeface="+mn-ea"/>
              </a:rPr>
              <a:t>活出爱的真谛</a:t>
            </a:r>
            <a:r>
              <a:rPr lang="en-US" altLang="zh-CN" b="1" dirty="0">
                <a:latin typeface="+mn-ea"/>
                <a:ea typeface="+mn-ea"/>
              </a:rPr>
              <a:t>,</a:t>
            </a:r>
            <a:r>
              <a:rPr lang="zh-CN" altLang="en-US" b="1" dirty="0">
                <a:latin typeface="+mn-ea"/>
                <a:ea typeface="+mn-ea"/>
              </a:rPr>
              <a:t>让热退去</a:t>
            </a:r>
            <a:endParaRPr lang="en-US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D61F5-2891-491E-844B-E984BF813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57313"/>
            <a:ext cx="7886700" cy="4819650"/>
          </a:xfrm>
        </p:spPr>
        <p:txBody>
          <a:bodyPr/>
          <a:lstStyle/>
          <a:p>
            <a:r>
              <a:rPr lang="zh-CN" altLang="en-US" sz="3600" dirty="0"/>
              <a:t>马可福音让我们学习仆人的样式</a:t>
            </a:r>
            <a:endParaRPr lang="en-US" altLang="zh-CN" sz="3600" dirty="0"/>
          </a:p>
          <a:p>
            <a:r>
              <a:rPr lang="zh-CN" altLang="en-US" sz="3600" dirty="0"/>
              <a:t>“拉、扶”：生命中的扶持</a:t>
            </a:r>
            <a:endParaRPr lang="en-US" altLang="zh-CN" sz="3600" dirty="0"/>
          </a:p>
          <a:p>
            <a:pPr lvl="1"/>
            <a:r>
              <a:rPr lang="zh-CN" altLang="en-US" sz="3200" dirty="0"/>
              <a:t>爱的生命里面有扶持</a:t>
            </a:r>
            <a:endParaRPr lang="en-US" altLang="zh-CN" sz="3200" dirty="0"/>
          </a:p>
          <a:p>
            <a:pPr lvl="1"/>
            <a:r>
              <a:rPr lang="en-US" altLang="zh-CN" sz="3200" dirty="0"/>
              <a:t>《</a:t>
            </a:r>
            <a:r>
              <a:rPr lang="zh-CN" altLang="en-US" sz="3200" dirty="0"/>
              <a:t>收养小门徒的见证</a:t>
            </a:r>
            <a:r>
              <a:rPr lang="en-US" altLang="zh-CN" sz="3200" dirty="0"/>
              <a:t>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8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4FB4D-0CB1-41CB-B311-D7EFDB1C6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5049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+mn-ea"/>
                <a:ea typeface="+mn-ea"/>
              </a:rPr>
              <a:t>释放罪的捆绑</a:t>
            </a:r>
            <a:r>
              <a:rPr lang="en-US" altLang="zh-CN" b="1" dirty="0">
                <a:latin typeface="+mn-ea"/>
                <a:ea typeface="+mn-ea"/>
              </a:rPr>
              <a:t>,</a:t>
            </a:r>
            <a:r>
              <a:rPr lang="zh-CN" altLang="en-US" b="1" dirty="0">
                <a:latin typeface="+mn-ea"/>
                <a:ea typeface="+mn-ea"/>
              </a:rPr>
              <a:t>让热退去</a:t>
            </a:r>
            <a:endParaRPr lang="en-US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87CF0-4CE7-4FC0-81BC-760A4A04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4450"/>
            <a:ext cx="7886700" cy="4862513"/>
          </a:xfrm>
        </p:spPr>
        <p:txBody>
          <a:bodyPr/>
          <a:lstStyle/>
          <a:p>
            <a:r>
              <a:rPr lang="zh-CN" altLang="en-US" sz="3600" dirty="0"/>
              <a:t>路加福音叫我们作一个完全的人</a:t>
            </a:r>
            <a:endParaRPr lang="en-US" altLang="zh-CN" sz="3600" dirty="0"/>
          </a:p>
          <a:p>
            <a:r>
              <a:rPr lang="zh-CN" altLang="en-US" sz="3600" dirty="0"/>
              <a:t>“斥责”：生命中的改变</a:t>
            </a:r>
            <a:endParaRPr lang="en-US" altLang="zh-CN" sz="3600" dirty="0"/>
          </a:p>
          <a:p>
            <a:pPr lvl="1"/>
            <a:r>
              <a:rPr lang="zh-CN" altLang="en-US" sz="3200" dirty="0"/>
              <a:t>主没有斥责人</a:t>
            </a:r>
            <a:endParaRPr lang="en-US" altLang="zh-CN" sz="3200" dirty="0"/>
          </a:p>
          <a:p>
            <a:pPr lvl="1"/>
            <a:r>
              <a:rPr lang="zh-CN" altLang="en-US" sz="3200" dirty="0"/>
              <a:t>主没有斥责服事</a:t>
            </a:r>
            <a:endParaRPr lang="en-US" altLang="zh-CN" sz="3200" dirty="0"/>
          </a:p>
          <a:p>
            <a:pPr lvl="1"/>
            <a:r>
              <a:rPr lang="zh-CN" altLang="en-US" sz="3200" dirty="0"/>
              <a:t>主斥责的是“病”，靠着肉体和血气的罪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5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58" y="1630334"/>
            <a:ext cx="7886700" cy="2645831"/>
          </a:xfrm>
        </p:spPr>
        <p:txBody>
          <a:bodyPr>
            <a:normAutofit/>
          </a:bodyPr>
          <a:lstStyle/>
          <a:p>
            <a:pPr algn="ctr"/>
            <a:r>
              <a:rPr lang="zh-CN" altLang="en-US" sz="3600" dirty="0">
                <a:latin typeface="+mn-ea"/>
              </a:rPr>
              <a:t>“她就</a:t>
            </a:r>
            <a:r>
              <a:rPr lang="en-US" altLang="zh-CN" sz="3600" dirty="0">
                <a:latin typeface="+mn-ea"/>
              </a:rPr>
              <a:t>(</a:t>
            </a:r>
            <a:r>
              <a:rPr lang="zh-CN" altLang="en-US" sz="3600" dirty="0">
                <a:latin typeface="+mn-ea"/>
              </a:rPr>
              <a:t>立刻</a:t>
            </a:r>
            <a:r>
              <a:rPr lang="en-US" altLang="zh-CN" sz="3600" dirty="0">
                <a:latin typeface="+mn-ea"/>
              </a:rPr>
              <a:t>)</a:t>
            </a:r>
            <a:r>
              <a:rPr lang="zh-CN" altLang="en-US" sz="3600" dirty="0">
                <a:latin typeface="+mn-ea"/>
              </a:rPr>
              <a:t>起来服事耶稣。”（他们）</a:t>
            </a:r>
            <a:br>
              <a:rPr lang="en-US" altLang="zh-CN" sz="5400" dirty="0">
                <a:latin typeface="+mn-ea"/>
              </a:rPr>
            </a:br>
            <a:r>
              <a:rPr lang="zh-CN" altLang="en-US" sz="5400" b="1" dirty="0">
                <a:latin typeface="+mn-ea"/>
                <a:ea typeface="+mn-ea"/>
              </a:rPr>
              <a:t>人的回应</a:t>
            </a:r>
            <a:endParaRPr lang="en-US" sz="3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36264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873" y="0"/>
            <a:ext cx="7886700" cy="798990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+mn-ea"/>
                <a:ea typeface="+mn-ea"/>
              </a:rPr>
              <a:t>灵里的火热让人“立刻起来”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57263"/>
            <a:ext cx="7886700" cy="5372100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尽性：真正的火热从灵里发出</a:t>
            </a:r>
            <a:endParaRPr lang="en-US" altLang="zh-CN" sz="3600" dirty="0"/>
          </a:p>
          <a:p>
            <a:pPr lvl="1"/>
            <a:r>
              <a:rPr lang="zh-CN" altLang="en-US" sz="3200" dirty="0"/>
              <a:t>灵里的看见带出真实的火</a:t>
            </a:r>
            <a:endParaRPr lang="en-US" altLang="zh-CN" sz="3200" dirty="0"/>
          </a:p>
          <a:p>
            <a:r>
              <a:rPr lang="zh-CN" altLang="en-US" sz="3600" dirty="0"/>
              <a:t>尽心：在爱主的心里面“重新得力”</a:t>
            </a:r>
            <a:endParaRPr lang="en-US" altLang="zh-CN" sz="3600" dirty="0"/>
          </a:p>
          <a:p>
            <a:pPr lvl="1"/>
            <a:r>
              <a:rPr lang="zh-CN" altLang="en-US" sz="3200" dirty="0"/>
              <a:t>从对外面的爱进入里面的爱</a:t>
            </a:r>
            <a:endParaRPr lang="en-US" altLang="zh-CN" sz="3200" dirty="0"/>
          </a:p>
          <a:p>
            <a:r>
              <a:rPr lang="zh-CN" altLang="en-US" sz="3600" dirty="0"/>
              <a:t>尽力：放下自我、放下面子</a:t>
            </a:r>
            <a:endParaRPr lang="en-US" altLang="zh-CN" sz="3600" dirty="0"/>
          </a:p>
          <a:p>
            <a:pPr lvl="1"/>
            <a:r>
              <a:rPr lang="zh-CN" altLang="en-US" sz="3200" dirty="0"/>
              <a:t>没有休养和迟延</a:t>
            </a:r>
            <a:endParaRPr lang="en-US" altLang="zh-CN" sz="3200" dirty="0"/>
          </a:p>
          <a:p>
            <a:pPr lvl="1"/>
            <a:r>
              <a:rPr lang="zh-CN" altLang="en-US" sz="3200" dirty="0"/>
              <a:t>没有观望和命令</a:t>
            </a:r>
            <a:endParaRPr lang="en-US" altLang="zh-CN" sz="3200" dirty="0"/>
          </a:p>
          <a:p>
            <a:pPr lvl="1"/>
            <a:r>
              <a:rPr lang="zh-CN" altLang="en-US" sz="3200" dirty="0"/>
              <a:t>主动起来而不是被动听从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230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017" y="0"/>
            <a:ext cx="7886700" cy="842237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服事耶稣（他们）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70012"/>
            <a:ext cx="7886700" cy="5987988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/>
              <a:t>做什么样的事叫服事（希腊字</a:t>
            </a:r>
            <a:r>
              <a:rPr lang="en-US" altLang="zh-CN" sz="3600" dirty="0" err="1"/>
              <a:t>Latreia</a:t>
            </a:r>
            <a:r>
              <a:rPr lang="zh-CN" altLang="en-US" sz="3600" dirty="0"/>
              <a:t>）</a:t>
            </a:r>
            <a:endParaRPr lang="en-US" altLang="zh-CN" sz="3600" dirty="0"/>
          </a:p>
          <a:p>
            <a:pPr lvl="1"/>
            <a:r>
              <a:rPr lang="zh-CN" altLang="en-US" sz="3200" dirty="0"/>
              <a:t>“好事” ？祷告后？教会里？</a:t>
            </a:r>
          </a:p>
          <a:p>
            <a:r>
              <a:rPr lang="zh-CN" altLang="en-US" sz="3600" dirty="0"/>
              <a:t>做事</a:t>
            </a:r>
            <a:r>
              <a:rPr lang="en-US" altLang="zh-CN" sz="3600" dirty="0"/>
              <a:t>vs</a:t>
            </a:r>
            <a:r>
              <a:rPr lang="zh-CN" altLang="en-US" sz="3600" dirty="0"/>
              <a:t>服事</a:t>
            </a:r>
            <a:endParaRPr lang="en-US" altLang="zh-CN" sz="3200" dirty="0"/>
          </a:p>
          <a:p>
            <a:pPr lvl="1"/>
            <a:r>
              <a:rPr lang="zh-CN" altLang="en-US" sz="3200" dirty="0"/>
              <a:t>事奉的对象</a:t>
            </a:r>
            <a:endParaRPr lang="en-US" altLang="zh-CN" sz="3200" dirty="0"/>
          </a:p>
          <a:p>
            <a:pPr lvl="2"/>
            <a:r>
              <a:rPr lang="zh-CN" altLang="en-US" sz="2800" dirty="0"/>
              <a:t>事</a:t>
            </a:r>
            <a:r>
              <a:rPr lang="en-US" altLang="zh-CN" sz="2800" dirty="0"/>
              <a:t>vs</a:t>
            </a:r>
            <a:r>
              <a:rPr lang="zh-CN" altLang="en-US" sz="2800" dirty="0"/>
              <a:t>人：“</a:t>
            </a:r>
            <a:r>
              <a:rPr lang="zh-CN" altLang="en-US" sz="2400" dirty="0"/>
              <a:t>人子来，为要寻找拯救失丧的人。</a:t>
            </a:r>
            <a:r>
              <a:rPr lang="zh-CN" altLang="en-US" sz="2800" dirty="0"/>
              <a:t>”</a:t>
            </a:r>
          </a:p>
          <a:p>
            <a:pPr lvl="2"/>
            <a:r>
              <a:rPr lang="zh-CN" altLang="en-US" sz="2800" dirty="0"/>
              <a:t>人</a:t>
            </a:r>
            <a:r>
              <a:rPr lang="en-US" altLang="zh-CN" sz="2800" dirty="0"/>
              <a:t>vs</a:t>
            </a:r>
            <a:r>
              <a:rPr lang="zh-CN" altLang="en-US" sz="2800" dirty="0"/>
              <a:t>主：“</a:t>
            </a:r>
            <a:r>
              <a:rPr lang="zh-CN" altLang="en-US" sz="2400" dirty="0"/>
              <a:t>回转，归于主他们的神。</a:t>
            </a:r>
            <a:r>
              <a:rPr lang="zh-CN" altLang="en-US" sz="2800" dirty="0"/>
              <a:t>” </a:t>
            </a:r>
            <a:endParaRPr lang="en-US" altLang="zh-CN" sz="2800" dirty="0"/>
          </a:p>
          <a:p>
            <a:pPr lvl="2"/>
            <a:r>
              <a:rPr lang="zh-CN" altLang="en-US" sz="2800" dirty="0"/>
              <a:t>爱主爱人：</a:t>
            </a:r>
            <a:r>
              <a:rPr lang="zh-CN" altLang="en-US" sz="2400" dirty="0"/>
              <a:t>“爱主你的神”；“爱人如己”</a:t>
            </a:r>
            <a:endParaRPr lang="en-US" altLang="zh-CN" sz="2400" dirty="0"/>
          </a:p>
          <a:p>
            <a:pPr lvl="1"/>
            <a:r>
              <a:rPr lang="zh-CN" altLang="en-US" sz="3200" dirty="0"/>
              <a:t>事奉的目的</a:t>
            </a:r>
            <a:endParaRPr lang="en-US" altLang="zh-CN" sz="3200" dirty="0"/>
          </a:p>
          <a:p>
            <a:pPr lvl="2"/>
            <a:r>
              <a:rPr lang="zh-CN" altLang="en-US" sz="2800" dirty="0"/>
              <a:t>若有人服事我，我父必尊重他（约</a:t>
            </a:r>
            <a:r>
              <a:rPr lang="en-US" altLang="zh-CN" sz="2800" dirty="0"/>
              <a:t>12</a:t>
            </a:r>
            <a:r>
              <a:rPr lang="zh-CN" altLang="en-US" sz="2800" dirty="0"/>
              <a:t>：</a:t>
            </a:r>
            <a:r>
              <a:rPr lang="en-US" altLang="zh-CN" sz="2800" dirty="0"/>
              <a:t>26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 lvl="3"/>
            <a:r>
              <a:rPr lang="zh-CN" altLang="en-US" sz="2400" dirty="0"/>
              <a:t>与主相连、来到神前</a:t>
            </a:r>
            <a:endParaRPr lang="en-US" altLang="zh-CN" sz="2200" dirty="0"/>
          </a:p>
          <a:p>
            <a:pPr lvl="2"/>
            <a:r>
              <a:rPr lang="zh-CN" altLang="en-US" sz="2800" dirty="0"/>
              <a:t>为要成全圣徒，各尽其职，建立基督的身体（弗</a:t>
            </a:r>
            <a:r>
              <a:rPr lang="en-US" altLang="zh-CN" sz="2800" dirty="0"/>
              <a:t>4</a:t>
            </a:r>
            <a:r>
              <a:rPr lang="zh-CN" altLang="en-US" sz="2800" dirty="0"/>
              <a:t>：</a:t>
            </a:r>
            <a:r>
              <a:rPr lang="en-US" altLang="zh-CN" sz="2800" dirty="0"/>
              <a:t>12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 lvl="3"/>
            <a:r>
              <a:rPr lang="zh-CN" altLang="en-US" sz="2400" dirty="0"/>
              <a:t>坚固信心、进入身体</a:t>
            </a:r>
            <a:endParaRPr lang="en-US" altLang="zh-CN" sz="2400" dirty="0"/>
          </a:p>
          <a:p>
            <a:pPr lvl="3"/>
            <a:endParaRPr lang="en-US" altLang="zh-CN" sz="2600" dirty="0"/>
          </a:p>
          <a:p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392835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356A6-F453-430E-BF19-BF2AE19E5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37882"/>
            <a:ext cx="7886700" cy="6214610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事奉的条件</a:t>
            </a:r>
            <a:endParaRPr lang="en-US" altLang="zh-CN" sz="3600" dirty="0"/>
          </a:p>
          <a:p>
            <a:pPr marL="457200" lvl="1" indent="0">
              <a:buNone/>
            </a:pPr>
            <a:r>
              <a:rPr lang="zh-CN" altLang="en-US" dirty="0"/>
              <a:t>所以弟兄们，我以神的慈悲劝你们，将身体献上，当作活祭，是圣洁的，是神所喜悦的。你们如此事奉，乃是理所当然的。（罗</a:t>
            </a:r>
            <a:r>
              <a:rPr lang="en-US" altLang="zh-CN" dirty="0"/>
              <a:t>12</a:t>
            </a:r>
            <a:r>
              <a:rPr lang="zh-CN" altLang="en-US" dirty="0"/>
              <a:t>：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sz="3200" dirty="0"/>
              <a:t>全然、活的、奉献</a:t>
            </a:r>
            <a:endParaRPr lang="en-US" altLang="zh-CN" sz="3200" dirty="0"/>
          </a:p>
          <a:p>
            <a:r>
              <a:rPr lang="zh-CN" altLang="en-US" sz="3600" dirty="0"/>
              <a:t>事奉的要求</a:t>
            </a:r>
            <a:endParaRPr lang="en-US" altLang="zh-CN" sz="3600" dirty="0"/>
          </a:p>
          <a:p>
            <a:pPr marL="457200" lvl="1" indent="0">
              <a:buNone/>
            </a:pPr>
            <a:r>
              <a:rPr lang="zh-CN" altLang="en-US" dirty="0"/>
              <a:t>殷勤不可懒惰。要心里火热。常常服事主。（罗</a:t>
            </a:r>
            <a:r>
              <a:rPr lang="en-US" altLang="zh-CN" dirty="0"/>
              <a:t>12</a:t>
            </a:r>
            <a:r>
              <a:rPr lang="zh-CN" altLang="en-US" dirty="0"/>
              <a:t>：</a:t>
            </a:r>
            <a:r>
              <a:rPr lang="en-US" altLang="zh-CN" dirty="0"/>
              <a:t>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sz="3200" dirty="0"/>
              <a:t>三要素：殷勤、火热、常常</a:t>
            </a:r>
            <a:endParaRPr lang="en-US" altLang="zh-CN" sz="3200" dirty="0"/>
          </a:p>
          <a:p>
            <a:r>
              <a:rPr lang="zh-CN" altLang="en-US" sz="3600" dirty="0"/>
              <a:t>事奉的果效</a:t>
            </a:r>
            <a:endParaRPr lang="en-US" altLang="zh-CN" sz="3600" dirty="0"/>
          </a:p>
          <a:p>
            <a:pPr lvl="1"/>
            <a:r>
              <a:rPr lang="zh-CN" altLang="en-US" sz="3200" dirty="0"/>
              <a:t>改变自己：</a:t>
            </a:r>
            <a:r>
              <a:rPr lang="zh-CN" altLang="en-US" dirty="0"/>
              <a:t>容我的百姓去，好事奉我（出</a:t>
            </a:r>
            <a:r>
              <a:rPr lang="en-US" altLang="zh-CN" dirty="0"/>
              <a:t>8</a:t>
            </a:r>
            <a:r>
              <a:rPr lang="zh-CN" altLang="en-US" dirty="0"/>
              <a:t>：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endParaRPr lang="en-US" altLang="zh-CN" sz="3200" dirty="0"/>
          </a:p>
          <a:p>
            <a:pPr lvl="1"/>
            <a:r>
              <a:rPr lang="zh-CN" altLang="en-US" sz="3200" dirty="0"/>
              <a:t>全然像主：</a:t>
            </a:r>
            <a:r>
              <a:rPr lang="zh-CN" altLang="en-US" dirty="0"/>
              <a:t>要像基督的仆人，从心里遵行神的旨意（弗</a:t>
            </a:r>
            <a:r>
              <a:rPr lang="en-US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6</a:t>
            </a:r>
            <a:r>
              <a:rPr lang="zh-CN" altLang="en-US" dirty="0"/>
              <a:t>）</a:t>
            </a:r>
            <a:endParaRPr lang="en-US" altLang="zh-CN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0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42DC4-F5E5-4A93-912D-5402E35AD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事奉的操练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95929-949D-4F8D-B8D6-12C1096F4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6200"/>
            <a:ext cx="7886700" cy="4830763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学习祷告被主的灵摸到的功课</a:t>
            </a:r>
            <a:endParaRPr lang="en-US" altLang="zh-CN" sz="3600" dirty="0"/>
          </a:p>
          <a:p>
            <a:r>
              <a:rPr lang="zh-CN" altLang="en-US" sz="3600" dirty="0"/>
              <a:t>操练在爱心中扶持有需要的人</a:t>
            </a:r>
            <a:endParaRPr lang="en-US" altLang="zh-CN" sz="3600" dirty="0"/>
          </a:p>
          <a:p>
            <a:r>
              <a:rPr lang="zh-CN" altLang="en-US" sz="3600" dirty="0"/>
              <a:t>背起十字架来对付自己的血气</a:t>
            </a:r>
            <a:endParaRPr lang="en-US" altLang="zh-CN" sz="3600" dirty="0"/>
          </a:p>
          <a:p>
            <a:r>
              <a:rPr lang="zh-CN" altLang="en-US" sz="3600" dirty="0"/>
              <a:t>真实的事奉是靠着爱心而不是热心</a:t>
            </a:r>
            <a:endParaRPr lang="en-US" altLang="zh-CN" sz="3600" dirty="0"/>
          </a:p>
          <a:p>
            <a:pPr lvl="1"/>
            <a:r>
              <a:rPr lang="zh-CN" altLang="en-US" sz="3200" dirty="0"/>
              <a:t>因爱主而奉献， 主才会使用我们</a:t>
            </a:r>
            <a:endParaRPr lang="en-US" altLang="zh-CN" sz="3200" dirty="0"/>
          </a:p>
          <a:p>
            <a:pPr lvl="1"/>
            <a:r>
              <a:rPr lang="zh-CN" altLang="en-US" sz="3200" dirty="0"/>
              <a:t>因爱主而顺服， 服事才会有方向</a:t>
            </a:r>
            <a:endParaRPr lang="en-US" altLang="zh-CN" sz="3200" dirty="0"/>
          </a:p>
          <a:p>
            <a:pPr lvl="1"/>
            <a:r>
              <a:rPr lang="zh-CN" altLang="en-US" sz="3200" dirty="0"/>
              <a:t>因爱主而谦卑， 十字架才有作用</a:t>
            </a:r>
            <a:endParaRPr lang="en-US" altLang="zh-CN" sz="3200" dirty="0"/>
          </a:p>
          <a:p>
            <a:pPr lvl="1"/>
            <a:r>
              <a:rPr lang="zh-CN" altLang="en-US" sz="3200" dirty="0"/>
              <a:t>因爱主而舍己， 主的工作才完成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10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76" y="126160"/>
            <a:ext cx="8609846" cy="914989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+mn-ea"/>
                <a:ea typeface="+mn-ea"/>
              </a:rPr>
              <a:t>属灵生命的操练 </a:t>
            </a:r>
            <a:r>
              <a:rPr lang="en-US" altLang="zh-CN" sz="3200" b="1" dirty="0">
                <a:latin typeface="+mn-ea"/>
                <a:ea typeface="+mn-ea"/>
              </a:rPr>
              <a:t>– </a:t>
            </a:r>
            <a:r>
              <a:rPr lang="zh-CN" altLang="en-US" sz="3200" b="1" dirty="0">
                <a:latin typeface="+mn-ea"/>
                <a:ea typeface="+mn-ea"/>
              </a:rPr>
              <a:t>马太福音</a:t>
            </a:r>
            <a:r>
              <a:rPr lang="en-US" altLang="zh-CN" sz="3200" b="1" dirty="0">
                <a:latin typeface="+mn-ea"/>
                <a:ea typeface="+mn-ea"/>
              </a:rPr>
              <a:t>8</a:t>
            </a:r>
            <a:r>
              <a:rPr lang="zh-CN" altLang="en-US" sz="3200" b="1" dirty="0">
                <a:latin typeface="+mn-ea"/>
                <a:ea typeface="+mn-ea"/>
              </a:rPr>
              <a:t>～</a:t>
            </a:r>
            <a:r>
              <a:rPr lang="en-US" altLang="zh-CN" sz="3200" b="1" dirty="0">
                <a:latin typeface="+mn-ea"/>
                <a:ea typeface="+mn-ea"/>
              </a:rPr>
              <a:t>9</a:t>
            </a:r>
            <a:r>
              <a:rPr lang="zh-CN" altLang="en-US" sz="3200" b="1" dirty="0">
                <a:latin typeface="+mn-ea"/>
                <a:ea typeface="+mn-ea"/>
              </a:rPr>
              <a:t>章的神迹奇事</a:t>
            </a:r>
            <a:endParaRPr lang="en-US" sz="3200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2752"/>
            <a:ext cx="9062519" cy="5350598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洁净：</a:t>
            </a:r>
            <a:r>
              <a:rPr lang="zh-CN" altLang="en-US" dirty="0">
                <a:solidFill>
                  <a:srgbClr val="FF0000"/>
                </a:solidFill>
              </a:rPr>
              <a:t>医治麻风病人（太</a:t>
            </a:r>
            <a:r>
              <a:rPr lang="en-US" altLang="zh-CN" dirty="0">
                <a:solidFill>
                  <a:srgbClr val="FF0000"/>
                </a:solidFill>
              </a:rPr>
              <a:t>8</a:t>
            </a:r>
            <a:r>
              <a:rPr lang="zh-CN" altLang="en-US" dirty="0">
                <a:solidFill>
                  <a:srgbClr val="FF0000"/>
                </a:solidFill>
              </a:rPr>
              <a:t>：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zh-CN" altLang="en-US" dirty="0">
                <a:solidFill>
                  <a:srgbClr val="FF0000"/>
                </a:solidFill>
              </a:rPr>
              <a:t>～</a:t>
            </a:r>
            <a:r>
              <a:rPr lang="en-US" altLang="zh-CN" dirty="0">
                <a:solidFill>
                  <a:srgbClr val="FF0000"/>
                </a:solidFill>
              </a:rPr>
              <a:t>4</a:t>
            </a:r>
            <a:r>
              <a:rPr lang="zh-CN" altLang="en-US" dirty="0">
                <a:solidFill>
                  <a:srgbClr val="FF0000"/>
                </a:solidFill>
              </a:rPr>
              <a:t>；</a:t>
            </a:r>
            <a:r>
              <a:rPr lang="zh-CN" altLang="en-US" sz="1500" dirty="0">
                <a:solidFill>
                  <a:srgbClr val="FF0000"/>
                </a:solidFill>
              </a:rPr>
              <a:t>可</a:t>
            </a:r>
            <a:r>
              <a:rPr lang="en-US" altLang="zh-CN" sz="1500" dirty="0">
                <a:solidFill>
                  <a:srgbClr val="FF0000"/>
                </a:solidFill>
              </a:rPr>
              <a:t>1</a:t>
            </a:r>
            <a:r>
              <a:rPr lang="zh-CN" altLang="en-US" sz="1500" dirty="0">
                <a:solidFill>
                  <a:srgbClr val="FF0000"/>
                </a:solidFill>
              </a:rPr>
              <a:t>：</a:t>
            </a:r>
            <a:r>
              <a:rPr lang="en-US" altLang="zh-CN" sz="1500" dirty="0">
                <a:solidFill>
                  <a:srgbClr val="FF0000"/>
                </a:solidFill>
              </a:rPr>
              <a:t>40</a:t>
            </a:r>
            <a:r>
              <a:rPr lang="zh-CN" altLang="en-US" sz="1500" dirty="0">
                <a:solidFill>
                  <a:srgbClr val="FF0000"/>
                </a:solidFill>
              </a:rPr>
              <a:t>～</a:t>
            </a:r>
            <a:r>
              <a:rPr lang="en-US" altLang="zh-CN" sz="1500" dirty="0">
                <a:solidFill>
                  <a:srgbClr val="FF0000"/>
                </a:solidFill>
              </a:rPr>
              <a:t>45</a:t>
            </a:r>
            <a:r>
              <a:rPr lang="zh-CN" altLang="en-US" sz="1500" dirty="0">
                <a:solidFill>
                  <a:srgbClr val="FF0000"/>
                </a:solidFill>
              </a:rPr>
              <a:t>；路</a:t>
            </a:r>
            <a:r>
              <a:rPr lang="en-US" altLang="zh-CN" sz="1500" dirty="0">
                <a:solidFill>
                  <a:srgbClr val="FF0000"/>
                </a:solidFill>
              </a:rPr>
              <a:t>5</a:t>
            </a:r>
            <a:r>
              <a:rPr lang="zh-CN" altLang="en-US" sz="1500" dirty="0">
                <a:solidFill>
                  <a:srgbClr val="FF0000"/>
                </a:solidFill>
              </a:rPr>
              <a:t>：</a:t>
            </a:r>
            <a:r>
              <a:rPr lang="en-US" altLang="zh-CN" sz="1500" dirty="0">
                <a:solidFill>
                  <a:srgbClr val="FF0000"/>
                </a:solidFill>
              </a:rPr>
              <a:t>12</a:t>
            </a:r>
            <a:r>
              <a:rPr lang="zh-CN" altLang="en-US" sz="1500" dirty="0">
                <a:solidFill>
                  <a:srgbClr val="FF0000"/>
                </a:solidFill>
              </a:rPr>
              <a:t>～</a:t>
            </a:r>
            <a:r>
              <a:rPr lang="en-US" altLang="zh-CN" sz="1500" dirty="0">
                <a:solidFill>
                  <a:srgbClr val="FF0000"/>
                </a:solidFill>
              </a:rPr>
              <a:t>16</a:t>
            </a:r>
            <a:r>
              <a:rPr lang="zh-CN" altLang="en-US" dirty="0">
                <a:solidFill>
                  <a:srgbClr val="FF0000"/>
                </a:solidFill>
              </a:rPr>
              <a:t>）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b="1" dirty="0"/>
              <a:t>信心：</a:t>
            </a:r>
            <a:r>
              <a:rPr lang="zh-CN" altLang="en-US" dirty="0"/>
              <a:t>医治百夫长的仆人（太</a:t>
            </a:r>
            <a:r>
              <a:rPr lang="en-US" altLang="zh-CN" dirty="0"/>
              <a:t>8</a:t>
            </a:r>
            <a:r>
              <a:rPr lang="zh-CN" altLang="en-US" dirty="0"/>
              <a:t>：</a:t>
            </a:r>
            <a:r>
              <a:rPr lang="en-US" altLang="zh-CN" dirty="0"/>
              <a:t>5</a:t>
            </a:r>
            <a:r>
              <a:rPr lang="zh-CN" altLang="en-US" dirty="0"/>
              <a:t>～</a:t>
            </a:r>
            <a:r>
              <a:rPr lang="en-US" altLang="zh-CN" dirty="0"/>
              <a:t>13</a:t>
            </a:r>
            <a:r>
              <a:rPr lang="zh-CN" altLang="en-US" sz="1500" dirty="0"/>
              <a:t>； 路</a:t>
            </a:r>
            <a:r>
              <a:rPr lang="en-US" altLang="zh-CN" sz="1500" dirty="0"/>
              <a:t>7</a:t>
            </a:r>
            <a:r>
              <a:rPr lang="zh-CN" altLang="en-US" sz="1500" dirty="0"/>
              <a:t>：</a:t>
            </a:r>
            <a:r>
              <a:rPr lang="en-US" altLang="zh-CN" sz="1500" dirty="0"/>
              <a:t>1</a:t>
            </a:r>
            <a:r>
              <a:rPr lang="zh-CN" altLang="en-US" sz="1500" dirty="0"/>
              <a:t>～</a:t>
            </a:r>
            <a:r>
              <a:rPr lang="en-US" altLang="zh-CN" sz="1500" dirty="0"/>
              <a:t>10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b="1" dirty="0">
                <a:solidFill>
                  <a:srgbClr val="FF0000"/>
                </a:solidFill>
              </a:rPr>
              <a:t>服事：医治彼得的岳母（太</a:t>
            </a:r>
            <a:r>
              <a:rPr lang="en-US" altLang="zh-CN" b="1" dirty="0">
                <a:solidFill>
                  <a:srgbClr val="FF0000"/>
                </a:solidFill>
              </a:rPr>
              <a:t>8</a:t>
            </a:r>
            <a:r>
              <a:rPr lang="zh-CN" altLang="en-US" b="1" dirty="0">
                <a:solidFill>
                  <a:srgbClr val="FF0000"/>
                </a:solidFill>
              </a:rPr>
              <a:t>：</a:t>
            </a:r>
            <a:r>
              <a:rPr lang="en-US" altLang="zh-CN" b="1" dirty="0">
                <a:solidFill>
                  <a:srgbClr val="FF0000"/>
                </a:solidFill>
              </a:rPr>
              <a:t>16</a:t>
            </a:r>
            <a:r>
              <a:rPr lang="zh-CN" altLang="en-US" b="1" dirty="0">
                <a:solidFill>
                  <a:srgbClr val="FF0000"/>
                </a:solidFill>
              </a:rPr>
              <a:t>～</a:t>
            </a:r>
            <a:r>
              <a:rPr lang="en-US" altLang="zh-CN" b="1" dirty="0">
                <a:solidFill>
                  <a:srgbClr val="FF0000"/>
                </a:solidFill>
              </a:rPr>
              <a:t>17</a:t>
            </a:r>
            <a:r>
              <a:rPr lang="zh-CN" altLang="en-US" b="1" dirty="0">
                <a:solidFill>
                  <a:srgbClr val="FF0000"/>
                </a:solidFill>
              </a:rPr>
              <a:t>；</a:t>
            </a:r>
            <a:r>
              <a:rPr lang="zh-CN" altLang="en-US" sz="1500" b="1" dirty="0">
                <a:solidFill>
                  <a:srgbClr val="FF0000"/>
                </a:solidFill>
              </a:rPr>
              <a:t>可</a:t>
            </a:r>
            <a:r>
              <a:rPr lang="en-US" altLang="zh-CN" sz="1500" b="1" dirty="0">
                <a:solidFill>
                  <a:srgbClr val="FF0000"/>
                </a:solidFill>
              </a:rPr>
              <a:t>1</a:t>
            </a:r>
            <a:r>
              <a:rPr lang="zh-CN" altLang="en-US" sz="1500" b="1" dirty="0">
                <a:solidFill>
                  <a:srgbClr val="FF0000"/>
                </a:solidFill>
              </a:rPr>
              <a:t>：</a:t>
            </a:r>
            <a:r>
              <a:rPr lang="en-US" altLang="zh-CN" sz="1500" b="1" dirty="0">
                <a:solidFill>
                  <a:srgbClr val="FF0000"/>
                </a:solidFill>
              </a:rPr>
              <a:t>29</a:t>
            </a:r>
            <a:r>
              <a:rPr lang="zh-CN" altLang="en-US" sz="1500" b="1" dirty="0">
                <a:solidFill>
                  <a:srgbClr val="FF0000"/>
                </a:solidFill>
              </a:rPr>
              <a:t>～</a:t>
            </a:r>
            <a:r>
              <a:rPr lang="en-US" altLang="zh-CN" sz="1500" b="1" dirty="0">
                <a:solidFill>
                  <a:srgbClr val="FF0000"/>
                </a:solidFill>
              </a:rPr>
              <a:t>31</a:t>
            </a:r>
            <a:r>
              <a:rPr lang="zh-CN" altLang="en-US" sz="1500" b="1" dirty="0">
                <a:solidFill>
                  <a:srgbClr val="FF0000"/>
                </a:solidFill>
              </a:rPr>
              <a:t>；路</a:t>
            </a:r>
            <a:r>
              <a:rPr lang="en-US" altLang="zh-CN" sz="1500" b="1" dirty="0">
                <a:solidFill>
                  <a:srgbClr val="FF0000"/>
                </a:solidFill>
              </a:rPr>
              <a:t>4</a:t>
            </a:r>
            <a:r>
              <a:rPr lang="zh-CN" altLang="en-US" sz="1500" b="1" dirty="0">
                <a:solidFill>
                  <a:srgbClr val="FF0000"/>
                </a:solidFill>
              </a:rPr>
              <a:t>：</a:t>
            </a:r>
            <a:r>
              <a:rPr lang="en-US" altLang="zh-CN" sz="1500" b="1" dirty="0">
                <a:solidFill>
                  <a:srgbClr val="FF0000"/>
                </a:solidFill>
              </a:rPr>
              <a:t>38</a:t>
            </a:r>
            <a:r>
              <a:rPr lang="zh-CN" altLang="en-US" sz="1500" b="1" dirty="0">
                <a:solidFill>
                  <a:srgbClr val="FF0000"/>
                </a:solidFill>
              </a:rPr>
              <a:t>～</a:t>
            </a:r>
            <a:r>
              <a:rPr lang="en-US" altLang="zh-CN" sz="1500" b="1" dirty="0">
                <a:solidFill>
                  <a:srgbClr val="FF0000"/>
                </a:solidFill>
              </a:rPr>
              <a:t>39</a:t>
            </a:r>
            <a:r>
              <a:rPr lang="zh-CN" altLang="en-US" b="1" dirty="0">
                <a:solidFill>
                  <a:srgbClr val="FF0000"/>
                </a:solidFill>
              </a:rPr>
              <a:t>）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b="1" dirty="0">
                <a:solidFill>
                  <a:srgbClr val="FF0000"/>
                </a:solidFill>
              </a:rPr>
              <a:t>叫醒：</a:t>
            </a:r>
            <a:r>
              <a:rPr lang="zh-CN" altLang="en-US" dirty="0">
                <a:solidFill>
                  <a:srgbClr val="FF0000"/>
                </a:solidFill>
              </a:rPr>
              <a:t>平静风和海（太</a:t>
            </a:r>
            <a:r>
              <a:rPr lang="en-US" altLang="zh-CN" dirty="0">
                <a:solidFill>
                  <a:srgbClr val="FF0000"/>
                </a:solidFill>
              </a:rPr>
              <a:t>8</a:t>
            </a:r>
            <a:r>
              <a:rPr lang="zh-CN" altLang="en-US" dirty="0">
                <a:solidFill>
                  <a:srgbClr val="FF0000"/>
                </a:solidFill>
              </a:rPr>
              <a:t>：</a:t>
            </a:r>
            <a:r>
              <a:rPr lang="en-US" altLang="zh-CN" dirty="0">
                <a:solidFill>
                  <a:srgbClr val="FF0000"/>
                </a:solidFill>
              </a:rPr>
              <a:t>23</a:t>
            </a:r>
            <a:r>
              <a:rPr lang="zh-CN" altLang="en-US" dirty="0">
                <a:solidFill>
                  <a:srgbClr val="FF0000"/>
                </a:solidFill>
              </a:rPr>
              <a:t>～</a:t>
            </a:r>
            <a:r>
              <a:rPr lang="en-US" altLang="zh-CN" dirty="0">
                <a:solidFill>
                  <a:srgbClr val="FF0000"/>
                </a:solidFill>
              </a:rPr>
              <a:t>27</a:t>
            </a:r>
            <a:r>
              <a:rPr lang="zh-CN" altLang="en-US" dirty="0">
                <a:solidFill>
                  <a:srgbClr val="FF0000"/>
                </a:solidFill>
              </a:rPr>
              <a:t>；</a:t>
            </a:r>
            <a:r>
              <a:rPr lang="zh-CN" altLang="en-US" sz="1500" dirty="0">
                <a:solidFill>
                  <a:srgbClr val="FF0000"/>
                </a:solidFill>
              </a:rPr>
              <a:t>可</a:t>
            </a:r>
            <a:r>
              <a:rPr lang="en-US" altLang="zh-CN" sz="1500" dirty="0">
                <a:solidFill>
                  <a:srgbClr val="FF0000"/>
                </a:solidFill>
              </a:rPr>
              <a:t>4</a:t>
            </a:r>
            <a:r>
              <a:rPr lang="zh-CN" altLang="en-US" sz="1500" dirty="0">
                <a:solidFill>
                  <a:srgbClr val="FF0000"/>
                </a:solidFill>
              </a:rPr>
              <a:t>：</a:t>
            </a:r>
            <a:r>
              <a:rPr lang="en-US" altLang="zh-CN" sz="1500" dirty="0">
                <a:solidFill>
                  <a:srgbClr val="FF0000"/>
                </a:solidFill>
              </a:rPr>
              <a:t>35</a:t>
            </a:r>
            <a:r>
              <a:rPr lang="zh-CN" altLang="en-US" sz="1500" dirty="0">
                <a:solidFill>
                  <a:srgbClr val="FF0000"/>
                </a:solidFill>
              </a:rPr>
              <a:t>～</a:t>
            </a:r>
            <a:r>
              <a:rPr lang="en-US" altLang="zh-CN" sz="1500" dirty="0">
                <a:solidFill>
                  <a:srgbClr val="FF0000"/>
                </a:solidFill>
              </a:rPr>
              <a:t>41</a:t>
            </a:r>
            <a:r>
              <a:rPr lang="zh-CN" altLang="en-US" sz="1500" dirty="0">
                <a:solidFill>
                  <a:srgbClr val="FF0000"/>
                </a:solidFill>
              </a:rPr>
              <a:t>；路</a:t>
            </a:r>
            <a:r>
              <a:rPr lang="en-US" altLang="zh-CN" sz="1500" dirty="0">
                <a:solidFill>
                  <a:srgbClr val="FF0000"/>
                </a:solidFill>
              </a:rPr>
              <a:t>8</a:t>
            </a:r>
            <a:r>
              <a:rPr lang="zh-CN" altLang="en-US" sz="1500" dirty="0">
                <a:solidFill>
                  <a:srgbClr val="FF0000"/>
                </a:solidFill>
              </a:rPr>
              <a:t>：</a:t>
            </a:r>
            <a:r>
              <a:rPr lang="en-US" altLang="zh-CN" sz="1500" dirty="0">
                <a:solidFill>
                  <a:srgbClr val="FF0000"/>
                </a:solidFill>
              </a:rPr>
              <a:t>22</a:t>
            </a:r>
            <a:r>
              <a:rPr lang="zh-CN" altLang="en-US" sz="1500" dirty="0">
                <a:solidFill>
                  <a:srgbClr val="FF0000"/>
                </a:solidFill>
              </a:rPr>
              <a:t>～</a:t>
            </a:r>
            <a:r>
              <a:rPr lang="en-US" altLang="zh-CN" sz="1500" dirty="0">
                <a:solidFill>
                  <a:srgbClr val="FF0000"/>
                </a:solidFill>
              </a:rPr>
              <a:t>25</a:t>
            </a:r>
            <a:r>
              <a:rPr lang="zh-CN" altLang="en-US" dirty="0">
                <a:solidFill>
                  <a:srgbClr val="FF0000"/>
                </a:solidFill>
              </a:rPr>
              <a:t>）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b="1" dirty="0"/>
              <a:t>释放：</a:t>
            </a:r>
            <a:r>
              <a:rPr lang="zh-CN" altLang="en-US" dirty="0"/>
              <a:t>格拉森赶鬼（太</a:t>
            </a:r>
            <a:r>
              <a:rPr lang="en-US" altLang="zh-CN" dirty="0"/>
              <a:t>8</a:t>
            </a:r>
            <a:r>
              <a:rPr lang="zh-CN" altLang="en-US" dirty="0"/>
              <a:t>：</a:t>
            </a:r>
            <a:r>
              <a:rPr lang="en-US" altLang="zh-CN" dirty="0"/>
              <a:t>28</a:t>
            </a:r>
            <a:r>
              <a:rPr lang="zh-CN" altLang="en-US" dirty="0"/>
              <a:t>～</a:t>
            </a:r>
            <a:r>
              <a:rPr lang="en-US" altLang="zh-CN" dirty="0"/>
              <a:t>34</a:t>
            </a:r>
            <a:r>
              <a:rPr lang="zh-CN" altLang="en-US" dirty="0"/>
              <a:t>；</a:t>
            </a:r>
            <a:r>
              <a:rPr lang="zh-CN" altLang="en-US" sz="1500" dirty="0"/>
              <a:t>可</a:t>
            </a:r>
            <a:r>
              <a:rPr lang="en-US" altLang="zh-CN" sz="1500" dirty="0"/>
              <a:t>5</a:t>
            </a:r>
            <a:r>
              <a:rPr lang="zh-CN" altLang="en-US" sz="1500" dirty="0"/>
              <a:t>：</a:t>
            </a:r>
            <a:r>
              <a:rPr lang="en-US" altLang="zh-CN" sz="1500" dirty="0"/>
              <a:t>1</a:t>
            </a:r>
            <a:r>
              <a:rPr lang="zh-CN" altLang="en-US" sz="1500" dirty="0"/>
              <a:t>～</a:t>
            </a:r>
            <a:r>
              <a:rPr lang="en-US" altLang="zh-CN" sz="1500" dirty="0"/>
              <a:t>20</a:t>
            </a:r>
            <a:r>
              <a:rPr lang="zh-CN" altLang="en-US" sz="1500" dirty="0"/>
              <a:t>；路</a:t>
            </a:r>
            <a:r>
              <a:rPr lang="en-US" altLang="zh-CN" sz="1500" dirty="0"/>
              <a:t>8</a:t>
            </a:r>
            <a:r>
              <a:rPr lang="zh-CN" altLang="en-US" sz="1500" dirty="0"/>
              <a:t>：</a:t>
            </a:r>
            <a:r>
              <a:rPr lang="en-US" altLang="zh-CN" sz="1500" dirty="0"/>
              <a:t>26</a:t>
            </a:r>
            <a:r>
              <a:rPr lang="zh-CN" altLang="en-US" sz="1500" dirty="0"/>
              <a:t>～</a:t>
            </a:r>
            <a:r>
              <a:rPr lang="en-US" altLang="zh-CN" sz="1500" dirty="0"/>
              <a:t>39</a:t>
            </a:r>
            <a:r>
              <a:rPr lang="zh-CN" altLang="en-US" dirty="0"/>
              <a:t>）</a:t>
            </a:r>
            <a:endParaRPr lang="en-US" dirty="0"/>
          </a:p>
          <a:p>
            <a:r>
              <a:rPr lang="zh-CN" altLang="en-US" b="1" dirty="0"/>
              <a:t>起来：</a:t>
            </a:r>
            <a:r>
              <a:rPr lang="zh-CN" altLang="en-US" dirty="0"/>
              <a:t>医治瘫痪病人（太</a:t>
            </a:r>
            <a:r>
              <a:rPr lang="en-US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1</a:t>
            </a:r>
            <a:r>
              <a:rPr lang="zh-CN" altLang="en-US" dirty="0"/>
              <a:t>～</a:t>
            </a:r>
            <a:r>
              <a:rPr lang="en-US" altLang="zh-CN" dirty="0"/>
              <a:t>8</a:t>
            </a:r>
            <a:r>
              <a:rPr lang="zh-CN" altLang="en-US" dirty="0"/>
              <a:t>；</a:t>
            </a:r>
            <a:r>
              <a:rPr lang="zh-CN" altLang="en-US" sz="1400" dirty="0"/>
              <a:t>可</a:t>
            </a:r>
            <a:r>
              <a:rPr lang="en-US" altLang="zh-CN" sz="1400" dirty="0"/>
              <a:t>2</a:t>
            </a:r>
            <a:r>
              <a:rPr lang="zh-CN" altLang="en-US" sz="1400" dirty="0"/>
              <a:t>：</a:t>
            </a:r>
            <a:r>
              <a:rPr lang="en-US" altLang="zh-CN" sz="1400" dirty="0"/>
              <a:t>1</a:t>
            </a:r>
            <a:r>
              <a:rPr lang="zh-CN" altLang="en-US" sz="1400" dirty="0"/>
              <a:t>～</a:t>
            </a:r>
            <a:r>
              <a:rPr lang="en-US" altLang="zh-CN" sz="1400" dirty="0"/>
              <a:t>12</a:t>
            </a:r>
            <a:r>
              <a:rPr lang="zh-CN" altLang="en-US" sz="1400" dirty="0"/>
              <a:t>；路</a:t>
            </a:r>
            <a:r>
              <a:rPr lang="en-US" altLang="zh-CN" sz="1400" dirty="0"/>
              <a:t>5</a:t>
            </a:r>
            <a:r>
              <a:rPr lang="zh-CN" altLang="en-US" sz="1400" dirty="0"/>
              <a:t>：</a:t>
            </a:r>
            <a:r>
              <a:rPr lang="en-US" altLang="zh-CN" sz="1400" dirty="0"/>
              <a:t>17</a:t>
            </a:r>
            <a:r>
              <a:rPr lang="zh-CN" altLang="en-US" sz="1400" dirty="0"/>
              <a:t>～</a:t>
            </a:r>
            <a:r>
              <a:rPr lang="en-US" altLang="zh-CN" sz="1400" dirty="0"/>
              <a:t>26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b="1" dirty="0"/>
              <a:t>扶持：</a:t>
            </a:r>
            <a:r>
              <a:rPr lang="zh-CN" altLang="en-US" dirty="0"/>
              <a:t>雅鲁的女儿复活（太</a:t>
            </a:r>
            <a:r>
              <a:rPr lang="en-US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18</a:t>
            </a:r>
            <a:r>
              <a:rPr lang="zh-CN" altLang="en-US" dirty="0"/>
              <a:t>～</a:t>
            </a:r>
            <a:r>
              <a:rPr lang="en-US" altLang="zh-CN" dirty="0"/>
              <a:t>19</a:t>
            </a:r>
            <a:r>
              <a:rPr lang="zh-CN" altLang="en-US" dirty="0"/>
              <a:t>，</a:t>
            </a:r>
            <a:r>
              <a:rPr lang="en-US" altLang="zh-CN" dirty="0"/>
              <a:t>23</a:t>
            </a:r>
            <a:r>
              <a:rPr lang="zh-CN" altLang="en-US" dirty="0"/>
              <a:t>～</a:t>
            </a:r>
            <a:r>
              <a:rPr lang="en-US" altLang="zh-CN" dirty="0"/>
              <a:t>26</a:t>
            </a:r>
            <a:r>
              <a:rPr lang="zh-CN" altLang="en-US" dirty="0"/>
              <a:t>；</a:t>
            </a:r>
            <a:r>
              <a:rPr lang="zh-CN" altLang="en-US" sz="1400" dirty="0"/>
              <a:t>可</a:t>
            </a:r>
            <a:r>
              <a:rPr lang="en-US" altLang="zh-CN" sz="1400" dirty="0"/>
              <a:t>5</a:t>
            </a:r>
            <a:r>
              <a:rPr lang="zh-CN" altLang="en-US" sz="1400" dirty="0"/>
              <a:t>；路</a:t>
            </a:r>
            <a:r>
              <a:rPr lang="en-US" altLang="zh-CN" sz="1400" dirty="0"/>
              <a:t>8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b="1" dirty="0"/>
              <a:t>破口：</a:t>
            </a:r>
            <a:r>
              <a:rPr lang="zh-CN" altLang="en-US" dirty="0"/>
              <a:t>医治血漏的妇人</a:t>
            </a:r>
            <a:r>
              <a:rPr lang="zh-CN" altLang="en-US" sz="2600" dirty="0"/>
              <a:t>（太</a:t>
            </a:r>
            <a:r>
              <a:rPr lang="en-US" altLang="zh-CN" sz="2600" dirty="0"/>
              <a:t>9</a:t>
            </a:r>
            <a:r>
              <a:rPr lang="zh-CN" altLang="en-US" sz="2600" dirty="0"/>
              <a:t>：</a:t>
            </a:r>
            <a:r>
              <a:rPr lang="en-US" altLang="zh-CN" sz="2600" dirty="0"/>
              <a:t>20</a:t>
            </a:r>
            <a:r>
              <a:rPr lang="zh-CN" altLang="en-US" sz="2600" dirty="0"/>
              <a:t>～</a:t>
            </a:r>
            <a:r>
              <a:rPr lang="en-US" altLang="zh-CN" sz="2600" dirty="0"/>
              <a:t>22</a:t>
            </a:r>
            <a:r>
              <a:rPr lang="zh-CN" altLang="en-US" sz="2600" dirty="0"/>
              <a:t>；</a:t>
            </a:r>
            <a:r>
              <a:rPr lang="zh-CN" altLang="en-US" sz="1400" dirty="0"/>
              <a:t>可</a:t>
            </a:r>
            <a:r>
              <a:rPr lang="en-US" altLang="zh-CN" sz="1400" dirty="0"/>
              <a:t>5</a:t>
            </a:r>
            <a:r>
              <a:rPr lang="zh-CN" altLang="en-US" sz="1400" dirty="0"/>
              <a:t>：</a:t>
            </a:r>
            <a:r>
              <a:rPr lang="en-US" altLang="zh-CN" sz="1400" dirty="0"/>
              <a:t>25</a:t>
            </a:r>
            <a:r>
              <a:rPr lang="zh-CN" altLang="en-US" sz="1400" dirty="0"/>
              <a:t>～</a:t>
            </a:r>
            <a:r>
              <a:rPr lang="en-US" altLang="zh-CN" sz="1400" dirty="0"/>
              <a:t>34</a:t>
            </a:r>
            <a:r>
              <a:rPr lang="zh-CN" altLang="en-US" sz="1400" dirty="0"/>
              <a:t>；路</a:t>
            </a:r>
            <a:r>
              <a:rPr lang="en-US" altLang="zh-CN" sz="1400" dirty="0"/>
              <a:t>8</a:t>
            </a:r>
            <a:r>
              <a:rPr lang="zh-CN" altLang="en-US" sz="1400" dirty="0"/>
              <a:t>：</a:t>
            </a:r>
            <a:r>
              <a:rPr lang="en-US" altLang="zh-CN" sz="1400" dirty="0"/>
              <a:t>43</a:t>
            </a:r>
            <a:r>
              <a:rPr lang="zh-CN" altLang="en-US" sz="1400" dirty="0"/>
              <a:t>～</a:t>
            </a:r>
            <a:r>
              <a:rPr lang="en-US" altLang="zh-CN" sz="1400" dirty="0"/>
              <a:t>48</a:t>
            </a:r>
            <a:r>
              <a:rPr lang="zh-CN" altLang="en-US" sz="2600" dirty="0"/>
              <a:t>）</a:t>
            </a:r>
            <a:endParaRPr lang="en-US" altLang="zh-CN" sz="2600" dirty="0"/>
          </a:p>
          <a:p>
            <a:r>
              <a:rPr lang="zh-CN" altLang="en-US" b="1" dirty="0"/>
              <a:t>看见：</a:t>
            </a:r>
            <a:r>
              <a:rPr lang="zh-CN" altLang="en-US" dirty="0"/>
              <a:t>医治两个瞎子（太</a:t>
            </a:r>
            <a:r>
              <a:rPr lang="en-US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27</a:t>
            </a:r>
            <a:r>
              <a:rPr lang="zh-CN" altLang="en-US" dirty="0"/>
              <a:t>～</a:t>
            </a:r>
            <a:r>
              <a:rPr lang="en-US" altLang="zh-CN" dirty="0"/>
              <a:t>31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b="1" dirty="0"/>
              <a:t>赞美：</a:t>
            </a:r>
            <a:r>
              <a:rPr lang="zh-CN" altLang="en-US" dirty="0"/>
              <a:t>医治被鬼附的哑巴（太</a:t>
            </a:r>
            <a:r>
              <a:rPr lang="en-US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32</a:t>
            </a:r>
            <a:r>
              <a:rPr lang="zh-CN" altLang="en-US" dirty="0"/>
              <a:t>～</a:t>
            </a:r>
            <a:r>
              <a:rPr lang="en-US" altLang="zh-CN" dirty="0"/>
              <a:t>33</a:t>
            </a:r>
            <a:r>
              <a:rPr lang="zh-CN" altLang="en-US" dirty="0"/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4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65" y="0"/>
            <a:ext cx="7886700" cy="839420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经文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39588"/>
            <a:ext cx="7886700" cy="5876365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耶稣到了彼得家里，见彼得的岳母害热病躺着。耶稣把她的手一</a:t>
            </a:r>
            <a:r>
              <a:rPr lang="zh-CN" altLang="en-US" sz="3200" b="1" dirty="0">
                <a:solidFill>
                  <a:srgbClr val="FF0000"/>
                </a:solidFill>
              </a:rPr>
              <a:t>摸</a:t>
            </a:r>
            <a:r>
              <a:rPr lang="zh-CN" altLang="en-US" sz="3200" dirty="0"/>
              <a:t>，热就退了。她就起来服事耶稣。</a:t>
            </a:r>
            <a:r>
              <a:rPr lang="en-US" altLang="zh-CN" sz="3200" dirty="0"/>
              <a:t>【</a:t>
            </a:r>
            <a:r>
              <a:rPr lang="zh-CN" altLang="en-US" sz="3200" dirty="0"/>
              <a:t>太</a:t>
            </a:r>
            <a:r>
              <a:rPr lang="en-US" altLang="zh-CN" sz="3200" dirty="0"/>
              <a:t>8</a:t>
            </a:r>
            <a:r>
              <a:rPr lang="zh-CN" altLang="en-US" sz="3200" dirty="0"/>
              <a:t>：</a:t>
            </a:r>
            <a:r>
              <a:rPr lang="en-US" altLang="zh-CN" sz="3200" dirty="0"/>
              <a:t>16</a:t>
            </a:r>
            <a:r>
              <a:rPr lang="zh-CN" altLang="en-US" sz="3200" dirty="0"/>
              <a:t>～</a:t>
            </a:r>
            <a:r>
              <a:rPr lang="en-US" altLang="zh-CN" sz="3200" dirty="0"/>
              <a:t>17】</a:t>
            </a:r>
          </a:p>
          <a:p>
            <a:r>
              <a:rPr lang="zh-CN" altLang="en-US" sz="3200" dirty="0"/>
              <a:t>他们一出会堂，就同着雅各约翰，进了西门和安得烈的家。 西门的岳母，正害热病躺着。就有人告诉耶稣。 耶稣进前</a:t>
            </a:r>
            <a:r>
              <a:rPr lang="zh-CN" altLang="en-US" sz="3200" b="1" dirty="0">
                <a:solidFill>
                  <a:srgbClr val="FF0000"/>
                </a:solidFill>
              </a:rPr>
              <a:t>拉</a:t>
            </a:r>
            <a:r>
              <a:rPr lang="zh-CN" altLang="en-US" sz="3200" dirty="0"/>
              <a:t>着她的手，</a:t>
            </a:r>
            <a:r>
              <a:rPr lang="zh-CN" altLang="en-US" sz="3200" b="1" dirty="0">
                <a:solidFill>
                  <a:srgbClr val="FF0000"/>
                </a:solidFill>
              </a:rPr>
              <a:t>扶</a:t>
            </a:r>
            <a:r>
              <a:rPr lang="zh-CN" altLang="en-US" sz="3200" dirty="0"/>
              <a:t>她起来，热就退了，她就服事他们。</a:t>
            </a:r>
            <a:r>
              <a:rPr lang="en-US" altLang="zh-CN" sz="3200" dirty="0"/>
              <a:t>【</a:t>
            </a:r>
            <a:r>
              <a:rPr lang="zh-CN" altLang="en-US" sz="3200" dirty="0"/>
              <a:t>可</a:t>
            </a:r>
            <a:r>
              <a:rPr lang="en-US" altLang="zh-CN" sz="3200" dirty="0"/>
              <a:t>1</a:t>
            </a:r>
            <a:r>
              <a:rPr lang="zh-CN" altLang="en-US" sz="3200" dirty="0"/>
              <a:t>：</a:t>
            </a:r>
            <a:r>
              <a:rPr lang="en-US" altLang="zh-CN" sz="3200" dirty="0"/>
              <a:t>29</a:t>
            </a:r>
            <a:r>
              <a:rPr lang="zh-CN" altLang="en-US" sz="3200" dirty="0"/>
              <a:t>～</a:t>
            </a:r>
            <a:r>
              <a:rPr lang="en-US" altLang="zh-CN" sz="3200" dirty="0"/>
              <a:t>31】</a:t>
            </a:r>
          </a:p>
          <a:p>
            <a:r>
              <a:rPr lang="zh-CN" altLang="en-US" sz="3200" dirty="0"/>
              <a:t>耶稣出了会堂，进了西门的家。西门的岳母害热病甚重。有人为她求耶稣。耶稣站在她旁边，</a:t>
            </a:r>
            <a:r>
              <a:rPr lang="zh-CN" altLang="en-US" sz="3200" b="1" dirty="0">
                <a:solidFill>
                  <a:srgbClr val="FF0000"/>
                </a:solidFill>
              </a:rPr>
              <a:t>斥责</a:t>
            </a:r>
            <a:r>
              <a:rPr lang="zh-CN" altLang="en-US" sz="3200" dirty="0"/>
              <a:t>那热病，热就退了。她立刻起来服事他们。</a:t>
            </a:r>
            <a:r>
              <a:rPr lang="en-US" altLang="zh-CN" sz="3200" dirty="0"/>
              <a:t>【</a:t>
            </a:r>
            <a:r>
              <a:rPr lang="zh-CN" altLang="en-US" sz="3200" dirty="0"/>
              <a:t>路</a:t>
            </a:r>
            <a:r>
              <a:rPr lang="en-US" altLang="zh-CN" sz="3200" dirty="0"/>
              <a:t>4</a:t>
            </a:r>
            <a:r>
              <a:rPr lang="zh-CN" altLang="en-US" sz="3200" dirty="0"/>
              <a:t>：</a:t>
            </a:r>
            <a:r>
              <a:rPr lang="en-US" altLang="zh-CN" sz="3200" dirty="0"/>
              <a:t>38</a:t>
            </a:r>
            <a:r>
              <a:rPr lang="zh-CN" altLang="en-US" sz="3200" dirty="0"/>
              <a:t>～</a:t>
            </a:r>
            <a:r>
              <a:rPr lang="en-US" altLang="zh-CN" sz="3200" dirty="0"/>
              <a:t>39】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167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6080A-D3BA-4863-A504-69B2F7D61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交通大纲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9BE98-A87B-4548-9533-630A6B268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388"/>
            <a:ext cx="7886700" cy="4751575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人的光景</a:t>
            </a:r>
          </a:p>
          <a:p>
            <a:pPr lvl="1"/>
            <a:r>
              <a:rPr lang="zh-CN" altLang="en-US" sz="3200" dirty="0"/>
              <a:t>彼得岳母的病</a:t>
            </a:r>
            <a:r>
              <a:rPr lang="en-US" altLang="zh-CN" sz="3200" dirty="0"/>
              <a:t>–</a:t>
            </a:r>
            <a:r>
              <a:rPr lang="zh-CN" altLang="en-US" sz="3200" dirty="0"/>
              <a:t>看教会和服事的光景</a:t>
            </a:r>
            <a:endParaRPr lang="en-US" altLang="zh-CN" sz="3200" dirty="0"/>
          </a:p>
          <a:p>
            <a:r>
              <a:rPr lang="zh-CN" altLang="en-US" sz="3600" dirty="0"/>
              <a:t>主的医治</a:t>
            </a:r>
          </a:p>
          <a:p>
            <a:pPr lvl="1"/>
            <a:r>
              <a:rPr lang="zh-CN" altLang="en-US" sz="3200" dirty="0"/>
              <a:t>耶稣的医治 </a:t>
            </a:r>
            <a:r>
              <a:rPr lang="en-US" altLang="zh-CN" sz="3200" dirty="0"/>
              <a:t>– </a:t>
            </a:r>
            <a:r>
              <a:rPr lang="zh-CN" altLang="en-US" sz="3200" dirty="0"/>
              <a:t>主在三方面的医治</a:t>
            </a:r>
            <a:endParaRPr lang="en-US" altLang="zh-CN" sz="3200" dirty="0"/>
          </a:p>
          <a:p>
            <a:r>
              <a:rPr lang="zh-CN" altLang="en-US" sz="3600" dirty="0"/>
              <a:t>人的回应</a:t>
            </a:r>
          </a:p>
          <a:p>
            <a:pPr lvl="1"/>
            <a:r>
              <a:rPr lang="zh-CN" altLang="en-US" sz="3200" dirty="0"/>
              <a:t>立刻起来服事 </a:t>
            </a:r>
            <a:r>
              <a:rPr lang="en-US" altLang="zh-CN" sz="3200" dirty="0"/>
              <a:t>–</a:t>
            </a:r>
            <a:r>
              <a:rPr lang="zh-CN" altLang="en-US" sz="3200" dirty="0"/>
              <a:t>事奉及操练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9280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654" y="1595828"/>
            <a:ext cx="7886700" cy="278791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>
                <a:latin typeface="+mn-ea"/>
              </a:rPr>
              <a:t>“</a:t>
            </a:r>
            <a:r>
              <a:rPr lang="zh-CN" altLang="en-US" sz="4000" dirty="0"/>
              <a:t>耶稣到了彼得家里，见彼得的岳母害热病躺着。</a:t>
            </a:r>
            <a:r>
              <a:rPr lang="zh-CN" altLang="en-US" sz="4000" dirty="0">
                <a:latin typeface="+mn-ea"/>
              </a:rPr>
              <a:t>”</a:t>
            </a:r>
            <a:br>
              <a:rPr lang="en-US" altLang="zh-CN" sz="5400" dirty="0">
                <a:latin typeface="+mn-ea"/>
              </a:rPr>
            </a:br>
            <a:r>
              <a:rPr lang="zh-CN" altLang="en-US" sz="5400" b="1" dirty="0">
                <a:latin typeface="+mn-ea"/>
                <a:ea typeface="+mn-ea"/>
              </a:rPr>
              <a:t>人</a:t>
            </a:r>
            <a:r>
              <a:rPr lang="en-US" altLang="zh-CN" sz="5400" b="1" dirty="0">
                <a:latin typeface="+mn-ea"/>
                <a:ea typeface="+mn-ea"/>
              </a:rPr>
              <a:t>(</a:t>
            </a:r>
            <a:r>
              <a:rPr lang="zh-CN" altLang="en-US" sz="5400" b="1" dirty="0">
                <a:latin typeface="+mn-ea"/>
                <a:ea typeface="+mn-ea"/>
              </a:rPr>
              <a:t>教会</a:t>
            </a:r>
            <a:r>
              <a:rPr lang="en-US" altLang="zh-CN" sz="5400" b="1" dirty="0">
                <a:latin typeface="+mn-ea"/>
                <a:ea typeface="+mn-ea"/>
              </a:rPr>
              <a:t>)</a:t>
            </a:r>
            <a:r>
              <a:rPr lang="zh-CN" altLang="en-US" sz="5400" b="1" dirty="0">
                <a:latin typeface="+mn-ea"/>
                <a:ea typeface="+mn-ea"/>
              </a:rPr>
              <a:t>服事的光景</a:t>
            </a:r>
            <a:br>
              <a:rPr lang="en-US" altLang="zh-CN" sz="5400" b="1" dirty="0">
                <a:latin typeface="+mn-ea"/>
                <a:ea typeface="+mn-ea"/>
              </a:rPr>
            </a:br>
            <a:endParaRPr lang="zh-CN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80337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551D1-649C-4AE9-AE46-AD974A668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西门彼得的岳母</a:t>
            </a:r>
            <a:endParaRPr lang="en-US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2B58B-1D9C-4432-B9D8-B7A0059C4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2046"/>
            <a:ext cx="7886700" cy="4504917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一个“认识”神的人</a:t>
            </a:r>
            <a:endParaRPr lang="en-US" altLang="zh-CN" sz="3600" dirty="0"/>
          </a:p>
          <a:p>
            <a:r>
              <a:rPr lang="zh-CN" altLang="en-US" sz="3600" dirty="0"/>
              <a:t>得病不在乎年龄</a:t>
            </a:r>
            <a:endParaRPr lang="en-US" altLang="zh-CN" sz="3600" dirty="0"/>
          </a:p>
          <a:p>
            <a:r>
              <a:rPr lang="zh-CN" altLang="en-US" sz="3600" dirty="0"/>
              <a:t>热病的症状</a:t>
            </a:r>
            <a:endParaRPr lang="en-US" altLang="zh-CN" sz="3600" dirty="0"/>
          </a:p>
          <a:p>
            <a:pPr lvl="1"/>
            <a:r>
              <a:rPr lang="zh-CN" altLang="en-US" sz="3200" dirty="0"/>
              <a:t>体温高，不正常</a:t>
            </a:r>
            <a:endParaRPr lang="en-US" altLang="zh-CN" sz="3200" dirty="0"/>
          </a:p>
          <a:p>
            <a:pPr lvl="1"/>
            <a:r>
              <a:rPr lang="zh-CN" altLang="en-US" sz="3200" dirty="0"/>
              <a:t>头脑热，感觉冷</a:t>
            </a:r>
            <a:endParaRPr lang="en-US" altLang="zh-CN" sz="3200" dirty="0"/>
          </a:p>
          <a:p>
            <a:pPr lvl="1"/>
            <a:r>
              <a:rPr lang="zh-CN" altLang="en-US" sz="3200" dirty="0"/>
              <a:t>浑身无力，躺着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29059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BB378-5506-4013-90C4-6C1497123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1373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家中的光景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EE87C-13EA-4F67-AC5C-C0BDF55AA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6200"/>
            <a:ext cx="7886700" cy="4830763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以色列家中的光景</a:t>
            </a:r>
            <a:endParaRPr lang="en-US" altLang="zh-CN" sz="3600" dirty="0"/>
          </a:p>
          <a:p>
            <a:pPr lvl="1"/>
            <a:r>
              <a:rPr lang="zh-CN" altLang="en-US" sz="3200" dirty="0"/>
              <a:t>神</a:t>
            </a:r>
            <a:r>
              <a:rPr lang="en-US" altLang="zh-CN" sz="3200" dirty="0"/>
              <a:t>400</a:t>
            </a:r>
            <a:r>
              <a:rPr lang="zh-CN" altLang="en-US" sz="3200" dirty="0"/>
              <a:t>年不向以色列民说话</a:t>
            </a:r>
            <a:endParaRPr lang="en-US" altLang="zh-CN" sz="3200" dirty="0"/>
          </a:p>
          <a:p>
            <a:pPr lvl="1"/>
            <a:r>
              <a:rPr lang="zh-CN" altLang="en-US" sz="3200" dirty="0"/>
              <a:t>文士法利赛人对神的话大发“热心”</a:t>
            </a:r>
            <a:endParaRPr lang="en-US" altLang="zh-CN" sz="3200" dirty="0"/>
          </a:p>
          <a:p>
            <a:pPr lvl="1"/>
            <a:r>
              <a:rPr lang="zh-CN" altLang="en-US" sz="3200" dirty="0"/>
              <a:t>会堂中是做买卖、被鬼附和各样病人</a:t>
            </a:r>
            <a:endParaRPr lang="en-US" altLang="zh-CN" sz="3200" dirty="0"/>
          </a:p>
          <a:p>
            <a:r>
              <a:rPr lang="zh-CN" altLang="en-US" sz="3600" dirty="0"/>
              <a:t>教会中的光景</a:t>
            </a:r>
            <a:endParaRPr lang="en-US" altLang="zh-CN" sz="3600" dirty="0"/>
          </a:p>
          <a:p>
            <a:pPr lvl="1"/>
            <a:r>
              <a:rPr lang="zh-CN" altLang="en-US" sz="3200" dirty="0"/>
              <a:t>从欧洲到美国教会光景的衰败</a:t>
            </a:r>
            <a:endParaRPr lang="en-US" altLang="zh-CN" sz="3200" dirty="0"/>
          </a:p>
          <a:p>
            <a:pPr lvl="1"/>
            <a:r>
              <a:rPr lang="zh-CN" altLang="en-US" sz="3200" dirty="0"/>
              <a:t>高大的教堂让人回想起曾经的“热心”</a:t>
            </a:r>
            <a:endParaRPr lang="en-US" altLang="zh-CN" sz="3200" dirty="0"/>
          </a:p>
          <a:p>
            <a:pPr lvl="1"/>
            <a:r>
              <a:rPr lang="zh-CN" altLang="en-US" sz="3200" dirty="0"/>
              <a:t>人们对神的话和这周遭的需要不冷不热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58643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35C2C-C3F5-47BA-B3E9-A807B1E89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450" y="98427"/>
            <a:ext cx="7886700" cy="879473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得热病躺下的基督徒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D289F-7BF8-4C7B-BF1C-D6A413E6A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03300"/>
            <a:ext cx="7886700" cy="5651500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/>
              <a:t>体温升高：心里不热，身体热</a:t>
            </a:r>
            <a:endParaRPr lang="en-US" altLang="zh-CN" sz="3600" dirty="0"/>
          </a:p>
          <a:p>
            <a:pPr lvl="1"/>
            <a:r>
              <a:rPr lang="zh-CN" altLang="en-US" sz="3200" dirty="0"/>
              <a:t>忙于做事不按照服事的原则</a:t>
            </a:r>
          </a:p>
          <a:p>
            <a:pPr lvl="1"/>
            <a:r>
              <a:rPr lang="zh-CN" altLang="en-US" sz="3200" dirty="0"/>
              <a:t>让人因着忙碌而不知道服事的目的</a:t>
            </a:r>
            <a:endParaRPr lang="en-US" altLang="zh-CN" sz="3200" dirty="0"/>
          </a:p>
          <a:p>
            <a:r>
              <a:rPr lang="zh-CN" altLang="en-US" sz="3600" dirty="0"/>
              <a:t>头疼脑热：灵里不热，头脑热</a:t>
            </a:r>
            <a:endParaRPr lang="en-US" altLang="zh-CN" sz="3600" dirty="0"/>
          </a:p>
          <a:p>
            <a:pPr lvl="1"/>
            <a:r>
              <a:rPr lang="zh-CN" altLang="en-US" sz="3200" dirty="0"/>
              <a:t>以为是服事神</a:t>
            </a:r>
          </a:p>
          <a:p>
            <a:pPr lvl="1"/>
            <a:r>
              <a:rPr lang="zh-CN" altLang="en-US" sz="3200" dirty="0"/>
              <a:t>把目光放在耶稣以外的人和事物</a:t>
            </a:r>
            <a:endParaRPr lang="en-US" altLang="zh-CN" sz="3200" dirty="0"/>
          </a:p>
          <a:p>
            <a:r>
              <a:rPr lang="zh-CN" altLang="en-US" sz="3600" dirty="0"/>
              <a:t>打颤发冷：对主不热，对事热</a:t>
            </a:r>
            <a:endParaRPr lang="en-US" altLang="zh-CN" sz="3600" dirty="0"/>
          </a:p>
          <a:p>
            <a:pPr lvl="1"/>
            <a:r>
              <a:rPr lang="zh-CN" altLang="en-US" sz="3200" dirty="0"/>
              <a:t>所关注的是外面的果效</a:t>
            </a:r>
          </a:p>
          <a:p>
            <a:pPr lvl="2"/>
            <a:r>
              <a:rPr lang="zh-CN" altLang="en-US" sz="2800" dirty="0"/>
              <a:t>追求高、大、上</a:t>
            </a:r>
            <a:endParaRPr lang="en-US" altLang="zh-CN" sz="2800" dirty="0"/>
          </a:p>
          <a:p>
            <a:pPr lvl="2"/>
            <a:r>
              <a:rPr lang="zh-CN" altLang="en-US" sz="2800" dirty="0"/>
              <a:t>看重人的需要，不在乎神的需要</a:t>
            </a:r>
            <a:endParaRPr lang="en-US" altLang="zh-CN" sz="2800" dirty="0"/>
          </a:p>
          <a:p>
            <a:pPr lvl="2"/>
            <a:r>
              <a:rPr lang="zh-CN" altLang="en-US" sz="2800" dirty="0"/>
              <a:t>追求人的夸赞，让骄傲成为拦阻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42513210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18831"/>
            <a:ext cx="9144000" cy="3867569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4000" dirty="0">
                <a:latin typeface="+mn-ea"/>
              </a:rPr>
              <a:t>“耶稣把她的手一</a:t>
            </a:r>
            <a:r>
              <a:rPr lang="zh-CN" altLang="en-US" sz="4000" b="1" dirty="0">
                <a:solidFill>
                  <a:srgbClr val="FF0000"/>
                </a:solidFill>
                <a:latin typeface="+mn-ea"/>
              </a:rPr>
              <a:t>摸</a:t>
            </a:r>
            <a:r>
              <a:rPr lang="zh-CN" altLang="en-US" sz="4000" dirty="0">
                <a:latin typeface="+mn-ea"/>
              </a:rPr>
              <a:t>，热就退了。”</a:t>
            </a:r>
            <a:br>
              <a:rPr lang="en-US" altLang="zh-CN" sz="4000" dirty="0">
                <a:latin typeface="+mn-ea"/>
              </a:rPr>
            </a:br>
            <a:r>
              <a:rPr lang="zh-CN" altLang="en-US" sz="4000" dirty="0">
                <a:latin typeface="+mn-ea"/>
              </a:rPr>
              <a:t>“耶稣进前</a:t>
            </a:r>
            <a:r>
              <a:rPr lang="zh-CN" altLang="en-US" sz="4000" b="1" dirty="0">
                <a:solidFill>
                  <a:srgbClr val="FF0000"/>
                </a:solidFill>
                <a:latin typeface="+mn-ea"/>
              </a:rPr>
              <a:t>拉</a:t>
            </a:r>
            <a:r>
              <a:rPr lang="zh-CN" altLang="en-US" sz="4000" dirty="0">
                <a:latin typeface="+mn-ea"/>
              </a:rPr>
              <a:t>着她的手，</a:t>
            </a:r>
            <a:r>
              <a:rPr lang="zh-CN" altLang="en-US" sz="4000" b="1" dirty="0">
                <a:solidFill>
                  <a:srgbClr val="FF0000"/>
                </a:solidFill>
                <a:latin typeface="+mn-ea"/>
              </a:rPr>
              <a:t>扶</a:t>
            </a:r>
            <a:r>
              <a:rPr lang="zh-CN" altLang="en-US" sz="4000" dirty="0">
                <a:latin typeface="+mn-ea"/>
              </a:rPr>
              <a:t>她起来，热就退了”</a:t>
            </a:r>
            <a:br>
              <a:rPr lang="en-US" altLang="zh-CN" sz="4000" dirty="0">
                <a:latin typeface="+mn-ea"/>
              </a:rPr>
            </a:br>
            <a:r>
              <a:rPr lang="zh-CN" altLang="en-US" sz="4000" dirty="0">
                <a:latin typeface="+mn-ea"/>
              </a:rPr>
              <a:t>“</a:t>
            </a:r>
            <a:r>
              <a:rPr lang="zh-CN" altLang="en-US" sz="4000" b="1" dirty="0">
                <a:solidFill>
                  <a:srgbClr val="FF0000"/>
                </a:solidFill>
                <a:latin typeface="+mn-ea"/>
              </a:rPr>
              <a:t>斥责</a:t>
            </a:r>
            <a:r>
              <a:rPr lang="zh-CN" altLang="en-US" sz="4000" dirty="0">
                <a:latin typeface="+mn-ea"/>
              </a:rPr>
              <a:t>那热病，热就退了”</a:t>
            </a:r>
            <a:br>
              <a:rPr lang="en-US" altLang="zh-CN" sz="5400" dirty="0">
                <a:latin typeface="+mn-ea"/>
              </a:rPr>
            </a:br>
            <a:r>
              <a:rPr lang="zh-CN" altLang="en-US" sz="6000" b="1" dirty="0">
                <a:latin typeface="+mn-ea"/>
                <a:ea typeface="+mn-ea"/>
              </a:rPr>
              <a:t>主的医治</a:t>
            </a:r>
            <a:br>
              <a:rPr lang="en-US" altLang="zh-CN" sz="3600" dirty="0">
                <a:latin typeface="+mn-ea"/>
                <a:ea typeface="+mn-ea"/>
              </a:rPr>
            </a:br>
            <a:br>
              <a:rPr lang="en-US" altLang="zh-CN" sz="3600" dirty="0"/>
            </a:b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08954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23627</TotalTime>
  <Words>1678</Words>
  <Application>Microsoft Office PowerPoint</Application>
  <PresentationFormat>On-screen Show (4:3)</PresentationFormat>
  <Paragraphs>122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DengXian</vt:lpstr>
      <vt:lpstr>DengXian Light</vt:lpstr>
      <vt:lpstr>Arial</vt:lpstr>
      <vt:lpstr>Calibri</vt:lpstr>
      <vt:lpstr>Calibri Light</vt:lpstr>
      <vt:lpstr>Office Theme</vt:lpstr>
      <vt:lpstr>起来服事耶稣</vt:lpstr>
      <vt:lpstr>属灵生命的操练 – 马太福音8～9章的神迹奇事</vt:lpstr>
      <vt:lpstr>经文</vt:lpstr>
      <vt:lpstr>交通大纲</vt:lpstr>
      <vt:lpstr>“耶稣到了彼得家里，见彼得的岳母害热病躺着。” 人(教会)服事的光景 </vt:lpstr>
      <vt:lpstr>西门彼得的岳母</vt:lpstr>
      <vt:lpstr>家中的光景</vt:lpstr>
      <vt:lpstr>得热病躺下的基督徒</vt:lpstr>
      <vt:lpstr>“耶稣把她的手一摸，热就退了。” “耶稣进前拉着她的手，扶她起来，热就退了” “斥责那热病，热就退了” 主的医治  </vt:lpstr>
      <vt:lpstr>顺服基督的权柄,让热退去</vt:lpstr>
      <vt:lpstr>活出爱的真谛,让热退去</vt:lpstr>
      <vt:lpstr>释放罪的捆绑,让热退去</vt:lpstr>
      <vt:lpstr>“她就(立刻)起来服事耶稣。”（他们） 人的回应</vt:lpstr>
      <vt:lpstr>灵里的火热让人“立刻起来”</vt:lpstr>
      <vt:lpstr>服事耶稣（他们）</vt:lpstr>
      <vt:lpstr>PowerPoint Presentation</vt:lpstr>
      <vt:lpstr>事奉的操练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起来服事耶稣</dc:title>
  <dc:creator>Jimmy Wang</dc:creator>
  <cp:lastModifiedBy>Xin Wang</cp:lastModifiedBy>
  <cp:revision>190</cp:revision>
  <dcterms:created xsi:type="dcterms:W3CDTF">2016-09-19T20:16:13Z</dcterms:created>
  <dcterms:modified xsi:type="dcterms:W3CDTF">2017-09-10T04:03:43Z</dcterms:modified>
</cp:coreProperties>
</file>