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0" r:id="rId3"/>
    <p:sldId id="257" r:id="rId4"/>
    <p:sldId id="259" r:id="rId5"/>
    <p:sldId id="258" r:id="rId6"/>
    <p:sldId id="271" r:id="rId7"/>
    <p:sldId id="261" r:id="rId8"/>
    <p:sldId id="263" r:id="rId9"/>
    <p:sldId id="262" r:id="rId10"/>
    <p:sldId id="260" r:id="rId11"/>
    <p:sldId id="268" r:id="rId12"/>
    <p:sldId id="264" r:id="rId13"/>
    <p:sldId id="272"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57956" autoAdjust="0"/>
  </p:normalViewPr>
  <p:slideViewPr>
    <p:cSldViewPr snapToGrid="0">
      <p:cViewPr varScale="1">
        <p:scale>
          <a:sx n="51" d="100"/>
          <a:sy n="51" d="100"/>
        </p:scale>
        <p:origin x="-2502" y="-90"/>
      </p:cViewPr>
      <p:guideLst>
        <p:guide orient="horz" pos="2160"/>
        <p:guide pos="288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FED44A-A41F-447C-A088-72290B3A5231}" type="datetimeFigureOut">
              <a:rPr lang="en-US" smtClean="0"/>
              <a:pPr/>
              <a:t>7/23/2017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C6904-4857-49EF-9C1E-08453CD68D3C}" type="slidenum">
              <a:rPr lang="en-US" smtClean="0"/>
              <a:pPr/>
              <a:t>‹#›</a:t>
            </a:fld>
            <a:endParaRPr lang="en-US"/>
          </a:p>
        </p:txBody>
      </p:sp>
    </p:spTree>
    <p:extLst>
      <p:ext uri="{BB962C8B-B14F-4D97-AF65-F5344CB8AC3E}">
        <p14:creationId xmlns:p14="http://schemas.microsoft.com/office/powerpoint/2010/main" xmlns="" val="138278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2</a:t>
            </a:fld>
            <a:endParaRPr lang="en-US"/>
          </a:p>
        </p:txBody>
      </p:sp>
    </p:spTree>
    <p:extLst>
      <p:ext uri="{BB962C8B-B14F-4D97-AF65-F5344CB8AC3E}">
        <p14:creationId xmlns:p14="http://schemas.microsoft.com/office/powerpoint/2010/main" xmlns="" val="2470604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3600" dirty="0"/>
              <a:t>通过外在、可见的大麻风</a:t>
            </a:r>
            <a:r>
              <a:rPr lang="en-US" altLang="zh-CN" sz="3600" dirty="0"/>
              <a:t>,</a:t>
            </a:r>
            <a:r>
              <a:rPr lang="zh-CN" altLang="en-US" sz="3600" dirty="0"/>
              <a:t>明白内在、不可见的罪的可怕性</a:t>
            </a:r>
          </a:p>
          <a:p>
            <a:r>
              <a:rPr lang="zh-CN" altLang="en-US" sz="3600" dirty="0"/>
              <a:t>没有感觉： 对着罪麻木</a:t>
            </a:r>
            <a:endParaRPr lang="en-US" altLang="zh-CN" sz="3600" dirty="0"/>
          </a:p>
          <a:p>
            <a:pPr lvl="1"/>
            <a:r>
              <a:rPr lang="zh-CN" altLang="en-US" sz="3200" dirty="0"/>
              <a:t>没有属灵的原则 </a:t>
            </a:r>
            <a:r>
              <a:rPr lang="en-US" altLang="zh-CN" sz="3200" dirty="0"/>
              <a:t>–</a:t>
            </a:r>
            <a:r>
              <a:rPr lang="zh-CN" altLang="en-US" sz="3200" dirty="0"/>
              <a:t>神主</a:t>
            </a:r>
            <a:r>
              <a:rPr lang="en-US" altLang="zh-CN" sz="3200" dirty="0"/>
              <a:t>vs</a:t>
            </a:r>
            <a:r>
              <a:rPr lang="zh-CN" altLang="en-US" sz="3200" dirty="0"/>
              <a:t>民主；神权</a:t>
            </a:r>
            <a:r>
              <a:rPr lang="en-US" altLang="zh-CN" sz="3200" dirty="0"/>
              <a:t>vs</a:t>
            </a:r>
            <a:r>
              <a:rPr lang="zh-CN" altLang="en-US" sz="3200" dirty="0"/>
              <a:t>人权</a:t>
            </a:r>
            <a:endParaRPr lang="en-US" altLang="zh-CN" sz="3200" dirty="0"/>
          </a:p>
          <a:p>
            <a:pPr lvl="1"/>
            <a:r>
              <a:rPr lang="zh-CN" altLang="en-US" sz="3200" dirty="0"/>
              <a:t>对罪没有敏感 </a:t>
            </a:r>
            <a:r>
              <a:rPr lang="en-US" altLang="zh-CN" sz="3200" dirty="0"/>
              <a:t>–《</a:t>
            </a:r>
            <a:r>
              <a:rPr lang="zh-CN" altLang="en-US" sz="3200" dirty="0"/>
              <a:t>教会为同性恋站台</a:t>
            </a:r>
            <a:r>
              <a:rPr lang="en-US" altLang="zh-CN" sz="3200" dirty="0"/>
              <a:t>》</a:t>
            </a:r>
          </a:p>
          <a:p>
            <a:r>
              <a:rPr lang="zh-CN" altLang="en-US" sz="3600" dirty="0"/>
              <a:t>丑陋在外：对着见证麻木</a:t>
            </a:r>
            <a:endParaRPr lang="en-US" altLang="zh-CN" sz="3600" dirty="0"/>
          </a:p>
          <a:p>
            <a:pPr lvl="1"/>
            <a:r>
              <a:rPr lang="zh-CN" altLang="en-US" sz="3200" dirty="0"/>
              <a:t>没有见证的基督徒</a:t>
            </a:r>
            <a:r>
              <a:rPr lang="en-US" altLang="zh-CN" sz="3200" dirty="0"/>
              <a:t>–《</a:t>
            </a:r>
            <a:r>
              <a:rPr lang="zh-CN" altLang="en-US" sz="3200" dirty="0"/>
              <a:t>吵架的牧师</a:t>
            </a:r>
            <a:r>
              <a:rPr lang="en-US" altLang="zh-CN" sz="3200" dirty="0"/>
              <a:t>》</a:t>
            </a:r>
          </a:p>
          <a:p>
            <a:r>
              <a:rPr lang="zh-CN" altLang="en-US" sz="3600" dirty="0"/>
              <a:t>影响视力：对着需要和帮助麻木</a:t>
            </a:r>
            <a:endParaRPr lang="en-US" altLang="zh-CN" sz="3600" dirty="0"/>
          </a:p>
          <a:p>
            <a:pPr lvl="1"/>
            <a:r>
              <a:rPr lang="zh-CN" altLang="en-US" sz="3200" dirty="0"/>
              <a:t>对教会和周围人的需要视而不见 </a:t>
            </a:r>
            <a:endParaRPr lang="en-US" altLang="zh-CN" sz="3200" dirty="0"/>
          </a:p>
          <a:p>
            <a:pPr lvl="1"/>
            <a:r>
              <a:rPr lang="zh-CN" altLang="en-US" sz="3200" dirty="0"/>
              <a:t>对着福音的需要视而不见</a:t>
            </a:r>
            <a:r>
              <a:rPr lang="en-US" altLang="zh-CN" sz="3200" dirty="0"/>
              <a:t>《</a:t>
            </a:r>
            <a:r>
              <a:rPr lang="zh-CN" altLang="en-US" sz="3200" dirty="0"/>
              <a:t>基督徒的责备</a:t>
            </a:r>
            <a:r>
              <a:rPr lang="en-US" altLang="zh-CN" sz="3200" dirty="0"/>
              <a:t>》</a:t>
            </a:r>
          </a:p>
          <a:p>
            <a:endParaRPr lang="zh-CN" altLang="en-US" dirty="0"/>
          </a:p>
          <a:p>
            <a:endParaRPr lang="zh-CN" altLang="en-US" dirty="0"/>
          </a:p>
          <a:p>
            <a:r>
              <a:rPr lang="en-US" altLang="zh-CN" dirty="0"/>
              <a:t>《</a:t>
            </a:r>
            <a:r>
              <a:rPr lang="zh-CN" altLang="en-US" dirty="0"/>
              <a:t>基督徒的责备</a:t>
            </a:r>
            <a:r>
              <a:rPr lang="en-US" altLang="zh-CN" dirty="0"/>
              <a:t>》</a:t>
            </a:r>
            <a:r>
              <a:rPr lang="zh-CN" altLang="en-US" dirty="0"/>
              <a:t>：</a:t>
            </a:r>
            <a:r>
              <a:rPr lang="zh-CN" altLang="en-US" sz="1200" b="1" kern="1200" dirty="0">
                <a:solidFill>
                  <a:schemeClr val="tx1"/>
                </a:solidFill>
                <a:effectLst/>
                <a:latin typeface="+mn-lt"/>
                <a:ea typeface="+mn-ea"/>
                <a:cs typeface="+mn-cs"/>
              </a:rPr>
              <a:t>在美国。有一个商店的老板问一位老顾客：“你来我店里买东西很多年了吧？”</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老顾客回答说：“是呀，都已经快五年了。”</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老板问他：“你是基督徒吗？”</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老顾客回答：“当然是啦，而且还是一个老基督徒。”</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老板又说：“我看你是一个不相信</a:t>
            </a:r>
            <a:r>
              <a:rPr lang="en-US" altLang="zh-CN"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圣经</a:t>
            </a:r>
            <a:r>
              <a:rPr lang="en-US" altLang="zh-CN"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的基督徒。”顾客听了这话很是生气，瞪了老板一眼说：“老板，你怎么可以这样说我呢，我是基督徒，怎么会不相信</a:t>
            </a:r>
            <a:r>
              <a:rPr lang="en-US" altLang="zh-CN"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圣经</a:t>
            </a:r>
            <a:r>
              <a:rPr lang="en-US" altLang="zh-CN"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呢？”</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老板则不慌不忙的说：“那你相信</a:t>
            </a:r>
            <a:r>
              <a:rPr lang="en-US" altLang="zh-CN"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圣经</a:t>
            </a:r>
            <a:r>
              <a:rPr lang="en-US" altLang="zh-CN"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上说的地狱吗？”“当然相信！”顾客继续说：“而且我告诉你，不信上帝的人一定会下地狱的。”老顾客摆出一副理直气壮的样子。</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老板又说：“那你可真够残忍的了”老顾客听老板这样说十分惊讶，就盯着老板：“你为什么说我残忍呢？”</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老板继续说：“这么多年，你一直到我店里来买东西，就是不告诉我，让我也信上帝，也从来不告诉我，我要下地狱的，难道这还不够残忍吗！”</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老顾客惭愧的低下了头。</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7</a:t>
            </a:fld>
            <a:endParaRPr lang="en-US"/>
          </a:p>
        </p:txBody>
      </p:sp>
    </p:spTree>
    <p:extLst>
      <p:ext uri="{BB962C8B-B14F-4D97-AF65-F5344CB8AC3E}">
        <p14:creationId xmlns:p14="http://schemas.microsoft.com/office/powerpoint/2010/main" xmlns="" val="3843743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8</a:t>
            </a:fld>
            <a:endParaRPr lang="en-US"/>
          </a:p>
        </p:txBody>
      </p:sp>
    </p:spTree>
    <p:extLst>
      <p:ext uri="{BB962C8B-B14F-4D97-AF65-F5344CB8AC3E}">
        <p14:creationId xmlns:p14="http://schemas.microsoft.com/office/powerpoint/2010/main" xmlns="" val="306630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3600" dirty="0"/>
              <a:t>不认识自己有病</a:t>
            </a:r>
          </a:p>
          <a:p>
            <a:r>
              <a:rPr lang="zh-CN" altLang="en-US" sz="3600" dirty="0"/>
              <a:t>        本来不认为冷漠、没有肢体交通是个罪</a:t>
            </a:r>
            <a:r>
              <a:rPr lang="en-US" altLang="zh-CN" sz="3600" dirty="0"/>
              <a:t>《</a:t>
            </a:r>
            <a:r>
              <a:rPr lang="zh-CN" altLang="en-US" sz="3600" dirty="0"/>
              <a:t>肢体受伤才知道常活动的重要</a:t>
            </a:r>
            <a:r>
              <a:rPr lang="en-US" altLang="zh-CN" sz="3600" dirty="0"/>
              <a:t>》</a:t>
            </a:r>
          </a:p>
          <a:p>
            <a:r>
              <a:rPr lang="zh-CN" altLang="en-US" sz="3600" dirty="0"/>
              <a:t>不承认自己有病</a:t>
            </a:r>
          </a:p>
          <a:p>
            <a:r>
              <a:rPr lang="zh-CN" altLang="en-US" sz="3600" dirty="0"/>
              <a:t>        认为道都是对着别人说的</a:t>
            </a:r>
            <a:r>
              <a:rPr lang="en-US" altLang="zh-CN" sz="3600" dirty="0"/>
              <a:t>《</a:t>
            </a:r>
            <a:r>
              <a:rPr lang="zh-CN" altLang="en-US" sz="3600" dirty="0"/>
              <a:t>常提醒姊妹听而不认为是对自己说的</a:t>
            </a:r>
            <a:r>
              <a:rPr lang="en-US" altLang="zh-CN" sz="3600" dirty="0"/>
              <a:t>》</a:t>
            </a:r>
          </a:p>
          <a:p>
            <a:r>
              <a:rPr lang="zh-CN" altLang="en-US" sz="3600" dirty="0"/>
              <a:t>拒绝为治病付出代价</a:t>
            </a:r>
          </a:p>
          <a:p>
            <a:r>
              <a:rPr lang="zh-CN" altLang="en-US" sz="3600" dirty="0"/>
              <a:t>        </a:t>
            </a:r>
            <a:r>
              <a:rPr lang="en-US" altLang="zh-CN" sz="3600" dirty="0"/>
              <a:t>《</a:t>
            </a:r>
            <a:r>
              <a:rPr lang="zh-CN" altLang="en-US" sz="3600" dirty="0"/>
              <a:t>爱迟到不打招呼的人</a:t>
            </a:r>
            <a:r>
              <a:rPr lang="en-US" altLang="zh-CN" sz="3600" dirty="0"/>
              <a:t>》</a:t>
            </a:r>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9</a:t>
            </a:fld>
            <a:endParaRPr lang="en-US"/>
          </a:p>
        </p:txBody>
      </p:sp>
    </p:spTree>
    <p:extLst>
      <p:ext uri="{BB962C8B-B14F-4D97-AF65-F5344CB8AC3E}">
        <p14:creationId xmlns:p14="http://schemas.microsoft.com/office/powerpoint/2010/main" xmlns="" val="2366847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里面的洁净， 有属灵的感觉</a:t>
            </a:r>
            <a:endParaRPr lang="en-US" altLang="zh-CN" dirty="0"/>
          </a:p>
          <a:p>
            <a:r>
              <a:rPr lang="zh-CN" altLang="en-US" sz="3600" dirty="0"/>
              <a:t>来到耶稣面前</a:t>
            </a:r>
            <a:endParaRPr lang="en-US" altLang="zh-CN" sz="3600" dirty="0"/>
          </a:p>
          <a:p>
            <a:pPr lvl="1"/>
            <a:r>
              <a:rPr lang="zh-CN" altLang="en-US" sz="3200" dirty="0"/>
              <a:t>认识主</a:t>
            </a:r>
            <a:r>
              <a:rPr lang="en-US" altLang="zh-CN" sz="3200" dirty="0"/>
              <a:t>--</a:t>
            </a:r>
            <a:r>
              <a:rPr lang="zh-CN" altLang="en-US" sz="3200" dirty="0"/>
              <a:t>从神的话语中明白事奉的意义</a:t>
            </a:r>
            <a:endParaRPr lang="en-US" altLang="zh-CN" sz="3200" dirty="0"/>
          </a:p>
          <a:p>
            <a:pPr lvl="1"/>
            <a:r>
              <a:rPr lang="zh-CN" altLang="en-US" sz="3200" dirty="0"/>
              <a:t>认识罪</a:t>
            </a:r>
            <a:r>
              <a:rPr lang="en-US" altLang="zh-CN" sz="3200" dirty="0"/>
              <a:t>—</a:t>
            </a:r>
            <a:r>
              <a:rPr lang="zh-CN" altLang="en-US" sz="3200" dirty="0"/>
              <a:t>当主的大光照在我们里面的时候，我们看到自己的罪，操练在神面前的认罪</a:t>
            </a:r>
            <a:endParaRPr lang="en-US" altLang="zh-CN" dirty="0"/>
          </a:p>
          <a:p>
            <a:pPr lvl="1"/>
            <a:r>
              <a:rPr lang="zh-CN" altLang="en-US" sz="3200" dirty="0"/>
              <a:t>悔改</a:t>
            </a:r>
            <a:r>
              <a:rPr lang="en-US" altLang="zh-CN" sz="3200" dirty="0"/>
              <a:t>--</a:t>
            </a:r>
            <a:r>
              <a:rPr lang="zh-CN" altLang="en-US" sz="3200" dirty="0"/>
              <a:t>仰望十字架学习舍己</a:t>
            </a:r>
            <a:endParaRPr lang="en-US" altLang="zh-CN" sz="3200" dirty="0"/>
          </a:p>
          <a:p>
            <a:r>
              <a:rPr lang="zh-CN" altLang="en-US" sz="3600" dirty="0"/>
              <a:t>拜耶稣</a:t>
            </a:r>
            <a:endParaRPr lang="en-US" altLang="zh-CN" sz="3600" dirty="0"/>
          </a:p>
          <a:p>
            <a:pPr lvl="1"/>
            <a:r>
              <a:rPr lang="zh-CN" altLang="en-US" sz="3200" dirty="0"/>
              <a:t>要与主有畅通的交通管道，常常来到聚会中：多马差点留遗憾</a:t>
            </a:r>
          </a:p>
          <a:p>
            <a:pPr lvl="1"/>
            <a:r>
              <a:rPr lang="zh-CN" altLang="en-US" sz="3200" dirty="0"/>
              <a:t>敬拜祂：敬拜神是我们被造的目的，敬拜神，最重要的， 乃是基于我们个人与神的关系。当神向我们启示 祂自己后，我们再向神回应，这就是敬拜。「当拜主你的神，单要事 奉祂」</a:t>
            </a:r>
            <a:r>
              <a:rPr lang="en-US" altLang="zh-CN" sz="3200" dirty="0"/>
              <a:t>(</a:t>
            </a:r>
            <a:r>
              <a:rPr lang="zh-CN" altLang="en-US" sz="3200" dirty="0"/>
              <a:t>太四</a:t>
            </a:r>
            <a:r>
              <a:rPr lang="en-US" altLang="zh-CN" sz="3200" dirty="0"/>
              <a:t>10)</a:t>
            </a:r>
            <a:r>
              <a:rPr lang="zh-CN" altLang="en-US" sz="3200" dirty="0"/>
              <a:t>，把自己的身、心、灵交在神大能的手中。我们都曾经轻看敬拜。</a:t>
            </a:r>
            <a:r>
              <a:rPr lang="en-US" altLang="zh-CN" sz="3200" dirty="0"/>
              <a:t>《</a:t>
            </a:r>
            <a:r>
              <a:rPr lang="zh-CN" altLang="en-US" sz="3200" dirty="0"/>
              <a:t>在佛州一个教会的经历</a:t>
            </a:r>
            <a:r>
              <a:rPr lang="en-US" altLang="zh-CN" sz="3200" dirty="0"/>
              <a:t>》</a:t>
            </a:r>
          </a:p>
          <a:p>
            <a:r>
              <a:rPr lang="zh-CN" altLang="en-US" sz="3600" dirty="0"/>
              <a:t>靠着信心求耶稣</a:t>
            </a:r>
            <a:endParaRPr lang="en-US" altLang="zh-CN" sz="3600" dirty="0"/>
          </a:p>
          <a:p>
            <a:pPr lvl="1"/>
            <a:r>
              <a:rPr lang="zh-CN" altLang="en-US" sz="3200" dirty="0"/>
              <a:t>祷告求神开我们的眼，看到自己的不义： 需要洁净</a:t>
            </a:r>
            <a:endParaRPr lang="en-US" altLang="zh-CN" sz="3200" dirty="0"/>
          </a:p>
          <a:p>
            <a:pPr lvl="1"/>
            <a:r>
              <a:rPr lang="zh-CN" altLang="en-US" sz="3200" dirty="0"/>
              <a:t>祷告承认自己的不行，求主改变我们：主若肯，必能</a:t>
            </a:r>
            <a:endParaRPr lang="en-US" sz="3200" dirty="0"/>
          </a:p>
          <a:p>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10</a:t>
            </a:fld>
            <a:endParaRPr lang="en-US"/>
          </a:p>
        </p:txBody>
      </p:sp>
    </p:spTree>
    <p:extLst>
      <p:ext uri="{BB962C8B-B14F-4D97-AF65-F5344CB8AC3E}">
        <p14:creationId xmlns:p14="http://schemas.microsoft.com/office/powerpoint/2010/main" xmlns="" val="263529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11</a:t>
            </a:fld>
            <a:endParaRPr lang="en-US"/>
          </a:p>
        </p:txBody>
      </p:sp>
    </p:spTree>
    <p:extLst>
      <p:ext uri="{BB962C8B-B14F-4D97-AF65-F5344CB8AC3E}">
        <p14:creationId xmlns:p14="http://schemas.microsoft.com/office/powerpoint/2010/main" xmlns="" val="982574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12</a:t>
            </a:fld>
            <a:endParaRPr lang="en-US"/>
          </a:p>
        </p:txBody>
      </p:sp>
    </p:spTree>
    <p:extLst>
      <p:ext uri="{BB962C8B-B14F-4D97-AF65-F5344CB8AC3E}">
        <p14:creationId xmlns:p14="http://schemas.microsoft.com/office/powerpoint/2010/main" xmlns="" val="3546711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人生的奋斗</a:t>
            </a:r>
            <a:br>
              <a:rPr lang="zh-CN" altLang="en-US" sz="1200" b="0" i="0" kern="1200" dirty="0">
                <a:solidFill>
                  <a:schemeClr val="tx1"/>
                </a:solidFill>
                <a:effectLst/>
                <a:latin typeface="+mn-lt"/>
                <a:ea typeface="+mn-ea"/>
                <a:cs typeface="+mn-cs"/>
              </a:rPr>
            </a:br>
            <a:r>
              <a:rPr lang="zh-CN" altLang="en-US" sz="1200" b="0" i="0" kern="1200" dirty="0">
                <a:solidFill>
                  <a:schemeClr val="tx1"/>
                </a:solidFill>
                <a:effectLst/>
                <a:latin typeface="+mn-lt"/>
                <a:ea typeface="+mn-ea"/>
                <a:cs typeface="+mn-cs"/>
              </a:rPr>
              <a:t/>
            </a:r>
            <a:br>
              <a:rPr lang="zh-CN" altLang="en-US" sz="1200" b="0" i="0" kern="1200" dirty="0">
                <a:solidFill>
                  <a:schemeClr val="tx1"/>
                </a:solidFill>
                <a:effectLst/>
                <a:latin typeface="+mn-lt"/>
                <a:ea typeface="+mn-ea"/>
                <a:cs typeface="+mn-cs"/>
              </a:rPr>
            </a:br>
            <a:r>
              <a:rPr lang="zh-CN" altLang="en-US" sz="1200" b="0" i="0" kern="1200" dirty="0">
                <a:solidFill>
                  <a:schemeClr val="tx1"/>
                </a:solidFill>
                <a:effectLst/>
                <a:latin typeface="+mn-lt"/>
                <a:ea typeface="+mn-ea"/>
                <a:cs typeface="+mn-cs"/>
              </a:rPr>
              <a:t>　　我从小就在教会里聚会呀！上主日学呀！参加团契呀！当我读初中的时候，就在一个夏令营里认识了神，接受了主耶稣作为我个人的救主，成为一个基督徒了。从此以后，我在教会当中还是很活跃的，什么少年团契呀！主日学呀！都参加，且在学校里也是很用功的。我还记得我打小就是好积极的人，不仅是读书，样样都得比人强。总之，都欢喜出人头第。当时老师啊</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父母啊</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都挺喜欢我的，都说这孩子不错。那么我呢？也就是抱着这样的心情，读完了中学。然后来到北美州了。我到了美国。刚下飞机的时候，马上就觉得这个时代是一个充满希望的世界，非常适合我本人的性格。我相信我很快就能出人头第的。开始的时候，我在加洲大学读书，以后拿到了一个学士学位，就考进了医学院，两年以后，在一个特殊的情况之下，得到了一个加拿大勋章学会给的奖学金。这样，我就转到加拿大的温哥华去完成我医学博士的这个进修了。然后我又读了一个哲学博士。从离开香港到拿了两个博士学位，前后花了九年时间。</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当时，我只有三十七岁。我自己觉得我这么一个亚洲的移民，来到北美洲，短短的日子，得到最好的学位，有了出色的诊所，有好多病人，又在犹太人的医院里成为医生的领袖。我当时真的觉得非常的满足，不知不觉当中也就从一个自信满足的人变成一个相当骄傲自负的人了。</a:t>
            </a:r>
            <a:endParaRPr lang="en-US" altLang="zh-CN" sz="1200" b="0" i="0" kern="1200" dirty="0">
              <a:solidFill>
                <a:schemeClr val="tx1"/>
              </a:solidFill>
              <a:effectLst/>
              <a:latin typeface="+mn-lt"/>
              <a:ea typeface="+mn-ea"/>
              <a:cs typeface="+mn-cs"/>
            </a:endParaRPr>
          </a:p>
          <a:p>
            <a:r>
              <a:rPr lang="zh-CN" altLang="en-US" sz="1200" b="0" i="0" u="sng" kern="1200" dirty="0">
                <a:solidFill>
                  <a:schemeClr val="tx1"/>
                </a:solidFill>
                <a:effectLst/>
                <a:latin typeface="+mn-lt"/>
                <a:ea typeface="+mn-ea"/>
                <a:cs typeface="+mn-cs"/>
              </a:rPr>
              <a:t>人生的思索</a:t>
            </a:r>
            <a:endParaRPr lang="en-US" altLang="zh-CN" sz="1200" b="0" i="0" u="sng"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有三个同学</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三个基督徒的同学</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来找我。这三个人是我的老同学，我们一块儿读中学。后来一块儿读医学院。医学院毕业以后都作医生。按说他们也可以在社会上得到一定的地位呀！和我一样赚很多钱呀！事实上他们没有这样做，他们和我的分别，就是毕业以后并没有觉得什么了不起，仍然爱他们的神。依靠他们的神。毕业以后自然都作医生了。但是，有一个去到神学院，教神学了，还有一个去做社会工作了，另外一个干脆去作了宣教士了。可想而知，他们的生活不仅不富余，简直是很穷。住的地方又小，也没有车子。甚至连起码的安全感都没有。下个月的生活费从哪里来也不知道。也不知道自己的孩子有没有机会读大学。这一些好象他们全不在乎。他们却关心我来了，听说我感到人生没有意义，没有目的，没有满足感。他们来看我的时候，提醒我。志伟呀！咱们年青的时候，都敬畏神哪！在咱们的生命里有一个神哪！你今天觉得人生没有意义，没有价值，活得这么痛苦，那是因为你离神太远了。 </a:t>
            </a:r>
            <a:endParaRPr lang="en-US" altLang="zh-CN" sz="1200" b="0" i="0" kern="1200" dirty="0">
              <a:solidFill>
                <a:schemeClr val="tx1"/>
              </a:solidFill>
              <a:effectLst/>
              <a:latin typeface="+mn-lt"/>
              <a:ea typeface="+mn-ea"/>
              <a:cs typeface="+mn-cs"/>
            </a:endParaRPr>
          </a:p>
          <a:p>
            <a:r>
              <a:rPr lang="zh-CN" altLang="en-US" sz="1200" b="0" i="0" u="sng" kern="1200" dirty="0">
                <a:solidFill>
                  <a:schemeClr val="tx1"/>
                </a:solidFill>
                <a:effectLst/>
                <a:latin typeface="+mn-lt"/>
                <a:ea typeface="+mn-ea"/>
                <a:cs typeface="+mn-cs"/>
              </a:rPr>
              <a:t>人生的危机 </a:t>
            </a:r>
            <a:endParaRPr lang="en-US" altLang="zh-CN" sz="1200" b="0" i="0" u="sng"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就在十月份我太太带着我去医院做了一次彻底的检查，我记得那一天正好是洛杉矶大地震，在我的生命当中那天也是一个大地震。当医院里经过了几个头钟的彻底检查，都是最先进的一些仪器、设备、方法。检查的结果，是发现在我肝左边查到有一个五寸半的肿瘤。而且很大的可能是恶性的肿瘤，而且已经扩散到大肠、小肠、胰脏等等。那么当天他们就把肝脏抽样做了切片，第二天就送到南加洲三个医疗中心。经过六位病理学权威仔细的分析，他们肯定是肝癌了。而且是末期的肝癌。那么这样一来，他们就告诉我太太说，你先生大概最多有两三个月可以活。我太太一听应急了，赶紧打电话和台湾、香港的医生联系。他们的回答说，太晚了。</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人生的转折 </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等我说完了以后这个牧师心里非常痛苦，他说，许医生，我听了以后非常难过，我现在实在不知道怎么安慰你才好，我是不是可以提一个建议，希望你考虑一下。我知道你是一个基督徒，也知道你过去曾经爱过神，只不过后来你是半路走开了，离开了神了。那么或者在你临死的时候，我提议你与神和好，只要你与神和好，神一定会赐下神的平安给你。那么当你和神和好以后，我也建议你进一步和你的太太和好，因为从你谈的和你经历来说，实在你对你太太有很多亏欠，她为你受了很多苦。你现在突然之间就要离开世界，把几个孩子留给她，她对你过去的生活，心里一定是并不快乐。如果你能得到她的谅解，至少当你死了以后，她也可以安乐一点是不是啊！也能够有益于与孩子们和好。</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他的话实在深深的感动了我，我再也没法子挣扎下去了，所以就跪在床边，做了非常简单的祷告，我说：</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神啊！我知道你是存在的， 以前我认识你，但是过去的二十年，我实在离开你太远太远，远的几乎感觉不到你的存在了。但是我今天来到了人生的尽头了，在我绝望的时候，神啊！如果你不介意的话，求你赦免我离开你的罪，求你赦免我敬拜这个世界的罪</a:t>
            </a:r>
            <a:r>
              <a:rPr lang="en-US" altLang="zh-CN" sz="1200" b="0" i="0" kern="1200" dirty="0">
                <a:solidFill>
                  <a:schemeClr val="tx1"/>
                </a:solidFill>
                <a:effectLst/>
                <a:latin typeface="+mn-lt"/>
                <a:ea typeface="+mn-ea"/>
                <a:cs typeface="+mn-cs"/>
              </a:rPr>
              <a:t>......“</a:t>
            </a:r>
          </a:p>
          <a:p>
            <a:r>
              <a:rPr lang="zh-CN" altLang="en-US" sz="1200" b="0" i="0" kern="1200" dirty="0">
                <a:solidFill>
                  <a:schemeClr val="tx1"/>
                </a:solidFill>
                <a:effectLst/>
                <a:latin typeface="+mn-lt"/>
                <a:ea typeface="+mn-ea"/>
                <a:cs typeface="+mn-cs"/>
              </a:rPr>
              <a:t>但是神真的再回到我心里啦！他把我这三年以来心灵里的毒瘤给我彻底的切除掉，我当时非常高。去找我的太太，向她道歉，请她宽恕我对她不起，给她带来的痛苦。我也提醒我的太太，你也已经因为我的缘故，离开神好远好远，咱俩也都应该与神和好。就这样我们俩个双双跪在床边祷告了。</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神把毒瘤改成良性瘤了。而且神不仅医治了我心里的毒瘤，甚至按照神自己的旨意</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把我身体在肝里的毒瘤都给治好了。</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或者可能有人会说，这是巧合了，当然我也不否定神会用这一连串的巧合完成他要做的工作。但是在我的生命当中，那是如此的真实的一个神迹，其实对我来说，那是如此真实的一个神迹，其实对我来说，最大的神迹那还是我人生的改变。</a:t>
            </a:r>
            <a:endParaRPr lang="en-US" dirty="0"/>
          </a:p>
        </p:txBody>
      </p:sp>
      <p:sp>
        <p:nvSpPr>
          <p:cNvPr id="4" name="Slide Number Placeholder 3"/>
          <p:cNvSpPr>
            <a:spLocks noGrp="1"/>
          </p:cNvSpPr>
          <p:nvPr>
            <p:ph type="sldNum" sz="quarter" idx="10"/>
          </p:nvPr>
        </p:nvSpPr>
        <p:spPr/>
        <p:txBody>
          <a:bodyPr/>
          <a:lstStyle/>
          <a:p>
            <a:fld id="{382C6904-4857-49EF-9C1E-08453CD68D3C}" type="slidenum">
              <a:rPr lang="en-US" smtClean="0"/>
              <a:pPr/>
              <a:t>13</a:t>
            </a:fld>
            <a:endParaRPr lang="en-US"/>
          </a:p>
        </p:txBody>
      </p:sp>
    </p:spTree>
    <p:extLst>
      <p:ext uri="{BB962C8B-B14F-4D97-AF65-F5344CB8AC3E}">
        <p14:creationId xmlns:p14="http://schemas.microsoft.com/office/powerpoint/2010/main" xmlns="" val="142187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3CA44-AD21-42E9-8E72-76E2E86D869C}"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232335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3CA44-AD21-42E9-8E72-76E2E86D869C}"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562021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3CA44-AD21-42E9-8E72-76E2E86D869C}"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01126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3CA44-AD21-42E9-8E72-76E2E86D869C}"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2776216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13CA44-AD21-42E9-8E72-76E2E86D869C}"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44806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3CA44-AD21-42E9-8E72-76E2E86D869C}" type="datetimeFigureOut">
              <a:rPr lang="en-US" smtClean="0"/>
              <a:pPr/>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06499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3CA44-AD21-42E9-8E72-76E2E86D869C}" type="datetimeFigureOut">
              <a:rPr lang="en-US" smtClean="0"/>
              <a:pPr/>
              <a:t>7/23/2017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90073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3CA44-AD21-42E9-8E72-76E2E86D869C}" type="datetimeFigureOut">
              <a:rPr lang="en-US" smtClean="0"/>
              <a:pPr/>
              <a:t>7/23/2017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19429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3CA44-AD21-42E9-8E72-76E2E86D869C}" type="datetimeFigureOut">
              <a:rPr lang="en-US" smtClean="0"/>
              <a:pPr/>
              <a:t>7/23/2017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2997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13CA44-AD21-42E9-8E72-76E2E86D869C}" type="datetimeFigureOut">
              <a:rPr lang="en-US" smtClean="0"/>
              <a:pPr/>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3386414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13CA44-AD21-42E9-8E72-76E2E86D869C}" type="datetimeFigureOut">
              <a:rPr lang="en-US" smtClean="0"/>
              <a:pPr/>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428149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t="-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3CA44-AD21-42E9-8E72-76E2E86D869C}" type="datetimeFigureOut">
              <a:rPr lang="en-US" smtClean="0"/>
              <a:pPr/>
              <a:t>7/23/2017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7AC49-C1D5-4792-8F6D-1A1CB567D134}" type="slidenum">
              <a:rPr lang="en-US" smtClean="0"/>
              <a:pPr/>
              <a:t>‹#›</a:t>
            </a:fld>
            <a:endParaRPr lang="en-US"/>
          </a:p>
        </p:txBody>
      </p:sp>
    </p:spTree>
    <p:extLst>
      <p:ext uri="{BB962C8B-B14F-4D97-AF65-F5344CB8AC3E}">
        <p14:creationId xmlns:p14="http://schemas.microsoft.com/office/powerpoint/2010/main" xmlns="" val="1508724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aike.baidu.com/item/%E6%B2%B3%E5%8D%9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baike.baidu.com/item/%E9%A6%99%E6%B8%A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zh-CN" altLang="en-US" b="1" dirty="0">
                <a:latin typeface="+mn-ea"/>
                <a:ea typeface="+mn-ea"/>
              </a:rPr>
              <a:t>主若肯，必能叫我洁净了。</a:t>
            </a:r>
            <a:r>
              <a:rPr lang="en-US" altLang="zh-CN" b="1" dirty="0">
                <a:latin typeface="+mn-ea"/>
                <a:ea typeface="+mn-ea"/>
              </a:rPr>
              <a:t/>
            </a:r>
            <a:br>
              <a:rPr lang="en-US" altLang="zh-CN" b="1" dirty="0">
                <a:latin typeface="+mn-ea"/>
                <a:ea typeface="+mn-ea"/>
              </a:rPr>
            </a:br>
            <a:endParaRPr lang="en-US" b="1" dirty="0">
              <a:latin typeface="+mn-ea"/>
              <a:ea typeface="+mn-ea"/>
            </a:endParaRPr>
          </a:p>
        </p:txBody>
      </p:sp>
      <p:sp>
        <p:nvSpPr>
          <p:cNvPr id="3" name="Subtitle 2"/>
          <p:cNvSpPr>
            <a:spLocks noGrp="1"/>
          </p:cNvSpPr>
          <p:nvPr>
            <p:ph type="subTitle" idx="1"/>
          </p:nvPr>
        </p:nvSpPr>
        <p:spPr/>
        <p:txBody>
          <a:bodyPr/>
          <a:lstStyle/>
          <a:p>
            <a:endParaRPr lang="en-US" altLang="zh-CN" dirty="0"/>
          </a:p>
          <a:p>
            <a:endParaRPr lang="en-US" altLang="zh-CN" dirty="0"/>
          </a:p>
          <a:p>
            <a:r>
              <a:rPr lang="zh-CN" altLang="en-US" dirty="0"/>
              <a:t>属灵的操练 </a:t>
            </a:r>
            <a:r>
              <a:rPr lang="en-US" altLang="zh-CN" dirty="0"/>
              <a:t>– </a:t>
            </a:r>
            <a:r>
              <a:rPr lang="zh-CN" altLang="en-US" dirty="0"/>
              <a:t>洁净</a:t>
            </a:r>
            <a:endParaRPr lang="en-US" dirty="0"/>
          </a:p>
        </p:txBody>
      </p:sp>
    </p:spTree>
    <p:extLst>
      <p:ext uri="{BB962C8B-B14F-4D97-AF65-F5344CB8AC3E}">
        <p14:creationId xmlns:p14="http://schemas.microsoft.com/office/powerpoint/2010/main" xmlns="" val="3163892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189" y="153320"/>
            <a:ext cx="8651153" cy="806347"/>
          </a:xfrm>
        </p:spPr>
        <p:txBody>
          <a:bodyPr>
            <a:normAutofit/>
          </a:bodyPr>
          <a:lstStyle/>
          <a:p>
            <a:r>
              <a:rPr lang="zh-CN" altLang="en-US" b="1" dirty="0">
                <a:latin typeface="+mn-ea"/>
                <a:ea typeface="+mn-ea"/>
              </a:rPr>
              <a:t>属灵操练的第一步 </a:t>
            </a:r>
            <a:r>
              <a:rPr lang="en-US" altLang="zh-CN" b="1" dirty="0">
                <a:latin typeface="+mn-ea"/>
                <a:ea typeface="+mn-ea"/>
              </a:rPr>
              <a:t>– </a:t>
            </a:r>
            <a:r>
              <a:rPr lang="zh-CN" altLang="en-US" b="1" dirty="0">
                <a:latin typeface="+mn-ea"/>
                <a:ea typeface="+mn-ea"/>
              </a:rPr>
              <a:t>有感觉</a:t>
            </a:r>
            <a:endParaRPr lang="en-US" b="1" dirty="0">
              <a:latin typeface="+mn-ea"/>
              <a:ea typeface="+mn-ea"/>
            </a:endParaRPr>
          </a:p>
        </p:txBody>
      </p:sp>
      <p:sp>
        <p:nvSpPr>
          <p:cNvPr id="3" name="Content Placeholder 2"/>
          <p:cNvSpPr>
            <a:spLocks noGrp="1"/>
          </p:cNvSpPr>
          <p:nvPr>
            <p:ph idx="1"/>
          </p:nvPr>
        </p:nvSpPr>
        <p:spPr>
          <a:xfrm>
            <a:off x="153909" y="959666"/>
            <a:ext cx="8809022" cy="5767059"/>
          </a:xfrm>
        </p:spPr>
        <p:txBody>
          <a:bodyPr>
            <a:normAutofit/>
          </a:bodyPr>
          <a:lstStyle/>
          <a:p>
            <a:r>
              <a:rPr lang="zh-CN" altLang="en-US" sz="1800" dirty="0">
                <a:solidFill>
                  <a:srgbClr val="FF0000"/>
                </a:solidFill>
              </a:rPr>
              <a:t>“有一个长大麻疯的</a:t>
            </a:r>
            <a:r>
              <a:rPr lang="zh-CN" altLang="en-US" sz="1800" b="1" u="sng" dirty="0">
                <a:solidFill>
                  <a:srgbClr val="FF0000"/>
                </a:solidFill>
              </a:rPr>
              <a:t>来</a:t>
            </a:r>
            <a:r>
              <a:rPr lang="zh-CN" altLang="en-US" sz="1800" b="1" dirty="0">
                <a:solidFill>
                  <a:srgbClr val="FF0000"/>
                </a:solidFill>
              </a:rPr>
              <a:t> </a:t>
            </a:r>
            <a:r>
              <a:rPr lang="zh-CN" altLang="en-US" sz="1800" b="1" u="sng" dirty="0">
                <a:solidFill>
                  <a:srgbClr val="FF0000"/>
                </a:solidFill>
              </a:rPr>
              <a:t>拜</a:t>
            </a:r>
            <a:r>
              <a:rPr lang="zh-CN" altLang="en-US" sz="1800" dirty="0">
                <a:solidFill>
                  <a:srgbClr val="FF0000"/>
                </a:solidFill>
              </a:rPr>
              <a:t>他</a:t>
            </a:r>
            <a:r>
              <a:rPr lang="zh-CN" altLang="en-US" sz="1800" b="1" u="sng" dirty="0">
                <a:solidFill>
                  <a:srgbClr val="FF0000"/>
                </a:solidFill>
              </a:rPr>
              <a:t>说</a:t>
            </a:r>
            <a:r>
              <a:rPr lang="zh-CN" altLang="en-US" sz="1800" dirty="0">
                <a:solidFill>
                  <a:srgbClr val="FF0000"/>
                </a:solidFill>
              </a:rPr>
              <a:t>，主若肯，必能叫我洁净了。（</a:t>
            </a:r>
            <a:r>
              <a:rPr lang="en-US" altLang="zh-CN" sz="1800" dirty="0">
                <a:solidFill>
                  <a:srgbClr val="FF0000"/>
                </a:solidFill>
              </a:rPr>
              <a:t>2</a:t>
            </a:r>
            <a:r>
              <a:rPr lang="zh-CN" altLang="en-US" sz="1800" dirty="0">
                <a:solidFill>
                  <a:srgbClr val="FF0000"/>
                </a:solidFill>
              </a:rPr>
              <a:t>节）”</a:t>
            </a:r>
            <a:endParaRPr lang="en-US" altLang="zh-CN" sz="1800" dirty="0">
              <a:solidFill>
                <a:srgbClr val="FF0000"/>
              </a:solidFill>
            </a:endParaRPr>
          </a:p>
          <a:p>
            <a:r>
              <a:rPr lang="zh-CN" altLang="en-US" sz="3600" dirty="0"/>
              <a:t>“来”到耶稣面前</a:t>
            </a:r>
            <a:endParaRPr lang="en-US" altLang="zh-CN" sz="3600" dirty="0"/>
          </a:p>
          <a:p>
            <a:pPr lvl="1"/>
            <a:r>
              <a:rPr lang="zh-CN" altLang="en-US" sz="3200" dirty="0"/>
              <a:t>认识主</a:t>
            </a:r>
            <a:r>
              <a:rPr lang="en-US" altLang="zh-CN" sz="3200" dirty="0"/>
              <a:t>--</a:t>
            </a:r>
            <a:r>
              <a:rPr lang="zh-CN" altLang="en-US" sz="3200" dirty="0"/>
              <a:t>从神的话语中明白事奉的意义</a:t>
            </a:r>
            <a:endParaRPr lang="en-US" altLang="zh-CN" sz="3200" dirty="0"/>
          </a:p>
          <a:p>
            <a:pPr lvl="1"/>
            <a:r>
              <a:rPr lang="zh-CN" altLang="en-US" sz="3200" dirty="0"/>
              <a:t>认识罪</a:t>
            </a:r>
            <a:r>
              <a:rPr lang="en-US" altLang="zh-CN" sz="3200" dirty="0"/>
              <a:t>--</a:t>
            </a:r>
            <a:r>
              <a:rPr lang="zh-CN" altLang="en-US" sz="3200" dirty="0"/>
              <a:t>操练在神面前的认罪</a:t>
            </a:r>
            <a:endParaRPr lang="en-US" altLang="zh-CN" dirty="0"/>
          </a:p>
          <a:p>
            <a:pPr lvl="1"/>
            <a:r>
              <a:rPr lang="zh-CN" altLang="en-US" sz="3200" dirty="0"/>
              <a:t>悔改</a:t>
            </a:r>
            <a:r>
              <a:rPr lang="en-US" altLang="zh-CN" sz="3200" dirty="0"/>
              <a:t>--</a:t>
            </a:r>
            <a:r>
              <a:rPr lang="zh-CN" altLang="en-US" sz="3200" dirty="0"/>
              <a:t>仰望十字架学习舍己</a:t>
            </a:r>
            <a:endParaRPr lang="en-US" altLang="zh-CN" sz="3200" dirty="0"/>
          </a:p>
          <a:p>
            <a:r>
              <a:rPr lang="zh-CN" altLang="en-US" sz="3600" dirty="0"/>
              <a:t>“拜”耶稣</a:t>
            </a:r>
            <a:endParaRPr lang="en-US" altLang="zh-CN" sz="3600" dirty="0"/>
          </a:p>
          <a:p>
            <a:pPr lvl="1"/>
            <a:r>
              <a:rPr lang="zh-CN" altLang="en-US" sz="3200" dirty="0"/>
              <a:t>要与主有畅通的交通管道，常常来到聚会中</a:t>
            </a:r>
          </a:p>
          <a:p>
            <a:pPr lvl="1"/>
            <a:r>
              <a:rPr lang="zh-CN" altLang="en-US" sz="3200" dirty="0"/>
              <a:t>敬拜祂：明白敬拜的意义</a:t>
            </a:r>
            <a:endParaRPr lang="en-US" altLang="zh-CN" sz="3200" dirty="0"/>
          </a:p>
          <a:p>
            <a:r>
              <a:rPr lang="zh-CN" altLang="en-US" sz="3600" dirty="0"/>
              <a:t>靠着信心求耶稣</a:t>
            </a:r>
            <a:endParaRPr lang="en-US" altLang="zh-CN" sz="3600" dirty="0"/>
          </a:p>
          <a:p>
            <a:pPr lvl="1"/>
            <a:r>
              <a:rPr lang="zh-CN" altLang="en-US" sz="3200" dirty="0"/>
              <a:t>祷告求神开我们的眼，看到自己的不义</a:t>
            </a:r>
            <a:endParaRPr lang="en-US" altLang="zh-CN" sz="3200" dirty="0"/>
          </a:p>
          <a:p>
            <a:pPr lvl="1"/>
            <a:r>
              <a:rPr lang="zh-CN" altLang="en-US" sz="3200" dirty="0"/>
              <a:t>祷告承认自己的不行，求主改变我们</a:t>
            </a:r>
            <a:endParaRPr lang="en-US" sz="3200" dirty="0"/>
          </a:p>
        </p:txBody>
      </p:sp>
    </p:spTree>
    <p:extLst>
      <p:ext uri="{BB962C8B-B14F-4D97-AF65-F5344CB8AC3E}">
        <p14:creationId xmlns:p14="http://schemas.microsoft.com/office/powerpoint/2010/main" xmlns="" val="231992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30" y="98999"/>
            <a:ext cx="8750740" cy="788241"/>
          </a:xfrm>
        </p:spPr>
        <p:txBody>
          <a:bodyPr>
            <a:normAutofit/>
          </a:bodyPr>
          <a:lstStyle/>
          <a:p>
            <a:r>
              <a:rPr lang="zh-CN" altLang="en-US" b="1" dirty="0">
                <a:latin typeface="+mn-ea"/>
                <a:ea typeface="+mn-ea"/>
              </a:rPr>
              <a:t>主的医治</a:t>
            </a:r>
            <a:r>
              <a:rPr lang="en-US" altLang="zh-CN" b="1" dirty="0">
                <a:latin typeface="+mn-ea"/>
                <a:ea typeface="+mn-ea"/>
              </a:rPr>
              <a:t>-</a:t>
            </a:r>
            <a:r>
              <a:rPr lang="zh-CN" altLang="en-US" b="1" dirty="0">
                <a:latin typeface="+mn-ea"/>
                <a:ea typeface="+mn-ea"/>
              </a:rPr>
              <a:t>有见证</a:t>
            </a:r>
            <a:endParaRPr lang="en-US" b="1" dirty="0">
              <a:latin typeface="+mn-ea"/>
              <a:ea typeface="+mn-ea"/>
            </a:endParaRPr>
          </a:p>
        </p:txBody>
      </p:sp>
      <p:sp>
        <p:nvSpPr>
          <p:cNvPr id="3" name="Content Placeholder 2"/>
          <p:cNvSpPr>
            <a:spLocks noGrp="1"/>
          </p:cNvSpPr>
          <p:nvPr>
            <p:ph idx="1"/>
          </p:nvPr>
        </p:nvSpPr>
        <p:spPr>
          <a:xfrm>
            <a:off x="172015" y="1004935"/>
            <a:ext cx="8790915" cy="4485038"/>
          </a:xfrm>
        </p:spPr>
        <p:txBody>
          <a:bodyPr/>
          <a:lstStyle/>
          <a:p>
            <a:r>
              <a:rPr lang="zh-CN" altLang="en-US" sz="1800" dirty="0">
                <a:solidFill>
                  <a:srgbClr val="FF0000"/>
                </a:solidFill>
              </a:rPr>
              <a:t>“耶稣伸手</a:t>
            </a:r>
            <a:r>
              <a:rPr lang="zh-CN" altLang="en-US" sz="1800" b="1" u="sng" dirty="0">
                <a:solidFill>
                  <a:srgbClr val="FF0000"/>
                </a:solidFill>
              </a:rPr>
              <a:t>摸</a:t>
            </a:r>
            <a:r>
              <a:rPr lang="zh-CN" altLang="en-US" sz="1800" dirty="0">
                <a:solidFill>
                  <a:srgbClr val="FF0000"/>
                </a:solidFill>
              </a:rPr>
              <a:t>他</a:t>
            </a:r>
            <a:r>
              <a:rPr lang="zh-CN" altLang="en-US" sz="1800" b="1" u="sng" dirty="0">
                <a:solidFill>
                  <a:srgbClr val="FF0000"/>
                </a:solidFill>
              </a:rPr>
              <a:t>说</a:t>
            </a:r>
            <a:r>
              <a:rPr lang="zh-CN" altLang="en-US" sz="1800" dirty="0">
                <a:solidFill>
                  <a:srgbClr val="FF0000"/>
                </a:solidFill>
              </a:rPr>
              <a:t>，我肯，你洁净了吧。他的大麻疯立刻就洁净了。（</a:t>
            </a:r>
            <a:r>
              <a:rPr lang="en-US" altLang="zh-CN" sz="1800" dirty="0">
                <a:solidFill>
                  <a:srgbClr val="FF0000"/>
                </a:solidFill>
              </a:rPr>
              <a:t>3</a:t>
            </a:r>
            <a:r>
              <a:rPr lang="zh-CN" altLang="en-US" sz="1800" dirty="0">
                <a:solidFill>
                  <a:srgbClr val="FF0000"/>
                </a:solidFill>
              </a:rPr>
              <a:t>节）”</a:t>
            </a:r>
            <a:endParaRPr lang="en-US" altLang="zh-CN" sz="1800" dirty="0">
              <a:solidFill>
                <a:srgbClr val="FF0000"/>
              </a:solidFill>
            </a:endParaRPr>
          </a:p>
          <a:p>
            <a:r>
              <a:rPr lang="zh-CN" altLang="en-US" sz="3600" dirty="0"/>
              <a:t>让主的灵摸着我们的心</a:t>
            </a:r>
            <a:endParaRPr lang="en-US" altLang="zh-CN" sz="3600" dirty="0"/>
          </a:p>
          <a:p>
            <a:pPr lvl="1"/>
            <a:r>
              <a:rPr lang="zh-CN" altLang="en-US" sz="3200" dirty="0"/>
              <a:t>“不要销灭圣灵的感动。（帖前</a:t>
            </a:r>
            <a:r>
              <a:rPr lang="en-US" altLang="zh-CN" sz="3200" dirty="0"/>
              <a:t>5</a:t>
            </a:r>
            <a:r>
              <a:rPr lang="zh-CN" altLang="en-US" sz="3200" dirty="0"/>
              <a:t>：</a:t>
            </a:r>
            <a:r>
              <a:rPr lang="en-US" altLang="zh-CN" sz="3200" dirty="0"/>
              <a:t>19</a:t>
            </a:r>
            <a:r>
              <a:rPr lang="zh-CN" altLang="en-US" sz="3200" dirty="0"/>
              <a:t>）”</a:t>
            </a:r>
            <a:endParaRPr lang="en-US" altLang="zh-CN" sz="3200" dirty="0"/>
          </a:p>
          <a:p>
            <a:r>
              <a:rPr lang="zh-CN" altLang="en-US" sz="3600" dirty="0"/>
              <a:t>主的话刺痛我们的里面</a:t>
            </a:r>
            <a:endParaRPr lang="en-US" altLang="zh-CN" sz="3600" dirty="0"/>
          </a:p>
          <a:p>
            <a:pPr lvl="1"/>
            <a:r>
              <a:rPr lang="zh-CN" altLang="en-US" sz="3200" dirty="0"/>
              <a:t>主的话扎心：为罪、为义、为审判</a:t>
            </a:r>
            <a:endParaRPr lang="en-US" altLang="zh-CN" sz="3200" dirty="0"/>
          </a:p>
          <a:p>
            <a:pPr lvl="1"/>
            <a:r>
              <a:rPr lang="zh-CN" altLang="en-US" sz="3200" dirty="0"/>
              <a:t>主的话医治：有病承认，把自己交给医生</a:t>
            </a:r>
            <a:endParaRPr lang="en-US" altLang="zh-CN" sz="3200" dirty="0"/>
          </a:p>
          <a:p>
            <a:pPr lvl="1"/>
            <a:r>
              <a:rPr lang="zh-CN" altLang="en-US" sz="3200" dirty="0"/>
              <a:t>主的话安慰：“我肯”</a:t>
            </a:r>
            <a:endParaRPr lang="en-US" altLang="zh-CN" sz="3200" dirty="0"/>
          </a:p>
          <a:p>
            <a:pPr lvl="1"/>
            <a:r>
              <a:rPr lang="zh-CN" altLang="en-US" sz="3200" dirty="0"/>
              <a:t>主的话激励：“立刻就洁净了”</a:t>
            </a:r>
            <a:endParaRPr lang="en-US" sz="3200" dirty="0"/>
          </a:p>
        </p:txBody>
      </p:sp>
    </p:spTree>
    <p:extLst>
      <p:ext uri="{BB962C8B-B14F-4D97-AF65-F5344CB8AC3E}">
        <p14:creationId xmlns:p14="http://schemas.microsoft.com/office/powerpoint/2010/main" xmlns="" val="7911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75" y="135213"/>
            <a:ext cx="8642099" cy="704850"/>
          </a:xfrm>
        </p:spPr>
        <p:txBody>
          <a:bodyPr/>
          <a:lstStyle/>
          <a:p>
            <a:r>
              <a:rPr lang="zh-CN" altLang="en-US" b="1" dirty="0">
                <a:latin typeface="+mn-ea"/>
                <a:ea typeface="+mn-ea"/>
              </a:rPr>
              <a:t>怀着感恩的心</a:t>
            </a:r>
            <a:r>
              <a:rPr lang="en-US" altLang="zh-CN" b="1" dirty="0">
                <a:latin typeface="+mn-ea"/>
                <a:ea typeface="+mn-ea"/>
              </a:rPr>
              <a:t>-</a:t>
            </a:r>
            <a:r>
              <a:rPr lang="zh-CN" altLang="en-US" b="1" dirty="0">
                <a:latin typeface="+mn-ea"/>
                <a:ea typeface="+mn-ea"/>
              </a:rPr>
              <a:t>有信心</a:t>
            </a:r>
            <a:endParaRPr lang="en-US" b="1" dirty="0">
              <a:latin typeface="+mn-ea"/>
              <a:ea typeface="+mn-ea"/>
            </a:endParaRPr>
          </a:p>
        </p:txBody>
      </p:sp>
      <p:sp>
        <p:nvSpPr>
          <p:cNvPr id="3" name="Content Placeholder 2"/>
          <p:cNvSpPr>
            <a:spLocks noGrp="1"/>
          </p:cNvSpPr>
          <p:nvPr>
            <p:ph idx="1"/>
          </p:nvPr>
        </p:nvSpPr>
        <p:spPr>
          <a:xfrm>
            <a:off x="126749" y="896293"/>
            <a:ext cx="8926716" cy="5830432"/>
          </a:xfrm>
        </p:spPr>
        <p:txBody>
          <a:bodyPr>
            <a:normAutofit lnSpcReduction="10000"/>
          </a:bodyPr>
          <a:lstStyle/>
          <a:p>
            <a:r>
              <a:rPr lang="zh-CN" altLang="en-US" sz="1800" dirty="0">
                <a:solidFill>
                  <a:srgbClr val="FF0000"/>
                </a:solidFill>
              </a:rPr>
              <a:t>“只要去把身体给祭司察看，献上摩西所吩咐的礼物，对众人作证据。（</a:t>
            </a:r>
            <a:r>
              <a:rPr lang="en-US" altLang="zh-CN" sz="1800" dirty="0">
                <a:solidFill>
                  <a:srgbClr val="FF0000"/>
                </a:solidFill>
              </a:rPr>
              <a:t>4</a:t>
            </a:r>
            <a:r>
              <a:rPr lang="zh-CN" altLang="en-US" sz="1800" dirty="0">
                <a:solidFill>
                  <a:srgbClr val="FF0000"/>
                </a:solidFill>
              </a:rPr>
              <a:t>节）”</a:t>
            </a:r>
            <a:endParaRPr lang="en-US" altLang="zh-CN" sz="1800" dirty="0">
              <a:solidFill>
                <a:srgbClr val="FF0000"/>
              </a:solidFill>
            </a:endParaRPr>
          </a:p>
          <a:p>
            <a:r>
              <a:rPr lang="zh-CN" altLang="en-US" sz="3600" dirty="0"/>
              <a:t>常常省察</a:t>
            </a:r>
            <a:endParaRPr lang="en-US" altLang="zh-CN" sz="3600" dirty="0"/>
          </a:p>
          <a:p>
            <a:pPr lvl="1"/>
            <a:r>
              <a:rPr lang="zh-CN" altLang="en-US" sz="3200" dirty="0"/>
              <a:t>“神阿，求你鉴察我，知道我的心思，试炼我，知道我的意念。</a:t>
            </a:r>
            <a:r>
              <a:rPr lang="zh-CN" altLang="en-US" dirty="0"/>
              <a:t>（诗</a:t>
            </a:r>
            <a:r>
              <a:rPr lang="en-US" altLang="zh-CN" dirty="0"/>
              <a:t>139</a:t>
            </a:r>
            <a:r>
              <a:rPr lang="zh-CN" altLang="en-US" dirty="0"/>
              <a:t>：</a:t>
            </a:r>
            <a:r>
              <a:rPr lang="en-US" altLang="zh-CN" dirty="0"/>
              <a:t>23</a:t>
            </a:r>
            <a:r>
              <a:rPr lang="zh-CN" altLang="en-US" dirty="0"/>
              <a:t>）</a:t>
            </a:r>
            <a:r>
              <a:rPr lang="zh-CN" altLang="en-US" sz="3200" dirty="0"/>
              <a:t>”</a:t>
            </a:r>
            <a:endParaRPr lang="en-US" altLang="zh-CN" sz="3200" dirty="0"/>
          </a:p>
          <a:p>
            <a:pPr lvl="1"/>
            <a:r>
              <a:rPr lang="zh-CN" altLang="en-US" sz="3200" dirty="0"/>
              <a:t>不要被表面所掩盖，深察里面的内心</a:t>
            </a:r>
            <a:endParaRPr lang="en-US" altLang="zh-CN" sz="3200" dirty="0"/>
          </a:p>
          <a:p>
            <a:r>
              <a:rPr lang="zh-CN" altLang="en-US" sz="3600" dirty="0"/>
              <a:t>献上自己</a:t>
            </a:r>
            <a:endParaRPr lang="en-US" altLang="zh-CN" sz="3600" dirty="0"/>
          </a:p>
          <a:p>
            <a:pPr lvl="1"/>
            <a:r>
              <a:rPr lang="zh-CN" altLang="en-US" sz="3200" dirty="0"/>
              <a:t>“将身体献上，当作活祭，是圣洁的，是神所喜悦的。</a:t>
            </a:r>
            <a:r>
              <a:rPr lang="zh-CN" altLang="en-US" dirty="0"/>
              <a:t>（罗</a:t>
            </a:r>
            <a:r>
              <a:rPr lang="en-US" altLang="zh-CN" dirty="0"/>
              <a:t>12</a:t>
            </a:r>
            <a:r>
              <a:rPr lang="zh-CN" altLang="en-US" dirty="0"/>
              <a:t>：</a:t>
            </a:r>
            <a:r>
              <a:rPr lang="en-US" altLang="zh-CN" dirty="0"/>
              <a:t>1</a:t>
            </a:r>
            <a:r>
              <a:rPr lang="zh-CN" altLang="en-US" dirty="0"/>
              <a:t>）</a:t>
            </a:r>
            <a:r>
              <a:rPr lang="zh-CN" altLang="en-US" sz="3200" dirty="0"/>
              <a:t>”</a:t>
            </a:r>
            <a:endParaRPr lang="en-US" altLang="zh-CN" sz="3200" dirty="0"/>
          </a:p>
          <a:p>
            <a:pPr lvl="1"/>
            <a:r>
              <a:rPr lang="zh-CN" altLang="en-US" sz="3200" dirty="0"/>
              <a:t>除罪是为了奉献，进入基督身体里面的事奉</a:t>
            </a:r>
            <a:endParaRPr lang="en-US" altLang="zh-CN" sz="3200" dirty="0"/>
          </a:p>
          <a:p>
            <a:r>
              <a:rPr lang="zh-CN" altLang="en-US" sz="3600" dirty="0"/>
              <a:t>成为见证</a:t>
            </a:r>
            <a:endParaRPr lang="en-US" altLang="zh-CN" sz="3600" dirty="0"/>
          </a:p>
          <a:p>
            <a:pPr lvl="1"/>
            <a:r>
              <a:rPr lang="zh-CN" altLang="en-US" sz="3200" dirty="0"/>
              <a:t>口传见证： “耶稣对他说，你切不可告诉人”？</a:t>
            </a:r>
            <a:endParaRPr lang="en-US" altLang="zh-CN" sz="3200" dirty="0"/>
          </a:p>
          <a:p>
            <a:pPr lvl="1"/>
            <a:r>
              <a:rPr lang="zh-CN" altLang="en-US" sz="3200" dirty="0"/>
              <a:t>作为见证：生命翻转，成为福音人</a:t>
            </a:r>
            <a:endParaRPr lang="en-US" sz="3200" dirty="0"/>
          </a:p>
        </p:txBody>
      </p:sp>
    </p:spTree>
    <p:extLst>
      <p:ext uri="{BB962C8B-B14F-4D97-AF65-F5344CB8AC3E}">
        <p14:creationId xmlns:p14="http://schemas.microsoft.com/office/powerpoint/2010/main" xmlns="" val="278367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138ED-1F0D-4F7F-B497-13FABE131721}"/>
              </a:ext>
            </a:extLst>
          </p:cNvPr>
          <p:cNvSpPr>
            <a:spLocks noGrp="1"/>
          </p:cNvSpPr>
          <p:nvPr>
            <p:ph type="title"/>
          </p:nvPr>
        </p:nvSpPr>
        <p:spPr>
          <a:xfrm>
            <a:off x="628650" y="365126"/>
            <a:ext cx="7886700" cy="905735"/>
          </a:xfrm>
        </p:spPr>
        <p:txBody>
          <a:bodyPr/>
          <a:lstStyle/>
          <a:p>
            <a:r>
              <a:rPr lang="zh-CN" altLang="en-US" b="1" dirty="0">
                <a:latin typeface="+mn-ea"/>
                <a:ea typeface="+mn-ea"/>
              </a:rPr>
              <a:t>许志伟博士的见证</a:t>
            </a:r>
            <a:endParaRPr lang="en-US" b="1" dirty="0">
              <a:latin typeface="+mn-ea"/>
              <a:ea typeface="+mn-ea"/>
            </a:endParaRPr>
          </a:p>
        </p:txBody>
      </p:sp>
      <p:sp>
        <p:nvSpPr>
          <p:cNvPr id="3" name="Content Placeholder 2">
            <a:extLst>
              <a:ext uri="{FF2B5EF4-FFF2-40B4-BE49-F238E27FC236}">
                <a16:creationId xmlns:a16="http://schemas.microsoft.com/office/drawing/2014/main" xmlns="" id="{3CBB04D3-55AF-4C61-9410-FDB51B6954BC}"/>
              </a:ext>
            </a:extLst>
          </p:cNvPr>
          <p:cNvSpPr>
            <a:spLocks noGrp="1"/>
          </p:cNvSpPr>
          <p:nvPr>
            <p:ph idx="1"/>
          </p:nvPr>
        </p:nvSpPr>
        <p:spPr>
          <a:xfrm>
            <a:off x="232475" y="1286359"/>
            <a:ext cx="8694549" cy="5362414"/>
          </a:xfrm>
        </p:spPr>
        <p:txBody>
          <a:bodyPr>
            <a:normAutofit/>
          </a:bodyPr>
          <a:lstStyle/>
          <a:p>
            <a:r>
              <a:rPr lang="zh-CN" altLang="en-US" dirty="0"/>
              <a:t>许志伟，</a:t>
            </a:r>
            <a:r>
              <a:rPr lang="en-US" altLang="zh-CN" dirty="0"/>
              <a:t>1946</a:t>
            </a:r>
            <a:r>
              <a:rPr lang="zh-CN" altLang="en-US" dirty="0"/>
              <a:t>年出生，祖籍</a:t>
            </a:r>
            <a:r>
              <a:rPr lang="zh-CN" altLang="en-US" dirty="0">
                <a:hlinkClick r:id="rId3"/>
              </a:rPr>
              <a:t>河南</a:t>
            </a:r>
            <a:r>
              <a:rPr lang="zh-CN" altLang="en-US" dirty="0"/>
              <a:t>开封，生长于</a:t>
            </a:r>
            <a:r>
              <a:rPr lang="zh-CN" altLang="en-US" dirty="0">
                <a:hlinkClick r:id="rId4"/>
              </a:rPr>
              <a:t>香港</a:t>
            </a:r>
            <a:r>
              <a:rPr lang="zh-CN" altLang="en-US" dirty="0"/>
              <a:t>特区，中学毕业后移民北美。现为中山大学哲学系教授。</a:t>
            </a:r>
            <a:endParaRPr lang="en-US" altLang="zh-CN" dirty="0"/>
          </a:p>
          <a:p>
            <a:r>
              <a:rPr lang="zh-CN" altLang="en-US" dirty="0"/>
              <a:t>本科毕业于美国加州大学（洛杉矶分校），后在加拿大卑诗省哥伦比亚大学及安省多伦多大学先后获得医学博士、哲学博士及神学硕士等学位。现任加拿大卑诗省哥伦比亚大学维真学院中国研究部教授与主任、香港大学医学院医学伦理学研究中心教授与主任。</a:t>
            </a:r>
            <a:r>
              <a:rPr lang="en-US" altLang="zh-CN" dirty="0"/>
              <a:t>1993</a:t>
            </a:r>
            <a:r>
              <a:rPr lang="zh-CN" altLang="en-US" dirty="0"/>
              <a:t>年开始回国内讲授基督教神学、伦理学及生命伦理学等科目，被北京大学、复旦大学、四川大学与武汉大学等聘为荣誉教授，并担任</a:t>
            </a:r>
            <a:r>
              <a:rPr lang="en-US" altLang="zh-CN" dirty="0"/>
              <a:t>《</a:t>
            </a:r>
            <a:r>
              <a:rPr lang="zh-CN" altLang="en-US" dirty="0"/>
              <a:t>医学伦理学</a:t>
            </a:r>
            <a:r>
              <a:rPr lang="en-US" altLang="zh-CN" dirty="0"/>
              <a:t>》</a:t>
            </a:r>
            <a:r>
              <a:rPr lang="zh-CN" altLang="en-US" dirty="0"/>
              <a:t>（</a:t>
            </a:r>
            <a:r>
              <a:rPr lang="en-US" altLang="zh-CN" dirty="0"/>
              <a:t>2003</a:t>
            </a:r>
            <a:r>
              <a:rPr lang="zh-CN" altLang="en-US" dirty="0"/>
              <a:t>）主编，</a:t>
            </a:r>
            <a:r>
              <a:rPr lang="en-US" altLang="zh-CN" dirty="0"/>
              <a:t>《</a:t>
            </a:r>
            <a:r>
              <a:rPr lang="zh-CN" altLang="en-US" dirty="0"/>
              <a:t>医学与哲学</a:t>
            </a:r>
            <a:r>
              <a:rPr lang="en-US" altLang="zh-CN" dirty="0"/>
              <a:t>》</a:t>
            </a:r>
            <a:r>
              <a:rPr lang="zh-CN" altLang="en-US" dirty="0"/>
              <a:t>编辑委员会副主任委员等国内职务。发表中英文著作百余种。</a:t>
            </a:r>
            <a:endParaRPr lang="en-US" dirty="0"/>
          </a:p>
        </p:txBody>
      </p:sp>
    </p:spTree>
    <p:extLst>
      <p:ext uri="{BB962C8B-B14F-4D97-AF65-F5344CB8AC3E}">
        <p14:creationId xmlns:p14="http://schemas.microsoft.com/office/powerpoint/2010/main" xmlns="" val="203967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634" y="144266"/>
            <a:ext cx="7886700" cy="770133"/>
          </a:xfrm>
        </p:spPr>
        <p:txBody>
          <a:bodyPr>
            <a:normAutofit/>
          </a:bodyPr>
          <a:lstStyle/>
          <a:p>
            <a:r>
              <a:rPr lang="zh-CN" altLang="en-US" b="1" dirty="0">
                <a:latin typeface="+mn-ea"/>
                <a:ea typeface="+mn-ea"/>
              </a:rPr>
              <a:t>操练洁净</a:t>
            </a:r>
            <a:endParaRPr lang="en-US" b="1" dirty="0">
              <a:latin typeface="+mn-ea"/>
              <a:ea typeface="+mn-ea"/>
            </a:endParaRPr>
          </a:p>
        </p:txBody>
      </p:sp>
      <p:sp>
        <p:nvSpPr>
          <p:cNvPr id="3" name="Content Placeholder 2"/>
          <p:cNvSpPr>
            <a:spLocks noGrp="1"/>
          </p:cNvSpPr>
          <p:nvPr>
            <p:ph idx="1"/>
          </p:nvPr>
        </p:nvSpPr>
        <p:spPr>
          <a:xfrm>
            <a:off x="162961" y="950614"/>
            <a:ext cx="8754701" cy="5703683"/>
          </a:xfrm>
        </p:spPr>
        <p:txBody>
          <a:bodyPr>
            <a:normAutofit/>
          </a:bodyPr>
          <a:lstStyle/>
          <a:p>
            <a:r>
              <a:rPr lang="zh-CN" altLang="en-US" sz="3600" dirty="0"/>
              <a:t>在读经灵修中，操练属灵敏感</a:t>
            </a:r>
            <a:endParaRPr lang="en-US" altLang="zh-CN" sz="3600" dirty="0"/>
          </a:p>
          <a:p>
            <a:r>
              <a:rPr lang="zh-CN" altLang="en-US" sz="3600" dirty="0"/>
              <a:t>在安静祷告中，操练心灵洁净</a:t>
            </a:r>
            <a:endParaRPr lang="en-US" altLang="zh-CN" sz="3600" dirty="0"/>
          </a:p>
          <a:p>
            <a:r>
              <a:rPr lang="zh-CN" altLang="en-US" sz="3600" dirty="0"/>
              <a:t>在工作家庭中，操练分别为圣</a:t>
            </a:r>
            <a:endParaRPr lang="en-US" altLang="zh-CN" sz="3600" dirty="0"/>
          </a:p>
          <a:p>
            <a:r>
              <a:rPr lang="zh-CN" altLang="en-US" sz="3600" dirty="0"/>
              <a:t>在教会服事中，操练敬虔生活</a:t>
            </a:r>
            <a:endParaRPr lang="en-US" altLang="zh-CN" sz="3600" dirty="0"/>
          </a:p>
          <a:p>
            <a:r>
              <a:rPr lang="zh-CN" altLang="en-US" sz="3600" dirty="0"/>
              <a:t>在团契小组中，操练圣洁交通</a:t>
            </a:r>
            <a:endParaRPr lang="en-US" altLang="zh-CN" sz="3600" dirty="0"/>
          </a:p>
          <a:p>
            <a:r>
              <a:rPr lang="zh-CN" altLang="en-US" sz="3600" dirty="0"/>
              <a:t>在敬拜赞美中，操练全然成圣</a:t>
            </a:r>
            <a:endParaRPr lang="en-US" sz="3600" dirty="0"/>
          </a:p>
        </p:txBody>
      </p:sp>
    </p:spTree>
    <p:extLst>
      <p:ext uri="{BB962C8B-B14F-4D97-AF65-F5344CB8AC3E}">
        <p14:creationId xmlns:p14="http://schemas.microsoft.com/office/powerpoint/2010/main" xmlns="" val="423000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16" y="162963"/>
            <a:ext cx="8799969" cy="697116"/>
          </a:xfrm>
        </p:spPr>
        <p:txBody>
          <a:bodyPr>
            <a:normAutofit/>
          </a:bodyPr>
          <a:lstStyle/>
          <a:p>
            <a:r>
              <a:rPr lang="zh-CN" altLang="en-US" sz="3200" b="1" dirty="0">
                <a:latin typeface="+mn-ea"/>
                <a:ea typeface="+mn-ea"/>
              </a:rPr>
              <a:t>属灵生命的操练 </a:t>
            </a:r>
            <a:r>
              <a:rPr lang="en-US" altLang="zh-CN" sz="3200" b="1" dirty="0">
                <a:latin typeface="+mn-ea"/>
                <a:ea typeface="+mn-ea"/>
              </a:rPr>
              <a:t>– </a:t>
            </a:r>
            <a:r>
              <a:rPr lang="zh-CN" altLang="en-US" sz="3200" b="1" dirty="0">
                <a:latin typeface="+mn-ea"/>
                <a:ea typeface="+mn-ea"/>
              </a:rPr>
              <a:t>马太福音</a:t>
            </a:r>
            <a:r>
              <a:rPr lang="en-US" altLang="zh-CN" sz="3200" b="1" dirty="0">
                <a:latin typeface="+mn-ea"/>
                <a:ea typeface="+mn-ea"/>
              </a:rPr>
              <a:t>8</a:t>
            </a:r>
            <a:r>
              <a:rPr lang="zh-CN" altLang="en-US" sz="3200" b="1" dirty="0">
                <a:latin typeface="+mn-ea"/>
                <a:ea typeface="+mn-ea"/>
              </a:rPr>
              <a:t>～</a:t>
            </a:r>
            <a:r>
              <a:rPr lang="en-US" altLang="zh-CN" sz="3200" b="1" dirty="0">
                <a:latin typeface="+mn-ea"/>
                <a:ea typeface="+mn-ea"/>
              </a:rPr>
              <a:t>9</a:t>
            </a:r>
            <a:r>
              <a:rPr lang="zh-CN" altLang="en-US" sz="3200" b="1" dirty="0">
                <a:latin typeface="+mn-ea"/>
                <a:ea typeface="+mn-ea"/>
              </a:rPr>
              <a:t>章的神迹奇事</a:t>
            </a:r>
            <a:endParaRPr lang="en-US" sz="3200" b="1" dirty="0">
              <a:latin typeface="+mn-ea"/>
              <a:ea typeface="+mn-ea"/>
            </a:endParaRPr>
          </a:p>
        </p:txBody>
      </p:sp>
      <p:sp>
        <p:nvSpPr>
          <p:cNvPr id="3" name="Content Placeholder 2"/>
          <p:cNvSpPr>
            <a:spLocks noGrp="1"/>
          </p:cNvSpPr>
          <p:nvPr>
            <p:ph idx="1"/>
          </p:nvPr>
        </p:nvSpPr>
        <p:spPr>
          <a:xfrm>
            <a:off x="63374" y="887240"/>
            <a:ext cx="8953877" cy="5758004"/>
          </a:xfrm>
        </p:spPr>
        <p:txBody>
          <a:bodyPr>
            <a:normAutofit/>
          </a:bodyPr>
          <a:lstStyle/>
          <a:p>
            <a:r>
              <a:rPr lang="zh-CN" altLang="en-US" b="1" dirty="0">
                <a:solidFill>
                  <a:srgbClr val="FF0000"/>
                </a:solidFill>
              </a:rPr>
              <a:t>洁净：</a:t>
            </a:r>
            <a:r>
              <a:rPr lang="zh-CN" altLang="en-US" dirty="0">
                <a:solidFill>
                  <a:srgbClr val="FF0000"/>
                </a:solidFill>
              </a:rPr>
              <a:t>医治麻风病人（太</a:t>
            </a:r>
            <a:r>
              <a:rPr lang="en-US" altLang="zh-CN" dirty="0">
                <a:solidFill>
                  <a:srgbClr val="FF0000"/>
                </a:solidFill>
              </a:rPr>
              <a:t>8</a:t>
            </a:r>
            <a:r>
              <a:rPr lang="zh-CN" altLang="en-US" dirty="0">
                <a:solidFill>
                  <a:srgbClr val="FF0000"/>
                </a:solidFill>
              </a:rPr>
              <a:t>：</a:t>
            </a:r>
            <a:r>
              <a:rPr lang="en-US" altLang="zh-CN" dirty="0">
                <a:solidFill>
                  <a:srgbClr val="FF0000"/>
                </a:solidFill>
              </a:rPr>
              <a:t>1</a:t>
            </a:r>
            <a:r>
              <a:rPr lang="zh-CN" altLang="en-US" dirty="0">
                <a:solidFill>
                  <a:srgbClr val="FF0000"/>
                </a:solidFill>
              </a:rPr>
              <a:t>～</a:t>
            </a:r>
            <a:r>
              <a:rPr lang="en-US" altLang="zh-CN" dirty="0">
                <a:solidFill>
                  <a:srgbClr val="FF0000"/>
                </a:solidFill>
              </a:rPr>
              <a:t>4</a:t>
            </a:r>
            <a:r>
              <a:rPr lang="zh-CN" altLang="en-US" dirty="0">
                <a:solidFill>
                  <a:srgbClr val="FF0000"/>
                </a:solidFill>
              </a:rPr>
              <a:t>；</a:t>
            </a:r>
            <a:r>
              <a:rPr lang="zh-CN" altLang="en-US" sz="1500" dirty="0">
                <a:solidFill>
                  <a:srgbClr val="FF0000"/>
                </a:solidFill>
              </a:rPr>
              <a:t>可</a:t>
            </a:r>
            <a:r>
              <a:rPr lang="en-US" altLang="zh-CN" sz="1500" dirty="0">
                <a:solidFill>
                  <a:srgbClr val="FF0000"/>
                </a:solidFill>
              </a:rPr>
              <a:t>1</a:t>
            </a:r>
            <a:r>
              <a:rPr lang="zh-CN" altLang="en-US" sz="1500" dirty="0">
                <a:solidFill>
                  <a:srgbClr val="FF0000"/>
                </a:solidFill>
              </a:rPr>
              <a:t>：</a:t>
            </a:r>
            <a:r>
              <a:rPr lang="en-US" altLang="zh-CN" sz="1500" dirty="0">
                <a:solidFill>
                  <a:srgbClr val="FF0000"/>
                </a:solidFill>
              </a:rPr>
              <a:t>40</a:t>
            </a:r>
            <a:r>
              <a:rPr lang="zh-CN" altLang="en-US" sz="1500" dirty="0">
                <a:solidFill>
                  <a:srgbClr val="FF0000"/>
                </a:solidFill>
              </a:rPr>
              <a:t>～</a:t>
            </a:r>
            <a:r>
              <a:rPr lang="en-US" altLang="zh-CN" sz="1500" dirty="0">
                <a:solidFill>
                  <a:srgbClr val="FF0000"/>
                </a:solidFill>
              </a:rPr>
              <a:t>45</a:t>
            </a:r>
            <a:r>
              <a:rPr lang="zh-CN" altLang="en-US" sz="1500" dirty="0">
                <a:solidFill>
                  <a:srgbClr val="FF0000"/>
                </a:solidFill>
              </a:rPr>
              <a:t>；路</a:t>
            </a:r>
            <a:r>
              <a:rPr lang="en-US" altLang="zh-CN" sz="1500" dirty="0">
                <a:solidFill>
                  <a:srgbClr val="FF0000"/>
                </a:solidFill>
              </a:rPr>
              <a:t>5</a:t>
            </a:r>
            <a:r>
              <a:rPr lang="zh-CN" altLang="en-US" sz="1500" dirty="0">
                <a:solidFill>
                  <a:srgbClr val="FF0000"/>
                </a:solidFill>
              </a:rPr>
              <a:t>：</a:t>
            </a:r>
            <a:r>
              <a:rPr lang="en-US" altLang="zh-CN" sz="1500" dirty="0">
                <a:solidFill>
                  <a:srgbClr val="FF0000"/>
                </a:solidFill>
              </a:rPr>
              <a:t>12</a:t>
            </a:r>
            <a:r>
              <a:rPr lang="zh-CN" altLang="en-US" sz="1500" dirty="0">
                <a:solidFill>
                  <a:srgbClr val="FF0000"/>
                </a:solidFill>
              </a:rPr>
              <a:t>～</a:t>
            </a:r>
            <a:r>
              <a:rPr lang="en-US" altLang="zh-CN" sz="1500" dirty="0">
                <a:solidFill>
                  <a:srgbClr val="FF0000"/>
                </a:solidFill>
              </a:rPr>
              <a:t>16</a:t>
            </a:r>
            <a:r>
              <a:rPr lang="zh-CN" altLang="en-US" dirty="0">
                <a:solidFill>
                  <a:srgbClr val="FF0000"/>
                </a:solidFill>
              </a:rPr>
              <a:t>）</a:t>
            </a:r>
            <a:endParaRPr lang="en-US" altLang="zh-CN" dirty="0">
              <a:solidFill>
                <a:srgbClr val="FF0000"/>
              </a:solidFill>
            </a:endParaRPr>
          </a:p>
          <a:p>
            <a:r>
              <a:rPr lang="zh-CN" altLang="en-US" b="1" dirty="0"/>
              <a:t>信心：</a:t>
            </a:r>
            <a:r>
              <a:rPr lang="zh-CN" altLang="en-US" dirty="0"/>
              <a:t>医治百夫长的仆人（太</a:t>
            </a:r>
            <a:r>
              <a:rPr lang="en-US" altLang="zh-CN" dirty="0"/>
              <a:t>8</a:t>
            </a:r>
            <a:r>
              <a:rPr lang="zh-CN" altLang="en-US" dirty="0"/>
              <a:t>：</a:t>
            </a:r>
            <a:r>
              <a:rPr lang="en-US" altLang="zh-CN" dirty="0"/>
              <a:t>5</a:t>
            </a:r>
            <a:r>
              <a:rPr lang="zh-CN" altLang="en-US" dirty="0"/>
              <a:t>～</a:t>
            </a:r>
            <a:r>
              <a:rPr lang="en-US" altLang="zh-CN" dirty="0"/>
              <a:t>13</a:t>
            </a:r>
            <a:r>
              <a:rPr lang="zh-CN" altLang="en-US" dirty="0"/>
              <a:t>； </a:t>
            </a:r>
            <a:r>
              <a:rPr lang="zh-CN" altLang="en-US" sz="1500" dirty="0"/>
              <a:t>路</a:t>
            </a:r>
            <a:r>
              <a:rPr lang="en-US" altLang="zh-CN" sz="1500" dirty="0"/>
              <a:t>7</a:t>
            </a:r>
            <a:r>
              <a:rPr lang="zh-CN" altLang="en-US" sz="1500" dirty="0"/>
              <a:t>：</a:t>
            </a:r>
            <a:r>
              <a:rPr lang="en-US" altLang="zh-CN" sz="1500" dirty="0"/>
              <a:t>1</a:t>
            </a:r>
            <a:r>
              <a:rPr lang="zh-CN" altLang="en-US" sz="1500" dirty="0"/>
              <a:t>～</a:t>
            </a:r>
            <a:r>
              <a:rPr lang="en-US" altLang="zh-CN" sz="1500" dirty="0"/>
              <a:t>10</a:t>
            </a:r>
            <a:r>
              <a:rPr lang="zh-CN" altLang="en-US" dirty="0"/>
              <a:t>）</a:t>
            </a:r>
            <a:endParaRPr lang="en-US" altLang="zh-CN" dirty="0"/>
          </a:p>
          <a:p>
            <a:r>
              <a:rPr lang="zh-CN" altLang="en-US" b="1" dirty="0"/>
              <a:t>服事：</a:t>
            </a:r>
            <a:r>
              <a:rPr lang="zh-CN" altLang="en-US" dirty="0"/>
              <a:t>医治彼得的岳母（太</a:t>
            </a:r>
            <a:r>
              <a:rPr lang="en-US" altLang="zh-CN" dirty="0"/>
              <a:t>8</a:t>
            </a:r>
            <a:r>
              <a:rPr lang="zh-CN" altLang="en-US" dirty="0"/>
              <a:t>：</a:t>
            </a:r>
            <a:r>
              <a:rPr lang="en-US" altLang="zh-CN" dirty="0"/>
              <a:t>14</a:t>
            </a:r>
            <a:r>
              <a:rPr lang="zh-CN" altLang="en-US" dirty="0"/>
              <a:t>～</a:t>
            </a:r>
            <a:r>
              <a:rPr lang="en-US" altLang="zh-CN" dirty="0"/>
              <a:t>17</a:t>
            </a:r>
            <a:r>
              <a:rPr lang="zh-CN" altLang="en-US" dirty="0"/>
              <a:t>；</a:t>
            </a:r>
            <a:r>
              <a:rPr lang="zh-CN" altLang="en-US" sz="1500" dirty="0"/>
              <a:t>可</a:t>
            </a:r>
            <a:r>
              <a:rPr lang="en-US" altLang="zh-CN" sz="1500" dirty="0"/>
              <a:t>1</a:t>
            </a:r>
            <a:r>
              <a:rPr lang="zh-CN" altLang="en-US" sz="1500" dirty="0"/>
              <a:t>：</a:t>
            </a:r>
            <a:r>
              <a:rPr lang="en-US" altLang="zh-CN" sz="1500" dirty="0"/>
              <a:t>29</a:t>
            </a:r>
            <a:r>
              <a:rPr lang="zh-CN" altLang="en-US" sz="1500" dirty="0"/>
              <a:t>～</a:t>
            </a:r>
            <a:r>
              <a:rPr lang="en-US" altLang="zh-CN" sz="1500" dirty="0"/>
              <a:t>34</a:t>
            </a:r>
            <a:r>
              <a:rPr lang="zh-CN" altLang="en-US" sz="1500" dirty="0"/>
              <a:t>；路</a:t>
            </a:r>
            <a:r>
              <a:rPr lang="en-US" altLang="zh-CN" sz="1500" dirty="0"/>
              <a:t>4</a:t>
            </a:r>
            <a:r>
              <a:rPr lang="zh-CN" altLang="en-US" sz="1500" dirty="0"/>
              <a:t>：</a:t>
            </a:r>
            <a:r>
              <a:rPr lang="en-US" altLang="zh-CN" sz="1500" dirty="0"/>
              <a:t>38</a:t>
            </a:r>
            <a:r>
              <a:rPr lang="zh-CN" altLang="en-US" sz="1500" dirty="0"/>
              <a:t>～</a:t>
            </a:r>
            <a:r>
              <a:rPr lang="en-US" altLang="zh-CN" sz="1500" dirty="0"/>
              <a:t>41</a:t>
            </a:r>
            <a:r>
              <a:rPr lang="zh-CN" altLang="en-US" dirty="0"/>
              <a:t>）</a:t>
            </a:r>
            <a:endParaRPr lang="en-US" altLang="zh-CN" dirty="0"/>
          </a:p>
          <a:p>
            <a:r>
              <a:rPr lang="zh-CN" altLang="en-US" b="1" dirty="0">
                <a:solidFill>
                  <a:srgbClr val="FF0000"/>
                </a:solidFill>
              </a:rPr>
              <a:t>叫醒：</a:t>
            </a:r>
            <a:r>
              <a:rPr lang="zh-CN" altLang="en-US" dirty="0">
                <a:solidFill>
                  <a:srgbClr val="FF0000"/>
                </a:solidFill>
              </a:rPr>
              <a:t>平静风和海（太</a:t>
            </a:r>
            <a:r>
              <a:rPr lang="en-US" altLang="zh-CN" dirty="0">
                <a:solidFill>
                  <a:srgbClr val="FF0000"/>
                </a:solidFill>
              </a:rPr>
              <a:t>8</a:t>
            </a:r>
            <a:r>
              <a:rPr lang="zh-CN" altLang="en-US" dirty="0">
                <a:solidFill>
                  <a:srgbClr val="FF0000"/>
                </a:solidFill>
              </a:rPr>
              <a:t>：</a:t>
            </a:r>
            <a:r>
              <a:rPr lang="en-US" altLang="zh-CN" dirty="0">
                <a:solidFill>
                  <a:srgbClr val="FF0000"/>
                </a:solidFill>
              </a:rPr>
              <a:t>23</a:t>
            </a:r>
            <a:r>
              <a:rPr lang="zh-CN" altLang="en-US" dirty="0">
                <a:solidFill>
                  <a:srgbClr val="FF0000"/>
                </a:solidFill>
              </a:rPr>
              <a:t>～</a:t>
            </a:r>
            <a:r>
              <a:rPr lang="en-US" altLang="zh-CN" dirty="0">
                <a:solidFill>
                  <a:srgbClr val="FF0000"/>
                </a:solidFill>
              </a:rPr>
              <a:t>27</a:t>
            </a:r>
            <a:r>
              <a:rPr lang="zh-CN" altLang="en-US" dirty="0">
                <a:solidFill>
                  <a:srgbClr val="FF0000"/>
                </a:solidFill>
              </a:rPr>
              <a:t>；</a:t>
            </a:r>
            <a:r>
              <a:rPr lang="zh-CN" altLang="en-US" sz="1500" dirty="0">
                <a:solidFill>
                  <a:srgbClr val="FF0000"/>
                </a:solidFill>
              </a:rPr>
              <a:t>可</a:t>
            </a:r>
            <a:r>
              <a:rPr lang="en-US" altLang="zh-CN" sz="1500" dirty="0">
                <a:solidFill>
                  <a:srgbClr val="FF0000"/>
                </a:solidFill>
              </a:rPr>
              <a:t>4</a:t>
            </a:r>
            <a:r>
              <a:rPr lang="zh-CN" altLang="en-US" sz="1500" dirty="0">
                <a:solidFill>
                  <a:srgbClr val="FF0000"/>
                </a:solidFill>
              </a:rPr>
              <a:t>：</a:t>
            </a:r>
            <a:r>
              <a:rPr lang="en-US" altLang="zh-CN" sz="1500" dirty="0">
                <a:solidFill>
                  <a:srgbClr val="FF0000"/>
                </a:solidFill>
              </a:rPr>
              <a:t>35</a:t>
            </a:r>
            <a:r>
              <a:rPr lang="zh-CN" altLang="en-US" sz="1500" dirty="0">
                <a:solidFill>
                  <a:srgbClr val="FF0000"/>
                </a:solidFill>
              </a:rPr>
              <a:t>～</a:t>
            </a:r>
            <a:r>
              <a:rPr lang="en-US" altLang="zh-CN" sz="1500" dirty="0">
                <a:solidFill>
                  <a:srgbClr val="FF0000"/>
                </a:solidFill>
              </a:rPr>
              <a:t>41</a:t>
            </a:r>
            <a:r>
              <a:rPr lang="zh-CN" altLang="en-US" sz="1500" dirty="0">
                <a:solidFill>
                  <a:srgbClr val="FF0000"/>
                </a:solidFill>
              </a:rPr>
              <a:t>；路</a:t>
            </a:r>
            <a:r>
              <a:rPr lang="en-US" altLang="zh-CN" sz="1500" dirty="0">
                <a:solidFill>
                  <a:srgbClr val="FF0000"/>
                </a:solidFill>
              </a:rPr>
              <a:t>8</a:t>
            </a:r>
            <a:r>
              <a:rPr lang="zh-CN" altLang="en-US" sz="1500" dirty="0">
                <a:solidFill>
                  <a:srgbClr val="FF0000"/>
                </a:solidFill>
              </a:rPr>
              <a:t>：</a:t>
            </a:r>
            <a:r>
              <a:rPr lang="en-US" altLang="zh-CN" sz="1500" dirty="0">
                <a:solidFill>
                  <a:srgbClr val="FF0000"/>
                </a:solidFill>
              </a:rPr>
              <a:t>22</a:t>
            </a:r>
            <a:r>
              <a:rPr lang="zh-CN" altLang="en-US" sz="1500" dirty="0">
                <a:solidFill>
                  <a:srgbClr val="FF0000"/>
                </a:solidFill>
              </a:rPr>
              <a:t>～</a:t>
            </a:r>
            <a:r>
              <a:rPr lang="en-US" altLang="zh-CN" sz="1500" dirty="0">
                <a:solidFill>
                  <a:srgbClr val="FF0000"/>
                </a:solidFill>
              </a:rPr>
              <a:t>25</a:t>
            </a:r>
            <a:r>
              <a:rPr lang="zh-CN" altLang="en-US" dirty="0">
                <a:solidFill>
                  <a:srgbClr val="FF0000"/>
                </a:solidFill>
              </a:rPr>
              <a:t>）</a:t>
            </a:r>
            <a:endParaRPr lang="en-US" altLang="zh-CN" dirty="0">
              <a:solidFill>
                <a:srgbClr val="FF0000"/>
              </a:solidFill>
            </a:endParaRPr>
          </a:p>
          <a:p>
            <a:r>
              <a:rPr lang="zh-CN" altLang="en-US" b="1" dirty="0"/>
              <a:t>释放：</a:t>
            </a:r>
            <a:r>
              <a:rPr lang="zh-CN" altLang="en-US" dirty="0"/>
              <a:t>格拉森赶鬼（太</a:t>
            </a:r>
            <a:r>
              <a:rPr lang="en-US" altLang="zh-CN" dirty="0"/>
              <a:t>8</a:t>
            </a:r>
            <a:r>
              <a:rPr lang="zh-CN" altLang="en-US" dirty="0"/>
              <a:t>：</a:t>
            </a:r>
            <a:r>
              <a:rPr lang="en-US" altLang="zh-CN" dirty="0"/>
              <a:t>28</a:t>
            </a:r>
            <a:r>
              <a:rPr lang="zh-CN" altLang="en-US" dirty="0"/>
              <a:t>～</a:t>
            </a:r>
            <a:r>
              <a:rPr lang="en-US" altLang="zh-CN" dirty="0"/>
              <a:t>34</a:t>
            </a:r>
            <a:r>
              <a:rPr lang="zh-CN" altLang="en-US" dirty="0"/>
              <a:t>；</a:t>
            </a:r>
            <a:r>
              <a:rPr lang="zh-CN" altLang="en-US" sz="1500" dirty="0"/>
              <a:t>可</a:t>
            </a:r>
            <a:r>
              <a:rPr lang="en-US" altLang="zh-CN" sz="1500" dirty="0"/>
              <a:t>5</a:t>
            </a:r>
            <a:r>
              <a:rPr lang="zh-CN" altLang="en-US" sz="1500" dirty="0"/>
              <a:t>：</a:t>
            </a:r>
            <a:r>
              <a:rPr lang="en-US" altLang="zh-CN" sz="1500" dirty="0"/>
              <a:t>1</a:t>
            </a:r>
            <a:r>
              <a:rPr lang="zh-CN" altLang="en-US" sz="1500" dirty="0"/>
              <a:t>～</a:t>
            </a:r>
            <a:r>
              <a:rPr lang="en-US" altLang="zh-CN" sz="1500" dirty="0"/>
              <a:t>20</a:t>
            </a:r>
            <a:r>
              <a:rPr lang="zh-CN" altLang="en-US" sz="1500" dirty="0"/>
              <a:t>；路</a:t>
            </a:r>
            <a:r>
              <a:rPr lang="en-US" altLang="zh-CN" sz="1500" dirty="0"/>
              <a:t>8</a:t>
            </a:r>
            <a:r>
              <a:rPr lang="zh-CN" altLang="en-US" sz="1500" dirty="0"/>
              <a:t>：</a:t>
            </a:r>
            <a:r>
              <a:rPr lang="en-US" altLang="zh-CN" sz="1500" dirty="0"/>
              <a:t>26</a:t>
            </a:r>
            <a:r>
              <a:rPr lang="zh-CN" altLang="en-US" sz="1500" dirty="0"/>
              <a:t>～</a:t>
            </a:r>
            <a:r>
              <a:rPr lang="en-US" altLang="zh-CN" sz="1500" dirty="0"/>
              <a:t>39</a:t>
            </a:r>
            <a:r>
              <a:rPr lang="zh-CN" altLang="en-US" dirty="0"/>
              <a:t>）</a:t>
            </a:r>
          </a:p>
          <a:p>
            <a:r>
              <a:rPr lang="zh-CN" altLang="en-US" b="1" dirty="0"/>
              <a:t>起来：</a:t>
            </a:r>
            <a:r>
              <a:rPr lang="zh-CN" altLang="en-US" dirty="0"/>
              <a:t>医治瘫痪病人（太</a:t>
            </a:r>
            <a:r>
              <a:rPr lang="en-US" altLang="zh-CN" dirty="0"/>
              <a:t>9</a:t>
            </a:r>
            <a:r>
              <a:rPr lang="zh-CN" altLang="en-US" dirty="0"/>
              <a:t>：</a:t>
            </a:r>
            <a:r>
              <a:rPr lang="en-US" altLang="zh-CN" dirty="0"/>
              <a:t>1</a:t>
            </a:r>
            <a:r>
              <a:rPr lang="zh-CN" altLang="en-US" dirty="0"/>
              <a:t>～</a:t>
            </a:r>
            <a:r>
              <a:rPr lang="en-US" altLang="zh-CN" dirty="0"/>
              <a:t>8</a:t>
            </a:r>
            <a:r>
              <a:rPr lang="zh-CN" altLang="en-US" dirty="0"/>
              <a:t>；</a:t>
            </a:r>
            <a:r>
              <a:rPr lang="zh-CN" altLang="en-US" sz="1400" dirty="0"/>
              <a:t>可</a:t>
            </a:r>
            <a:r>
              <a:rPr lang="en-US" altLang="zh-CN" sz="1400" dirty="0"/>
              <a:t>2</a:t>
            </a:r>
            <a:r>
              <a:rPr lang="zh-CN" altLang="en-US" sz="1400" dirty="0"/>
              <a:t>：</a:t>
            </a:r>
            <a:r>
              <a:rPr lang="en-US" altLang="zh-CN" sz="1400" dirty="0"/>
              <a:t>1</a:t>
            </a:r>
            <a:r>
              <a:rPr lang="zh-CN" altLang="en-US" sz="1400" dirty="0"/>
              <a:t>～</a:t>
            </a:r>
            <a:r>
              <a:rPr lang="en-US" altLang="zh-CN" sz="1400" dirty="0"/>
              <a:t>12</a:t>
            </a:r>
            <a:r>
              <a:rPr lang="zh-CN" altLang="en-US" sz="1400" dirty="0"/>
              <a:t>；路</a:t>
            </a:r>
            <a:r>
              <a:rPr lang="en-US" altLang="zh-CN" sz="1400" dirty="0"/>
              <a:t>5</a:t>
            </a:r>
            <a:r>
              <a:rPr lang="zh-CN" altLang="en-US" sz="1400" dirty="0"/>
              <a:t>：</a:t>
            </a:r>
            <a:r>
              <a:rPr lang="en-US" altLang="zh-CN" sz="1400" dirty="0"/>
              <a:t>17</a:t>
            </a:r>
            <a:r>
              <a:rPr lang="zh-CN" altLang="en-US" sz="1400" dirty="0"/>
              <a:t>～</a:t>
            </a:r>
            <a:r>
              <a:rPr lang="en-US" altLang="zh-CN" sz="1400" dirty="0"/>
              <a:t>26</a:t>
            </a:r>
            <a:r>
              <a:rPr lang="zh-CN" altLang="en-US" dirty="0"/>
              <a:t>）</a:t>
            </a:r>
            <a:endParaRPr lang="en-US" altLang="zh-CN" dirty="0"/>
          </a:p>
          <a:p>
            <a:r>
              <a:rPr lang="zh-CN" altLang="en-US" b="1" dirty="0"/>
              <a:t>扶持：</a:t>
            </a:r>
            <a:r>
              <a:rPr lang="zh-CN" altLang="en-US" dirty="0"/>
              <a:t>雅鲁的女儿复活（太</a:t>
            </a:r>
            <a:r>
              <a:rPr lang="en-US" altLang="zh-CN" dirty="0"/>
              <a:t>9</a:t>
            </a:r>
            <a:r>
              <a:rPr lang="zh-CN" altLang="en-US" dirty="0"/>
              <a:t>：</a:t>
            </a:r>
            <a:r>
              <a:rPr lang="en-US" altLang="zh-CN" dirty="0"/>
              <a:t>18</a:t>
            </a:r>
            <a:r>
              <a:rPr lang="zh-CN" altLang="en-US" dirty="0"/>
              <a:t>～</a:t>
            </a:r>
            <a:r>
              <a:rPr lang="en-US" altLang="zh-CN" dirty="0"/>
              <a:t>19</a:t>
            </a:r>
            <a:r>
              <a:rPr lang="zh-CN" altLang="en-US" dirty="0"/>
              <a:t>，</a:t>
            </a:r>
            <a:r>
              <a:rPr lang="en-US" altLang="zh-CN" dirty="0"/>
              <a:t>23</a:t>
            </a:r>
            <a:r>
              <a:rPr lang="zh-CN" altLang="en-US" dirty="0"/>
              <a:t>～</a:t>
            </a:r>
            <a:r>
              <a:rPr lang="en-US" altLang="zh-CN" dirty="0"/>
              <a:t>26</a:t>
            </a:r>
            <a:r>
              <a:rPr lang="zh-CN" altLang="en-US" dirty="0"/>
              <a:t>；</a:t>
            </a:r>
            <a:r>
              <a:rPr lang="zh-CN" altLang="en-US" sz="1400" dirty="0"/>
              <a:t>可</a:t>
            </a:r>
            <a:r>
              <a:rPr lang="en-US" altLang="zh-CN" sz="1400" dirty="0"/>
              <a:t>5</a:t>
            </a:r>
            <a:r>
              <a:rPr lang="zh-CN" altLang="en-US" sz="1400" dirty="0"/>
              <a:t>；路</a:t>
            </a:r>
            <a:r>
              <a:rPr lang="en-US" altLang="zh-CN" sz="1400" dirty="0"/>
              <a:t>8</a:t>
            </a:r>
            <a:r>
              <a:rPr lang="zh-CN" altLang="en-US" dirty="0"/>
              <a:t>）</a:t>
            </a:r>
            <a:endParaRPr lang="en-US" altLang="zh-CN" dirty="0"/>
          </a:p>
          <a:p>
            <a:r>
              <a:rPr lang="zh-CN" altLang="en-US" b="1" dirty="0"/>
              <a:t>破口：</a:t>
            </a:r>
            <a:r>
              <a:rPr lang="zh-CN" altLang="en-US" dirty="0"/>
              <a:t>医治血漏的妇人</a:t>
            </a:r>
            <a:r>
              <a:rPr lang="zh-CN" altLang="en-US" sz="2600" dirty="0"/>
              <a:t>（太</a:t>
            </a:r>
            <a:r>
              <a:rPr lang="en-US" altLang="zh-CN" sz="2600" dirty="0"/>
              <a:t>9</a:t>
            </a:r>
            <a:r>
              <a:rPr lang="zh-CN" altLang="en-US" sz="2600" dirty="0"/>
              <a:t>：</a:t>
            </a:r>
            <a:r>
              <a:rPr lang="en-US" altLang="zh-CN" sz="2600" dirty="0"/>
              <a:t>20</a:t>
            </a:r>
            <a:r>
              <a:rPr lang="zh-CN" altLang="en-US" sz="2600" dirty="0"/>
              <a:t>～</a:t>
            </a:r>
            <a:r>
              <a:rPr lang="en-US" altLang="zh-CN" sz="2600" dirty="0"/>
              <a:t>22</a:t>
            </a:r>
            <a:r>
              <a:rPr lang="zh-CN" altLang="en-US" sz="2600" dirty="0"/>
              <a:t>；</a:t>
            </a:r>
            <a:r>
              <a:rPr lang="zh-CN" altLang="en-US" sz="1400" dirty="0"/>
              <a:t>可</a:t>
            </a:r>
            <a:r>
              <a:rPr lang="en-US" altLang="zh-CN" sz="1400" dirty="0"/>
              <a:t>5</a:t>
            </a:r>
            <a:r>
              <a:rPr lang="zh-CN" altLang="en-US" sz="1400" dirty="0"/>
              <a:t>：</a:t>
            </a:r>
            <a:r>
              <a:rPr lang="en-US" altLang="zh-CN" sz="1400" dirty="0"/>
              <a:t>25</a:t>
            </a:r>
            <a:r>
              <a:rPr lang="zh-CN" altLang="en-US" sz="1400" dirty="0"/>
              <a:t>～</a:t>
            </a:r>
            <a:r>
              <a:rPr lang="en-US" altLang="zh-CN" sz="1400" dirty="0"/>
              <a:t>34</a:t>
            </a:r>
            <a:r>
              <a:rPr lang="zh-CN" altLang="en-US" sz="1400" dirty="0"/>
              <a:t>；路</a:t>
            </a:r>
            <a:r>
              <a:rPr lang="en-US" altLang="zh-CN" sz="1400" dirty="0"/>
              <a:t>8</a:t>
            </a:r>
            <a:r>
              <a:rPr lang="zh-CN" altLang="en-US" sz="1400" dirty="0"/>
              <a:t>：</a:t>
            </a:r>
            <a:r>
              <a:rPr lang="en-US" altLang="zh-CN" sz="1400" dirty="0"/>
              <a:t>43</a:t>
            </a:r>
            <a:r>
              <a:rPr lang="zh-CN" altLang="en-US" sz="1400" dirty="0"/>
              <a:t>～</a:t>
            </a:r>
            <a:r>
              <a:rPr lang="en-US" altLang="zh-CN" sz="1400" dirty="0"/>
              <a:t>48</a:t>
            </a:r>
            <a:r>
              <a:rPr lang="zh-CN" altLang="en-US" sz="2600" dirty="0"/>
              <a:t>）</a:t>
            </a:r>
            <a:endParaRPr lang="en-US" altLang="zh-CN" sz="2600" dirty="0"/>
          </a:p>
          <a:p>
            <a:r>
              <a:rPr lang="zh-CN" altLang="en-US" b="1" dirty="0"/>
              <a:t>看见：</a:t>
            </a:r>
            <a:r>
              <a:rPr lang="zh-CN" altLang="en-US" dirty="0"/>
              <a:t>医治两个瞎子（太</a:t>
            </a:r>
            <a:r>
              <a:rPr lang="en-US" altLang="zh-CN" dirty="0"/>
              <a:t>9</a:t>
            </a:r>
            <a:r>
              <a:rPr lang="zh-CN" altLang="en-US" dirty="0"/>
              <a:t>：</a:t>
            </a:r>
            <a:r>
              <a:rPr lang="en-US" altLang="zh-CN" dirty="0"/>
              <a:t>27</a:t>
            </a:r>
            <a:r>
              <a:rPr lang="zh-CN" altLang="en-US" dirty="0"/>
              <a:t>～</a:t>
            </a:r>
            <a:r>
              <a:rPr lang="en-US" altLang="zh-CN" dirty="0"/>
              <a:t>31</a:t>
            </a:r>
            <a:r>
              <a:rPr lang="zh-CN" altLang="en-US" dirty="0"/>
              <a:t>）</a:t>
            </a:r>
            <a:endParaRPr lang="en-US" altLang="zh-CN" dirty="0"/>
          </a:p>
          <a:p>
            <a:r>
              <a:rPr lang="zh-CN" altLang="en-US" b="1" dirty="0"/>
              <a:t>赞美：</a:t>
            </a:r>
            <a:r>
              <a:rPr lang="zh-CN" altLang="en-US" dirty="0"/>
              <a:t>医治被鬼附的哑巴（太</a:t>
            </a:r>
            <a:r>
              <a:rPr lang="en-US" altLang="zh-CN" dirty="0"/>
              <a:t>9</a:t>
            </a:r>
            <a:r>
              <a:rPr lang="zh-CN" altLang="en-US" dirty="0"/>
              <a:t>：</a:t>
            </a:r>
            <a:r>
              <a:rPr lang="en-US" altLang="zh-CN" dirty="0"/>
              <a:t>32</a:t>
            </a:r>
            <a:r>
              <a:rPr lang="zh-CN" altLang="en-US" dirty="0"/>
              <a:t>～</a:t>
            </a:r>
            <a:r>
              <a:rPr lang="en-US" altLang="zh-CN" dirty="0"/>
              <a:t>33</a:t>
            </a:r>
            <a:r>
              <a:rPr lang="zh-CN" altLang="en-US" dirty="0"/>
              <a:t>）</a:t>
            </a:r>
            <a:endParaRPr lang="en-US" dirty="0"/>
          </a:p>
        </p:txBody>
      </p:sp>
    </p:spTree>
    <p:extLst>
      <p:ext uri="{BB962C8B-B14F-4D97-AF65-F5344CB8AC3E}">
        <p14:creationId xmlns:p14="http://schemas.microsoft.com/office/powerpoint/2010/main" xmlns="" val="312820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30" y="84469"/>
            <a:ext cx="7886700" cy="793718"/>
          </a:xfrm>
        </p:spPr>
        <p:txBody>
          <a:bodyPr/>
          <a:lstStyle/>
          <a:p>
            <a:r>
              <a:rPr lang="zh-CN" altLang="en-US" b="1" dirty="0"/>
              <a:t>经文</a:t>
            </a:r>
            <a:r>
              <a:rPr lang="en-US" altLang="zh-CN" sz="2400" b="1" dirty="0"/>
              <a:t>  【</a:t>
            </a:r>
            <a:r>
              <a:rPr lang="zh-CN" altLang="en-US" sz="2400" b="1" dirty="0"/>
              <a:t>马太福音</a:t>
            </a:r>
            <a:r>
              <a:rPr lang="en-US" altLang="zh-CN" sz="2400" b="1" dirty="0"/>
              <a:t>8</a:t>
            </a:r>
            <a:r>
              <a:rPr lang="zh-CN" altLang="en-US" sz="2400" b="1" dirty="0"/>
              <a:t>：</a:t>
            </a:r>
            <a:r>
              <a:rPr lang="en-US" altLang="zh-CN" sz="2400" b="1" dirty="0"/>
              <a:t>1</a:t>
            </a:r>
            <a:r>
              <a:rPr lang="zh-CN" altLang="en-US" sz="2400" b="1" dirty="0"/>
              <a:t>～</a:t>
            </a:r>
            <a:r>
              <a:rPr lang="en-US" altLang="zh-CN" sz="2400" b="1" dirty="0"/>
              <a:t>4】</a:t>
            </a:r>
            <a:endParaRPr lang="en-US" sz="2400" b="1" dirty="0"/>
          </a:p>
        </p:txBody>
      </p:sp>
      <p:sp>
        <p:nvSpPr>
          <p:cNvPr id="3" name="Content Placeholder 2"/>
          <p:cNvSpPr>
            <a:spLocks noGrp="1"/>
          </p:cNvSpPr>
          <p:nvPr>
            <p:ph idx="1"/>
          </p:nvPr>
        </p:nvSpPr>
        <p:spPr>
          <a:xfrm>
            <a:off x="488887" y="841972"/>
            <a:ext cx="8026463" cy="5334991"/>
          </a:xfrm>
        </p:spPr>
        <p:txBody>
          <a:bodyPr>
            <a:normAutofit/>
          </a:bodyPr>
          <a:lstStyle/>
          <a:p>
            <a:pPr marL="0" indent="0">
              <a:buNone/>
            </a:pPr>
            <a:r>
              <a:rPr lang="en-US" altLang="zh-CN" sz="1400" dirty="0"/>
              <a:t>1.</a:t>
            </a:r>
            <a:r>
              <a:rPr lang="zh-CN" altLang="en-US" sz="3200" dirty="0"/>
              <a:t>耶稣下了山，有许多人跟着他。</a:t>
            </a:r>
            <a:r>
              <a:rPr lang="en-US" altLang="zh-CN" sz="1400" dirty="0"/>
              <a:t>2. </a:t>
            </a:r>
            <a:r>
              <a:rPr lang="zh-CN" altLang="en-US" sz="3200" dirty="0"/>
              <a:t>有一个长大麻疯的来拜他说，主若肯，必能叫我洁净了。</a:t>
            </a:r>
            <a:r>
              <a:rPr lang="en-US" altLang="zh-CN" sz="1400" dirty="0"/>
              <a:t>3. </a:t>
            </a:r>
            <a:r>
              <a:rPr lang="zh-CN" altLang="en-US" sz="3200" dirty="0"/>
              <a:t>耶稣伸手摸他说，我肯，你洁净了吧。他的大麻疯立刻就洁净了。</a:t>
            </a:r>
            <a:r>
              <a:rPr lang="en-US" altLang="zh-CN" sz="1400" dirty="0"/>
              <a:t>4. </a:t>
            </a:r>
            <a:r>
              <a:rPr lang="zh-CN" altLang="en-US" sz="3200" dirty="0"/>
              <a:t>耶稣对他说，你切不可告诉人。只要去把身体给祭司察看，献上摩西所吩咐的礼物，对众人作证据。</a:t>
            </a:r>
            <a:endParaRPr lang="en-US" sz="3200" dirty="0"/>
          </a:p>
        </p:txBody>
      </p:sp>
    </p:spTree>
    <p:extLst>
      <p:ext uri="{BB962C8B-B14F-4D97-AF65-F5344CB8AC3E}">
        <p14:creationId xmlns:p14="http://schemas.microsoft.com/office/powerpoint/2010/main" xmlns="" val="338825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543" y="89945"/>
            <a:ext cx="7886700" cy="851615"/>
          </a:xfrm>
        </p:spPr>
        <p:txBody>
          <a:bodyPr>
            <a:normAutofit/>
          </a:bodyPr>
          <a:lstStyle/>
          <a:p>
            <a:r>
              <a:rPr lang="zh-CN" altLang="en-US" b="1" dirty="0">
                <a:latin typeface="+mn-ea"/>
                <a:ea typeface="+mn-ea"/>
              </a:rPr>
              <a:t>开始真正的门徒训练</a:t>
            </a:r>
            <a:endParaRPr lang="en-US" b="1" dirty="0">
              <a:latin typeface="+mn-ea"/>
              <a:ea typeface="+mn-ea"/>
            </a:endParaRPr>
          </a:p>
        </p:txBody>
      </p:sp>
      <p:sp>
        <p:nvSpPr>
          <p:cNvPr id="3" name="Content Placeholder 2"/>
          <p:cNvSpPr>
            <a:spLocks noGrp="1"/>
          </p:cNvSpPr>
          <p:nvPr>
            <p:ph idx="1"/>
          </p:nvPr>
        </p:nvSpPr>
        <p:spPr>
          <a:xfrm>
            <a:off x="407405" y="1158843"/>
            <a:ext cx="8320135" cy="5160475"/>
          </a:xfrm>
        </p:spPr>
        <p:txBody>
          <a:bodyPr>
            <a:normAutofit/>
          </a:bodyPr>
          <a:lstStyle/>
          <a:p>
            <a:r>
              <a:rPr lang="zh-CN" altLang="en-US" sz="3600" dirty="0"/>
              <a:t>故事发生的时间和地点：耶稣下了山</a:t>
            </a:r>
            <a:endParaRPr lang="en-US" altLang="zh-CN" sz="3600" dirty="0"/>
          </a:p>
          <a:p>
            <a:pPr lvl="1"/>
            <a:r>
              <a:rPr lang="zh-CN" altLang="en-US" sz="3200" dirty="0"/>
              <a:t>在马太</a:t>
            </a:r>
            <a:r>
              <a:rPr lang="en-US" altLang="zh-CN" sz="3200" dirty="0"/>
              <a:t>5</a:t>
            </a:r>
            <a:r>
              <a:rPr lang="zh-CN" altLang="en-US" sz="3200" dirty="0"/>
              <a:t>～</a:t>
            </a:r>
            <a:r>
              <a:rPr lang="en-US" altLang="zh-CN" sz="3200" dirty="0"/>
              <a:t>7</a:t>
            </a:r>
            <a:r>
              <a:rPr lang="zh-CN" altLang="en-US" sz="3200" dirty="0"/>
              <a:t>章，登山宝训</a:t>
            </a:r>
            <a:endParaRPr lang="en-US" altLang="zh-CN" sz="3200" dirty="0"/>
          </a:p>
          <a:p>
            <a:pPr lvl="1"/>
            <a:r>
              <a:rPr lang="zh-CN" altLang="en-US" sz="3200" dirty="0"/>
              <a:t>如何真正认识主，需要亲身经历</a:t>
            </a:r>
            <a:endParaRPr lang="en-US" altLang="zh-CN" sz="3200" dirty="0"/>
          </a:p>
          <a:p>
            <a:r>
              <a:rPr lang="zh-CN" altLang="en-US" sz="3600" dirty="0"/>
              <a:t>“有许多人跟随着他”</a:t>
            </a:r>
            <a:endParaRPr lang="en-US" altLang="zh-CN" sz="3600" dirty="0"/>
          </a:p>
          <a:p>
            <a:pPr lvl="1"/>
            <a:r>
              <a:rPr lang="zh-CN" altLang="en-US" sz="3200" dirty="0"/>
              <a:t>“凡称呼我主阿，主阿的人，不能都进天国。惟独遵行我天父旨意的人，才能进去。</a:t>
            </a:r>
            <a:r>
              <a:rPr lang="en-US" altLang="zh-CN" sz="3200" dirty="0"/>
              <a:t>【</a:t>
            </a:r>
            <a:r>
              <a:rPr lang="zh-CN" altLang="en-US" sz="3200" dirty="0"/>
              <a:t>太</a:t>
            </a:r>
            <a:r>
              <a:rPr lang="en-US" altLang="zh-CN" sz="3200" dirty="0"/>
              <a:t>7</a:t>
            </a:r>
            <a:r>
              <a:rPr lang="zh-CN" altLang="en-US" sz="3200" dirty="0"/>
              <a:t>：</a:t>
            </a:r>
            <a:r>
              <a:rPr lang="en-US" altLang="zh-CN" sz="3200" dirty="0"/>
              <a:t>21】</a:t>
            </a:r>
            <a:r>
              <a:rPr lang="zh-CN" altLang="en-US" sz="3200" dirty="0"/>
              <a:t>”</a:t>
            </a:r>
            <a:endParaRPr lang="en-US" altLang="zh-CN" sz="3200" dirty="0"/>
          </a:p>
          <a:p>
            <a:pPr lvl="1"/>
            <a:r>
              <a:rPr lang="zh-CN" altLang="en-US" sz="3200" dirty="0"/>
              <a:t>如果今天教会中的弟兄姐妹，只有圣经的道理，没有生活的经历，我们无法满足主的要求</a:t>
            </a:r>
            <a:endParaRPr lang="en-US" altLang="zh-CN" sz="3200" dirty="0"/>
          </a:p>
        </p:txBody>
      </p:sp>
    </p:spTree>
    <p:extLst>
      <p:ext uri="{BB962C8B-B14F-4D97-AF65-F5344CB8AC3E}">
        <p14:creationId xmlns:p14="http://schemas.microsoft.com/office/powerpoint/2010/main" xmlns="" val="88092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111"/>
            <a:ext cx="7886700" cy="929519"/>
          </a:xfrm>
        </p:spPr>
        <p:txBody>
          <a:bodyPr/>
          <a:lstStyle/>
          <a:p>
            <a:r>
              <a:rPr lang="zh-CN" altLang="en-US" b="1" dirty="0">
                <a:latin typeface="+mn-ea"/>
                <a:ea typeface="+mn-ea"/>
              </a:rPr>
              <a:t>麻风病影响了人类数千年</a:t>
            </a:r>
            <a:endParaRPr lang="en-US" b="1" dirty="0">
              <a:latin typeface="+mn-ea"/>
              <a:ea typeface="+mn-ea"/>
            </a:endParaRPr>
          </a:p>
        </p:txBody>
      </p:sp>
      <p:sp>
        <p:nvSpPr>
          <p:cNvPr id="3" name="Content Placeholder 2"/>
          <p:cNvSpPr>
            <a:spLocks noGrp="1"/>
          </p:cNvSpPr>
          <p:nvPr>
            <p:ph idx="1"/>
          </p:nvPr>
        </p:nvSpPr>
        <p:spPr>
          <a:xfrm>
            <a:off x="199176" y="1041148"/>
            <a:ext cx="8772808" cy="5667469"/>
          </a:xfrm>
        </p:spPr>
        <p:txBody>
          <a:bodyPr>
            <a:normAutofit/>
          </a:bodyPr>
          <a:lstStyle/>
          <a:p>
            <a:r>
              <a:rPr lang="zh-CN" altLang="en-US" sz="3200" dirty="0"/>
              <a:t>麻风病是由麻风杆菌与瀰湿漫型麻风分枝杆菌引起的一种慢性传染病，主要经由飞沫传染。该疾病会在神经系统、呼吸道、皮肤与眼部出现肉芽肿，导致病患失去痛觉感知的能力，造成四肢因反复受伤而需要部分截肢、虚弱、视力减退等结果。麻风病通常有</a:t>
            </a:r>
            <a:r>
              <a:rPr lang="en-US" altLang="zh-CN" sz="3200" dirty="0"/>
              <a:t>5</a:t>
            </a:r>
            <a:r>
              <a:rPr lang="zh-CN" altLang="en-US" sz="3200" dirty="0"/>
              <a:t>至</a:t>
            </a:r>
            <a:r>
              <a:rPr lang="en-US" altLang="zh-CN" sz="3200" dirty="0"/>
              <a:t>20</a:t>
            </a:r>
            <a:r>
              <a:rPr lang="zh-CN" altLang="en-US" sz="3200" dirty="0"/>
              <a:t>年的潜伏期。</a:t>
            </a:r>
            <a:endParaRPr lang="en-US" altLang="zh-CN" sz="3200" dirty="0"/>
          </a:p>
          <a:p>
            <a:r>
              <a:rPr lang="zh-CN" altLang="en-US" sz="3200" dirty="0"/>
              <a:t>麻风病影响了人类数千年，虽然今天麻风病已经可以被医治得痊愈，但通常麻风病人害怕社会的歧视而隐瞒病情。为了让麻风病患受到重视，将每年</a:t>
            </a:r>
            <a:r>
              <a:rPr lang="en-US" altLang="zh-CN" sz="3200" dirty="0"/>
              <a:t>1</a:t>
            </a:r>
            <a:r>
              <a:rPr lang="zh-CN" altLang="en-US" sz="3200" dirty="0"/>
              <a:t>月</a:t>
            </a:r>
            <a:r>
              <a:rPr lang="en-US" altLang="zh-CN" sz="3200" dirty="0"/>
              <a:t>26</a:t>
            </a:r>
            <a:r>
              <a:rPr lang="zh-CN" altLang="en-US" sz="3200" dirty="0"/>
              <a:t>日或离此日最近的星期天定为世界麻风病日。</a:t>
            </a:r>
            <a:endParaRPr lang="en-US" sz="3200" dirty="0"/>
          </a:p>
        </p:txBody>
      </p:sp>
    </p:spTree>
    <p:extLst>
      <p:ext uri="{BB962C8B-B14F-4D97-AF65-F5344CB8AC3E}">
        <p14:creationId xmlns:p14="http://schemas.microsoft.com/office/powerpoint/2010/main" xmlns="" val="105246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74" y="129736"/>
            <a:ext cx="8379548" cy="875199"/>
          </a:xfrm>
        </p:spPr>
        <p:txBody>
          <a:bodyPr/>
          <a:lstStyle/>
          <a:p>
            <a:r>
              <a:rPr lang="zh-CN" altLang="en-US" b="1" dirty="0">
                <a:latin typeface="+mn-ea"/>
                <a:ea typeface="+mn-ea"/>
              </a:rPr>
              <a:t>旧约对于麻风病的条例</a:t>
            </a:r>
            <a:endParaRPr lang="en-US" b="1" dirty="0">
              <a:latin typeface="+mn-ea"/>
              <a:ea typeface="+mn-ea"/>
            </a:endParaRPr>
          </a:p>
        </p:txBody>
      </p:sp>
      <p:sp>
        <p:nvSpPr>
          <p:cNvPr id="3" name="Content Placeholder 2"/>
          <p:cNvSpPr>
            <a:spLocks noGrp="1"/>
          </p:cNvSpPr>
          <p:nvPr>
            <p:ph idx="1"/>
          </p:nvPr>
        </p:nvSpPr>
        <p:spPr>
          <a:xfrm>
            <a:off x="244443" y="1149789"/>
            <a:ext cx="8718487" cy="5027173"/>
          </a:xfrm>
        </p:spPr>
        <p:txBody>
          <a:bodyPr>
            <a:normAutofit/>
          </a:bodyPr>
          <a:lstStyle/>
          <a:p>
            <a:r>
              <a:rPr lang="zh-CN" altLang="en-US" sz="3200" dirty="0"/>
              <a:t>麻风病长在人身上：利</a:t>
            </a:r>
            <a:r>
              <a:rPr lang="en-US" altLang="zh-CN" sz="3200" dirty="0"/>
              <a:t>13</a:t>
            </a:r>
            <a:r>
              <a:rPr lang="zh-CN" altLang="en-US" sz="3200" dirty="0"/>
              <a:t>：</a:t>
            </a:r>
            <a:r>
              <a:rPr lang="en-US" altLang="zh-CN" sz="3200" dirty="0"/>
              <a:t>1</a:t>
            </a:r>
            <a:r>
              <a:rPr lang="zh-CN" altLang="en-US" sz="3200" dirty="0"/>
              <a:t>～</a:t>
            </a:r>
            <a:r>
              <a:rPr lang="en-US" altLang="zh-CN" sz="3200" dirty="0"/>
              <a:t>46</a:t>
            </a:r>
          </a:p>
          <a:p>
            <a:pPr lvl="1"/>
            <a:r>
              <a:rPr lang="zh-CN" altLang="en-US" sz="2800" dirty="0"/>
              <a:t>祭司查看，定他为不洁净，关锁七天</a:t>
            </a:r>
            <a:endParaRPr lang="en-US" altLang="zh-CN" sz="2800" dirty="0"/>
          </a:p>
          <a:p>
            <a:r>
              <a:rPr lang="zh-CN" altLang="en-US" sz="3200" dirty="0"/>
              <a:t>麻风病长在衣服或皮子上：</a:t>
            </a:r>
            <a:r>
              <a:rPr lang="en-US" altLang="zh-CN" sz="3200" dirty="0"/>
              <a:t> </a:t>
            </a:r>
            <a:r>
              <a:rPr lang="zh-CN" altLang="en-US" sz="3200" dirty="0"/>
              <a:t>利</a:t>
            </a:r>
            <a:r>
              <a:rPr lang="en-US" altLang="zh-CN" sz="3200" dirty="0"/>
              <a:t>13</a:t>
            </a:r>
            <a:r>
              <a:rPr lang="zh-CN" altLang="en-US" sz="3200" dirty="0"/>
              <a:t>：</a:t>
            </a:r>
            <a:r>
              <a:rPr lang="en-US" altLang="zh-CN" sz="3200" dirty="0"/>
              <a:t>47</a:t>
            </a:r>
            <a:r>
              <a:rPr lang="zh-CN" altLang="en-US" sz="3200" dirty="0"/>
              <a:t>～</a:t>
            </a:r>
            <a:r>
              <a:rPr lang="en-US" altLang="zh-CN" sz="3200" dirty="0"/>
              <a:t>59</a:t>
            </a:r>
          </a:p>
          <a:p>
            <a:pPr lvl="1"/>
            <a:r>
              <a:rPr lang="zh-CN" altLang="en-US" sz="2800" dirty="0"/>
              <a:t>锁、洗、烧、撕</a:t>
            </a:r>
            <a:endParaRPr lang="en-US" altLang="zh-CN" sz="2800" dirty="0"/>
          </a:p>
          <a:p>
            <a:r>
              <a:rPr lang="zh-CN" altLang="en-US" sz="3200" dirty="0"/>
              <a:t>麻风病痊愈洁净的礼仪： 利</a:t>
            </a:r>
            <a:r>
              <a:rPr lang="en-US" altLang="zh-CN" sz="3200" dirty="0"/>
              <a:t>14</a:t>
            </a:r>
            <a:r>
              <a:rPr lang="zh-CN" altLang="en-US" sz="3200" dirty="0"/>
              <a:t>：</a:t>
            </a:r>
            <a:r>
              <a:rPr lang="en-US" altLang="zh-CN" sz="3200" dirty="0"/>
              <a:t>1</a:t>
            </a:r>
            <a:r>
              <a:rPr lang="zh-CN" altLang="en-US" sz="3200" dirty="0"/>
              <a:t>～</a:t>
            </a:r>
            <a:r>
              <a:rPr lang="en-US" altLang="zh-CN" sz="3200" dirty="0"/>
              <a:t>32</a:t>
            </a:r>
          </a:p>
          <a:p>
            <a:pPr lvl="1"/>
            <a:r>
              <a:rPr lang="zh-CN" altLang="en-US" sz="2800" dirty="0"/>
              <a:t>营外查看，血洒七次，外居七天，赎罪献祭</a:t>
            </a:r>
            <a:endParaRPr lang="en-US" altLang="zh-CN" sz="2800" dirty="0"/>
          </a:p>
          <a:p>
            <a:r>
              <a:rPr lang="zh-CN" altLang="en-US" sz="3200" dirty="0"/>
              <a:t>处理有长麻风病人的房子：利</a:t>
            </a:r>
            <a:r>
              <a:rPr lang="en-US" altLang="zh-CN" sz="3200" dirty="0"/>
              <a:t>14</a:t>
            </a:r>
            <a:r>
              <a:rPr lang="zh-CN" altLang="en-US" sz="3200" dirty="0"/>
              <a:t>：</a:t>
            </a:r>
            <a:r>
              <a:rPr lang="en-US" altLang="zh-CN" sz="3200" dirty="0"/>
              <a:t>33</a:t>
            </a:r>
            <a:r>
              <a:rPr lang="zh-CN" altLang="en-US" sz="3200" dirty="0"/>
              <a:t>～</a:t>
            </a:r>
            <a:r>
              <a:rPr lang="en-US" altLang="zh-CN" sz="3200" dirty="0"/>
              <a:t>57</a:t>
            </a:r>
          </a:p>
          <a:p>
            <a:pPr lvl="1"/>
            <a:r>
              <a:rPr lang="zh-CN" altLang="en-US" sz="2800" dirty="0"/>
              <a:t>锁、刮、挖、拆，血洒房七次</a:t>
            </a:r>
            <a:endParaRPr lang="en-US" altLang="zh-CN" sz="2800" dirty="0"/>
          </a:p>
          <a:p>
            <a:r>
              <a:rPr lang="zh-CN" altLang="en-US" sz="3200" dirty="0"/>
              <a:t>麻风病 </a:t>
            </a:r>
            <a:r>
              <a:rPr lang="en-US" altLang="zh-CN" sz="3200" dirty="0"/>
              <a:t>– </a:t>
            </a:r>
            <a:r>
              <a:rPr lang="zh-CN" altLang="en-US" sz="3200" dirty="0"/>
              <a:t>祭司 </a:t>
            </a:r>
            <a:r>
              <a:rPr lang="en-US" altLang="zh-CN" sz="3200" dirty="0"/>
              <a:t>– </a:t>
            </a:r>
            <a:r>
              <a:rPr lang="zh-CN" altLang="en-US" sz="3200" dirty="0"/>
              <a:t>洁净</a:t>
            </a:r>
            <a:endParaRPr lang="en-US" altLang="zh-CN" sz="3200" dirty="0"/>
          </a:p>
        </p:txBody>
      </p:sp>
    </p:spTree>
    <p:extLst>
      <p:ext uri="{BB962C8B-B14F-4D97-AF65-F5344CB8AC3E}">
        <p14:creationId xmlns:p14="http://schemas.microsoft.com/office/powerpoint/2010/main" xmlns="" val="169306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687" y="144266"/>
            <a:ext cx="8252799" cy="887829"/>
          </a:xfrm>
        </p:spPr>
        <p:txBody>
          <a:bodyPr>
            <a:normAutofit/>
          </a:bodyPr>
          <a:lstStyle/>
          <a:p>
            <a:r>
              <a:rPr lang="zh-CN" altLang="en-US" b="1" dirty="0">
                <a:latin typeface="+mn-ea"/>
                <a:ea typeface="+mn-ea"/>
              </a:rPr>
              <a:t>认识属灵的麻风病</a:t>
            </a:r>
            <a:endParaRPr lang="en-US" b="1" dirty="0">
              <a:latin typeface="+mn-ea"/>
              <a:ea typeface="+mn-ea"/>
            </a:endParaRPr>
          </a:p>
        </p:txBody>
      </p:sp>
      <p:sp>
        <p:nvSpPr>
          <p:cNvPr id="3" name="Content Placeholder 2"/>
          <p:cNvSpPr>
            <a:spLocks noGrp="1"/>
          </p:cNvSpPr>
          <p:nvPr>
            <p:ph idx="1"/>
          </p:nvPr>
        </p:nvSpPr>
        <p:spPr>
          <a:xfrm>
            <a:off x="241540" y="1032095"/>
            <a:ext cx="8504108" cy="5432932"/>
          </a:xfrm>
        </p:spPr>
        <p:txBody>
          <a:bodyPr>
            <a:normAutofit lnSpcReduction="10000"/>
          </a:bodyPr>
          <a:lstStyle/>
          <a:p>
            <a:r>
              <a:rPr lang="zh-CN" altLang="en-US" sz="3600" dirty="0"/>
              <a:t>通过外在、可见的大麻风</a:t>
            </a:r>
            <a:r>
              <a:rPr lang="en-US" altLang="zh-CN" sz="3600" dirty="0"/>
              <a:t>,</a:t>
            </a:r>
            <a:r>
              <a:rPr lang="zh-CN" altLang="en-US" sz="3600" dirty="0"/>
              <a:t>明白内在、不可见的罪的可怕性</a:t>
            </a:r>
          </a:p>
          <a:p>
            <a:r>
              <a:rPr lang="zh-CN" altLang="en-US" sz="3600" dirty="0"/>
              <a:t>没有感觉： 在罪上麻木</a:t>
            </a:r>
            <a:endParaRPr lang="en-US" altLang="zh-CN" sz="3600" dirty="0"/>
          </a:p>
          <a:p>
            <a:pPr lvl="1"/>
            <a:r>
              <a:rPr lang="zh-CN" altLang="en-US" sz="3200" dirty="0"/>
              <a:t>没有属灵的原则 </a:t>
            </a:r>
            <a:endParaRPr lang="en-US" altLang="zh-CN" sz="3200" dirty="0"/>
          </a:p>
          <a:p>
            <a:pPr lvl="1"/>
            <a:r>
              <a:rPr lang="zh-CN" altLang="en-US" sz="3200" dirty="0"/>
              <a:t>没有对罪的敏感</a:t>
            </a:r>
            <a:endParaRPr lang="en-US" altLang="zh-CN" sz="3200" dirty="0"/>
          </a:p>
          <a:p>
            <a:r>
              <a:rPr lang="zh-CN" altLang="en-US" sz="3600" dirty="0"/>
              <a:t>丑陋在外：没有见证</a:t>
            </a:r>
            <a:endParaRPr lang="en-US" altLang="zh-CN" sz="3600" dirty="0"/>
          </a:p>
          <a:p>
            <a:pPr lvl="1"/>
            <a:r>
              <a:rPr lang="zh-CN" altLang="en-US" sz="3200" dirty="0"/>
              <a:t>没有见证的基督徒</a:t>
            </a:r>
            <a:endParaRPr lang="en-US" altLang="zh-CN" sz="3200" dirty="0"/>
          </a:p>
          <a:p>
            <a:r>
              <a:rPr lang="zh-CN" altLang="en-US" sz="3600" dirty="0"/>
              <a:t>影响视力：看不到需要和帮助</a:t>
            </a:r>
            <a:endParaRPr lang="en-US" altLang="zh-CN" sz="3600" dirty="0"/>
          </a:p>
          <a:p>
            <a:pPr lvl="1"/>
            <a:r>
              <a:rPr lang="zh-CN" altLang="en-US" sz="3200" dirty="0"/>
              <a:t>对教会和周围人的需要视而不见 </a:t>
            </a:r>
            <a:endParaRPr lang="en-US" altLang="zh-CN" sz="3200" dirty="0"/>
          </a:p>
          <a:p>
            <a:pPr lvl="1"/>
            <a:r>
              <a:rPr lang="zh-CN" altLang="en-US" sz="3200" dirty="0"/>
              <a:t>对着福音的需要视而不见</a:t>
            </a:r>
            <a:endParaRPr lang="en-US" altLang="zh-CN" sz="3200" dirty="0"/>
          </a:p>
        </p:txBody>
      </p:sp>
    </p:spTree>
    <p:extLst>
      <p:ext uri="{BB962C8B-B14F-4D97-AF65-F5344CB8AC3E}">
        <p14:creationId xmlns:p14="http://schemas.microsoft.com/office/powerpoint/2010/main" xmlns="" val="361802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123" y="135802"/>
            <a:ext cx="8790915" cy="6500388"/>
          </a:xfrm>
        </p:spPr>
        <p:txBody>
          <a:bodyPr>
            <a:normAutofit/>
          </a:bodyPr>
          <a:lstStyle/>
          <a:p>
            <a:r>
              <a:rPr lang="zh-CN" altLang="en-US" sz="3600" dirty="0"/>
              <a:t>容易传染：看人不看神</a:t>
            </a:r>
            <a:endParaRPr lang="en-US" altLang="zh-CN" sz="3600" dirty="0"/>
          </a:p>
          <a:p>
            <a:pPr lvl="1"/>
            <a:r>
              <a:rPr lang="zh-CN" altLang="en-US" sz="3200" dirty="0"/>
              <a:t>以周围人为参考</a:t>
            </a:r>
            <a:endParaRPr lang="en-US" altLang="zh-CN" sz="3200" dirty="0"/>
          </a:p>
          <a:p>
            <a:r>
              <a:rPr lang="zh-CN" altLang="en-US" sz="3600" dirty="0"/>
              <a:t>潜伏期长：与得救时间长短无关</a:t>
            </a:r>
            <a:endParaRPr lang="en-US" altLang="zh-CN" sz="3600" dirty="0"/>
          </a:p>
          <a:p>
            <a:pPr lvl="1"/>
            <a:r>
              <a:rPr lang="zh-CN" altLang="en-US" sz="3200" dirty="0"/>
              <a:t>不是刚刚得救的基督徒才会发生</a:t>
            </a:r>
            <a:endParaRPr lang="en-US" altLang="zh-CN" sz="3200" dirty="0"/>
          </a:p>
          <a:p>
            <a:r>
              <a:rPr lang="zh-CN" altLang="en-US" sz="3600" dirty="0"/>
              <a:t>影响长久：缺少属灵生活</a:t>
            </a:r>
            <a:endParaRPr lang="en-US" altLang="zh-CN" sz="3600" dirty="0"/>
          </a:p>
          <a:p>
            <a:pPr lvl="1"/>
            <a:r>
              <a:rPr lang="zh-CN" altLang="en-US" sz="3200" dirty="0"/>
              <a:t>不冷不热：不爱读经祷告</a:t>
            </a:r>
            <a:endParaRPr lang="en-US" altLang="zh-CN" sz="3200" dirty="0"/>
          </a:p>
          <a:p>
            <a:pPr lvl="1"/>
            <a:r>
              <a:rPr lang="zh-CN" altLang="en-US" sz="3200" dirty="0"/>
              <a:t>长期不参加聚会生活和服事</a:t>
            </a:r>
            <a:endParaRPr lang="en-US" altLang="zh-CN" sz="3200" dirty="0"/>
          </a:p>
          <a:p>
            <a:pPr lvl="1"/>
            <a:endParaRPr lang="en-US" dirty="0"/>
          </a:p>
        </p:txBody>
      </p:sp>
    </p:spTree>
    <p:extLst>
      <p:ext uri="{BB962C8B-B14F-4D97-AF65-F5344CB8AC3E}">
        <p14:creationId xmlns:p14="http://schemas.microsoft.com/office/powerpoint/2010/main" xmlns="" val="6784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855" y="108642"/>
            <a:ext cx="8854290" cy="787651"/>
          </a:xfrm>
        </p:spPr>
        <p:txBody>
          <a:bodyPr>
            <a:normAutofit/>
          </a:bodyPr>
          <a:lstStyle/>
          <a:p>
            <a:r>
              <a:rPr lang="zh-CN" altLang="en-US" b="1" dirty="0">
                <a:latin typeface="+mn-ea"/>
                <a:ea typeface="+mn-ea"/>
              </a:rPr>
              <a:t>羞于承认，不肯去医治</a:t>
            </a:r>
            <a:endParaRPr lang="en-US" b="1" dirty="0">
              <a:latin typeface="+mn-ea"/>
              <a:ea typeface="+mn-ea"/>
            </a:endParaRPr>
          </a:p>
        </p:txBody>
      </p:sp>
      <p:sp>
        <p:nvSpPr>
          <p:cNvPr id="3" name="Content Placeholder 2"/>
          <p:cNvSpPr>
            <a:spLocks noGrp="1"/>
          </p:cNvSpPr>
          <p:nvPr>
            <p:ph idx="1"/>
          </p:nvPr>
        </p:nvSpPr>
        <p:spPr>
          <a:xfrm>
            <a:off x="153909" y="1023042"/>
            <a:ext cx="8845236" cy="5513560"/>
          </a:xfrm>
        </p:spPr>
        <p:txBody>
          <a:bodyPr>
            <a:normAutofit/>
          </a:bodyPr>
          <a:lstStyle/>
          <a:p>
            <a:r>
              <a:rPr lang="zh-CN" altLang="en-US" sz="3600" dirty="0"/>
              <a:t>不认识自己有病</a:t>
            </a:r>
          </a:p>
          <a:p>
            <a:pPr lvl="1"/>
            <a:r>
              <a:rPr lang="zh-CN" altLang="en-US" sz="3200" dirty="0"/>
              <a:t>不认为冷漠、没有肢体交通是个罪</a:t>
            </a:r>
          </a:p>
          <a:p>
            <a:r>
              <a:rPr lang="zh-CN" altLang="en-US" sz="3600" dirty="0"/>
              <a:t>不承认自己有病</a:t>
            </a:r>
            <a:endParaRPr lang="en-US" altLang="zh-CN" sz="3600" dirty="0"/>
          </a:p>
          <a:p>
            <a:pPr lvl="1"/>
            <a:r>
              <a:rPr lang="zh-CN" altLang="en-US" sz="3200" dirty="0"/>
              <a:t>认为道都是对着别人说的</a:t>
            </a:r>
            <a:endParaRPr lang="en-US" altLang="zh-CN" sz="3200" dirty="0"/>
          </a:p>
          <a:p>
            <a:r>
              <a:rPr lang="zh-CN" altLang="en-US" sz="3600" dirty="0"/>
              <a:t>拒绝为治病付出代价</a:t>
            </a:r>
            <a:endParaRPr lang="en-US" altLang="zh-CN" sz="3600" dirty="0"/>
          </a:p>
          <a:p>
            <a:pPr lvl="1"/>
            <a:r>
              <a:rPr lang="zh-CN" altLang="en-US" sz="3200" dirty="0"/>
              <a:t>不肯为悔改牺牲自己的利益</a:t>
            </a:r>
          </a:p>
        </p:txBody>
      </p:sp>
    </p:spTree>
    <p:extLst>
      <p:ext uri="{BB962C8B-B14F-4D97-AF65-F5344CB8AC3E}">
        <p14:creationId xmlns:p14="http://schemas.microsoft.com/office/powerpoint/2010/main" xmlns="" val="303053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7547</TotalTime>
  <Words>2649</Words>
  <Application>Microsoft Office PowerPoint</Application>
  <PresentationFormat>On-screen Show (4:3)</PresentationFormat>
  <Paragraphs>169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主若肯，必能叫我洁净了。 </vt:lpstr>
      <vt:lpstr>属灵生命的操练 – 马太福音8～9章的神迹奇事</vt:lpstr>
      <vt:lpstr>经文  【马太福音8：1～4】</vt:lpstr>
      <vt:lpstr>开始真正的门徒训练</vt:lpstr>
      <vt:lpstr>麻风病影响了人类数千年</vt:lpstr>
      <vt:lpstr>旧约对于麻风病的条例</vt:lpstr>
      <vt:lpstr>认识属灵的麻风病</vt:lpstr>
      <vt:lpstr>Slide 8</vt:lpstr>
      <vt:lpstr>羞于承认，不肯去医治</vt:lpstr>
      <vt:lpstr>属灵操练的第一步 – 有感觉</vt:lpstr>
      <vt:lpstr>主的医治-有见证</vt:lpstr>
      <vt:lpstr>怀着感恩的心-有信心</vt:lpstr>
      <vt:lpstr>许志伟博士的见证</vt:lpstr>
      <vt:lpstr>操练洁净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主若肯，必能叫我洁净了。</dc:title>
  <dc:creator>Jimmy Wang</dc:creator>
  <cp:lastModifiedBy>ccmc</cp:lastModifiedBy>
  <cp:revision>140</cp:revision>
  <dcterms:created xsi:type="dcterms:W3CDTF">2016-09-19T15:11:15Z</dcterms:created>
  <dcterms:modified xsi:type="dcterms:W3CDTF">2017-07-23T13:59:54Z</dcterms:modified>
</cp:coreProperties>
</file>