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8BDE-EE0C-4355-A709-CC6271AA6E6D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8F49-C9D7-4016-8518-A20204F71C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二</a:t>
            </a:r>
            <a:r>
              <a:rPr lang="en-US" altLang="zh-CN" sz="4000" b="1" dirty="0">
                <a:solidFill>
                  <a:srgbClr val="00B050"/>
                </a:solidFill>
              </a:rPr>
              <a:t>.</a:t>
            </a:r>
            <a:r>
              <a:rPr lang="zh-CN" altLang="en-US" sz="4000" b="1" dirty="0">
                <a:solidFill>
                  <a:srgbClr val="00B050"/>
                </a:solidFill>
              </a:rPr>
              <a:t> 生活表现上的依靠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但以理功劳显赫却从不张扬</a:t>
            </a:r>
            <a:endParaRPr lang="en-US" altLang="zh-CN" sz="36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虽数度遭冷落亦能随遇而安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内心强大的缘由在于信靠神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信靠神的人往往会选择低调</a:t>
            </a:r>
            <a:endParaRPr lang="en-US" altLang="zh-CN" sz="3600" b="1" dirty="0"/>
          </a:p>
          <a:p>
            <a:pPr marL="0" indent="0">
              <a:buNone/>
            </a:pP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4693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二</a:t>
            </a:r>
            <a:r>
              <a:rPr lang="en-US" altLang="zh-CN" sz="4000" b="1" dirty="0">
                <a:solidFill>
                  <a:srgbClr val="00B050"/>
                </a:solidFill>
              </a:rPr>
              <a:t>.</a:t>
            </a:r>
            <a:r>
              <a:rPr lang="zh-CN" altLang="en-US" sz="4000" b="1" dirty="0">
                <a:solidFill>
                  <a:srgbClr val="00B050"/>
                </a:solidFill>
              </a:rPr>
              <a:t> 生活表现上的依靠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哈曼寡廉鲜耻高调做人</a:t>
            </a:r>
            <a:endParaRPr lang="en-US" altLang="zh-CN" sz="36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心胸狭窄对人怀恨在心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 smtClean="0"/>
              <a:t>自作聪明引至自</a:t>
            </a:r>
            <a:r>
              <a:rPr lang="zh-CN" altLang="en-US" sz="3600" b="1" dirty="0"/>
              <a:t>取其辱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与神作</a:t>
            </a:r>
            <a:r>
              <a:rPr lang="zh-CN" altLang="en-US" sz="3600" b="1" dirty="0" smtClean="0"/>
              <a:t>对遭遇可</a:t>
            </a:r>
            <a:r>
              <a:rPr lang="zh-CN" altLang="en-US" sz="3600" b="1" dirty="0"/>
              <a:t>怜结局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骄傲在败坏以先；狂心在跌倒之前</a:t>
            </a:r>
            <a:r>
              <a:rPr lang="zh-CN" altLang="en-US" sz="3600" b="1" dirty="0">
                <a:latin typeface="+mn-ea"/>
              </a:rPr>
              <a:t>。（箴十六</a:t>
            </a:r>
            <a:r>
              <a:rPr lang="en-US" altLang="zh-CN" sz="3600" b="1" dirty="0">
                <a:latin typeface="+mn-ea"/>
              </a:rPr>
              <a:t>:18</a:t>
            </a:r>
            <a:r>
              <a:rPr lang="zh-CN" altLang="en-US" sz="3600" b="1" dirty="0">
                <a:latin typeface="+mn-ea"/>
              </a:rPr>
              <a:t>）</a:t>
            </a:r>
            <a:endParaRPr lang="en-US" altLang="zh-CN" sz="3600" b="1" dirty="0">
              <a:latin typeface="+mn-ea"/>
            </a:endParaRPr>
          </a:p>
          <a:p>
            <a:pPr marL="0" indent="0">
              <a:buNone/>
            </a:pP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5872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二</a:t>
            </a:r>
            <a:r>
              <a:rPr lang="en-US" altLang="zh-CN" sz="4000" b="1" dirty="0">
                <a:solidFill>
                  <a:srgbClr val="00B050"/>
                </a:solidFill>
              </a:rPr>
              <a:t>.</a:t>
            </a:r>
            <a:r>
              <a:rPr lang="zh-CN" altLang="en-US" sz="4000" b="1" dirty="0">
                <a:solidFill>
                  <a:srgbClr val="00B050"/>
                </a:solidFill>
              </a:rPr>
              <a:t> 生活表现上的依靠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38200"/>
            <a:ext cx="8610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n-ea"/>
              </a:rPr>
              <a:t>“</a:t>
            </a:r>
            <a:r>
              <a:rPr lang="zh-CN" altLang="en-US" sz="3600" b="1" dirty="0"/>
              <a:t>高标准做事，低调做人”</a:t>
            </a:r>
            <a:endParaRPr lang="en-US" altLang="zh-CN" sz="36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尽力精益求精是我们的责任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凡事内敛谦卑是我们的目标</a:t>
            </a:r>
            <a:endParaRPr lang="en-US" altLang="zh-CN" sz="1000" b="1" dirty="0"/>
          </a:p>
          <a:p>
            <a:pPr marL="0" indent="0">
              <a:buNone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</a:rPr>
              <a:t>你施舍的时候，不要叫左手知道右手所做的，要叫你施舍的事行在暗中。你父在暗中察看，必然报答你。</a:t>
            </a:r>
            <a:r>
              <a:rPr lang="zh-CN" altLang="en-US" sz="3600" dirty="0"/>
              <a:t>（太六：</a:t>
            </a:r>
            <a:r>
              <a:rPr lang="en-US" sz="3600" dirty="0"/>
              <a:t>3</a:t>
            </a:r>
            <a:r>
              <a:rPr lang="zh-CN" altLang="en-US" sz="3600" dirty="0"/>
              <a:t>）</a:t>
            </a: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4852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三</a:t>
            </a:r>
            <a:r>
              <a:rPr lang="en-US" altLang="zh-CN" sz="4000" b="1" dirty="0">
                <a:solidFill>
                  <a:srgbClr val="00B050"/>
                </a:solidFill>
              </a:rPr>
              <a:t>.</a:t>
            </a:r>
            <a:r>
              <a:rPr lang="zh-CN" altLang="en-US" sz="4000" b="1" dirty="0">
                <a:solidFill>
                  <a:srgbClr val="00B050"/>
                </a:solidFill>
              </a:rPr>
              <a:t> 生活勇气上的依靠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8797"/>
            <a:ext cx="86868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面对被强迫拜偶像的挑战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+mj-ea"/>
                <a:ea typeface="+mj-ea"/>
              </a:rPr>
              <a:t>即便如此，我们所侍奉的神能将我们从烈火的窑中救出来。王啊，祂也必救我们脱离你的手；即或不然，王啊，你当知道我们决不侍奉你的神，也不敬拜你所立的金像。</a:t>
            </a:r>
            <a:r>
              <a:rPr lang="zh-CN" altLang="en-US" sz="3600" b="1" dirty="0">
                <a:latin typeface="+mj-ea"/>
                <a:ea typeface="+mj-ea"/>
              </a:rPr>
              <a:t>（但三：</a:t>
            </a:r>
            <a:r>
              <a:rPr lang="en-US" sz="3600" b="1" dirty="0">
                <a:latin typeface="+mj-ea"/>
                <a:ea typeface="+mj-ea"/>
              </a:rPr>
              <a:t>16-18</a:t>
            </a:r>
            <a:r>
              <a:rPr lang="zh-CN" altLang="en-US" sz="3600" b="1" dirty="0">
                <a:latin typeface="+mj-ea"/>
                <a:ea typeface="+mj-ea"/>
              </a:rPr>
              <a:t>）</a:t>
            </a:r>
            <a:endParaRPr lang="en-US" altLang="zh-CN" sz="10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0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j-ea"/>
                <a:ea typeface="+mj-ea"/>
              </a:rPr>
              <a:t>面对狮子坑仍然坚持祷告</a:t>
            </a:r>
            <a:endParaRPr lang="en-US" altLang="zh-CN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98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三</a:t>
            </a:r>
            <a:r>
              <a:rPr lang="en-US" altLang="zh-CN" sz="4000" b="1" dirty="0">
                <a:solidFill>
                  <a:srgbClr val="00B050"/>
                </a:solidFill>
              </a:rPr>
              <a:t>.</a:t>
            </a:r>
            <a:r>
              <a:rPr lang="zh-CN" altLang="en-US" sz="4000" b="1" dirty="0">
                <a:solidFill>
                  <a:srgbClr val="00B050"/>
                </a:solidFill>
              </a:rPr>
              <a:t> 生活勇气上的依靠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哈曼大难临头，跪倒人前求救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j-ea"/>
                <a:ea typeface="+mj-ea"/>
              </a:rPr>
              <a:t>靠着人得发迹，要靠人寻解脱</a:t>
            </a:r>
            <a:endParaRPr lang="en-US" altLang="zh-CN" sz="12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2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j-ea"/>
                <a:ea typeface="+mj-ea"/>
              </a:rPr>
              <a:t>我们遇上困难，首先想到了谁？</a:t>
            </a:r>
            <a:endParaRPr lang="en-US" altLang="zh-CN" sz="10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0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j-ea"/>
                <a:ea typeface="+mj-ea"/>
              </a:rPr>
              <a:t>人走到了尽头，才是神的开始？</a:t>
            </a:r>
            <a:endParaRPr lang="en-US" altLang="zh-CN" sz="10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0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j-ea"/>
                <a:ea typeface="+mj-ea"/>
              </a:rPr>
              <a:t>高谈阔</a:t>
            </a:r>
            <a:r>
              <a:rPr lang="zh-CN" altLang="en-US" sz="3600" b="1" dirty="0" smtClean="0">
                <a:latin typeface="+mj-ea"/>
                <a:ea typeface="+mj-ea"/>
              </a:rPr>
              <a:t>论简单，真正实践非易</a:t>
            </a:r>
            <a:endParaRPr lang="en-US" altLang="zh-CN" sz="3600" b="1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72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三</a:t>
            </a:r>
            <a:r>
              <a:rPr lang="en-US" altLang="zh-CN" sz="4000" b="1" dirty="0">
                <a:solidFill>
                  <a:srgbClr val="00B050"/>
                </a:solidFill>
              </a:rPr>
              <a:t>.</a:t>
            </a:r>
            <a:r>
              <a:rPr lang="zh-CN" altLang="en-US" sz="4000" b="1" dirty="0">
                <a:solidFill>
                  <a:srgbClr val="00B050"/>
                </a:solidFill>
              </a:rPr>
              <a:t> 生活勇气上的依靠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信心的基础决定了生活的勇气</a:t>
            </a:r>
            <a:endParaRPr lang="en-US" altLang="zh-CN" sz="400" b="1" dirty="0"/>
          </a:p>
          <a:p>
            <a:pPr>
              <a:buFont typeface="Wingdings" pitchFamily="2" charset="2"/>
              <a:buChar char="Ø"/>
            </a:pPr>
            <a:endParaRPr lang="en-US" altLang="zh-CN" sz="4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j-ea"/>
                <a:ea typeface="+mj-ea"/>
              </a:rPr>
              <a:t>哈曼的信条让他最后惊恐万分</a:t>
            </a:r>
            <a:endParaRPr lang="en-US" altLang="zh-CN" sz="4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sz="4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j-ea"/>
                <a:ea typeface="+mj-ea"/>
              </a:rPr>
              <a:t>但以理的信仰帮助他坚韧不拔</a:t>
            </a:r>
            <a:endParaRPr lang="en-US" altLang="zh-CN" sz="4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sz="4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j-ea"/>
                <a:ea typeface="+mj-ea"/>
              </a:rPr>
              <a:t>不同的依靠引向不一样的人生</a:t>
            </a:r>
            <a:endParaRPr lang="en-US" altLang="zh-CN" sz="4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endParaRPr lang="en-US" altLang="zh-CN" sz="4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万军之耶和华说：</a:t>
            </a:r>
            <a:r>
              <a:rPr lang="en-US" altLang="zh-CN" sz="3600" b="1" dirty="0">
                <a:solidFill>
                  <a:srgbClr val="0000FF"/>
                </a:solidFill>
                <a:latin typeface="+mn-ea"/>
              </a:rPr>
              <a:t>『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不是依靠势力，不是依靠才能，乃是依靠我的灵方能成事。</a:t>
            </a:r>
            <a:r>
              <a:rPr lang="en-US" altLang="zh-CN" sz="3600" b="1" dirty="0">
                <a:solidFill>
                  <a:srgbClr val="0000FF"/>
                </a:solidFill>
                <a:latin typeface="+mn-ea"/>
              </a:rPr>
              <a:t>』</a:t>
            </a:r>
            <a:r>
              <a:rPr lang="zh-CN" altLang="en-US" sz="3600" b="1" dirty="0">
                <a:latin typeface="+mn-ea"/>
              </a:rPr>
              <a:t>（亚四：</a:t>
            </a:r>
            <a:r>
              <a:rPr lang="en-US" sz="3600" b="1" dirty="0">
                <a:latin typeface="+mn-ea"/>
              </a:rPr>
              <a:t>6</a:t>
            </a:r>
            <a:r>
              <a:rPr lang="zh-CN" altLang="en-US" sz="3600" b="1" dirty="0">
                <a:latin typeface="+mn-ea"/>
              </a:rPr>
              <a:t>）</a:t>
            </a:r>
            <a:endParaRPr lang="en-US" altLang="zh-CN" sz="1000" b="1" dirty="0">
              <a:latin typeface="+mn-ea"/>
            </a:endParaRPr>
          </a:p>
          <a:p>
            <a:pPr marL="0" indent="0">
              <a:buNone/>
            </a:pPr>
            <a:endParaRPr lang="en-US" altLang="zh-CN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952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19200"/>
            <a:ext cx="31242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Tiger Woods</a:t>
            </a:r>
          </a:p>
          <a:p>
            <a:pPr>
              <a:buFont typeface="Wingdings" pitchFamily="2" charset="2"/>
              <a:buChar char="Ø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Tebow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ennysonChen\Desktop\tig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19400" cy="3124200"/>
          </a:xfrm>
          <a:prstGeom prst="rect">
            <a:avLst/>
          </a:prstGeom>
          <a:noFill/>
        </p:spPr>
      </p:pic>
      <p:pic>
        <p:nvPicPr>
          <p:cNvPr id="3080" name="Picture 8" descr="C:\Users\TennysonChen\Desktop\170px-Tim_Tebow_Tebo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3124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85" y="3124200"/>
            <a:ext cx="2836985" cy="320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4200"/>
            <a:ext cx="2895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8229600" cy="3886200"/>
          </a:xfrm>
        </p:spPr>
        <p:txBody>
          <a:bodyPr/>
          <a:lstStyle/>
          <a:p>
            <a:r>
              <a:rPr lang="zh-CN" altLang="en-US" sz="4800" b="1" dirty="0">
                <a:solidFill>
                  <a:schemeClr val="tx1"/>
                </a:solidFill>
                <a:latin typeface="+mn-ea"/>
              </a:rPr>
              <a:t>两条道路：但以理与哈曼</a:t>
            </a:r>
            <a:endParaRPr lang="en-US" altLang="zh-CN" sz="1400" b="1" dirty="0">
              <a:solidFill>
                <a:schemeClr val="tx1"/>
              </a:solidFill>
              <a:latin typeface="+mn-ea"/>
            </a:endParaRPr>
          </a:p>
          <a:p>
            <a:endParaRPr lang="en-US" altLang="zh-CN" sz="1400" b="1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zh-CN" altLang="en-US" sz="4000" b="1" dirty="0">
                <a:solidFill>
                  <a:srgbClr val="0000FF"/>
                </a:solidFill>
                <a:latin typeface="+mn-ea"/>
              </a:rPr>
              <a:t>万军之耶和华说：</a:t>
            </a:r>
            <a:r>
              <a:rPr lang="en-US" altLang="zh-CN" sz="4000" b="1" dirty="0">
                <a:solidFill>
                  <a:srgbClr val="0000FF"/>
                </a:solidFill>
                <a:latin typeface="+mn-ea"/>
              </a:rPr>
              <a:t>『</a:t>
            </a:r>
            <a:r>
              <a:rPr lang="zh-CN" altLang="en-US" sz="4000" b="1" dirty="0">
                <a:solidFill>
                  <a:srgbClr val="0000FF"/>
                </a:solidFill>
                <a:latin typeface="+mn-ea"/>
              </a:rPr>
              <a:t>不是依靠势力，不是依靠才能，乃是依靠我的灵方能成事。</a:t>
            </a:r>
            <a:r>
              <a:rPr lang="en-US" altLang="zh-CN" sz="4000" b="1" dirty="0">
                <a:solidFill>
                  <a:srgbClr val="0000FF"/>
                </a:solidFill>
                <a:latin typeface="+mn-ea"/>
              </a:rPr>
              <a:t>』</a:t>
            </a:r>
            <a:r>
              <a:rPr lang="zh-CN" altLang="en-US" sz="4000" b="1" dirty="0">
                <a:solidFill>
                  <a:schemeClr val="tx1"/>
                </a:solidFill>
                <a:latin typeface="+mn-ea"/>
              </a:rPr>
              <a:t>（亚四：</a:t>
            </a:r>
            <a:r>
              <a:rPr lang="en-US" sz="4000" b="1" dirty="0">
                <a:solidFill>
                  <a:schemeClr val="tx1"/>
                </a:solidFill>
                <a:latin typeface="+mn-ea"/>
              </a:rPr>
              <a:t>6</a:t>
            </a:r>
            <a:r>
              <a:rPr lang="zh-CN" altLang="en-US" sz="4000" b="1" dirty="0">
                <a:solidFill>
                  <a:schemeClr val="tx1"/>
                </a:solidFill>
                <a:latin typeface="+mn-ea"/>
              </a:rPr>
              <a:t>）</a:t>
            </a:r>
            <a:endParaRPr lang="en-US" sz="40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36"/>
            <a:ext cx="4724400" cy="762000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但以理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4" y="772236"/>
            <a:ext cx="5562600" cy="5333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自幼被掳，背井离乡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接受培训，拒王酒膳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展示灵性，被王重</a:t>
            </a:r>
            <a:r>
              <a:rPr lang="zh-CN" altLang="en-US" sz="3600" b="1" dirty="0" smtClean="0"/>
              <a:t>用</a:t>
            </a:r>
            <a:endParaRPr lang="en-US" altLang="zh-CN" sz="1000" b="1" dirty="0" smtClean="0"/>
          </a:p>
          <a:p>
            <a:pPr>
              <a:buFont typeface="Wingdings" pitchFamily="2" charset="2"/>
              <a:buChar char="Ø"/>
            </a:pPr>
            <a:endParaRPr lang="en-US" altLang="zh-CN" sz="1000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历经数王，经久不衰</a:t>
            </a:r>
            <a:endParaRPr lang="en-US" altLang="zh-CN" sz="36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 smtClean="0"/>
              <a:t>屡遭</a:t>
            </a:r>
            <a:r>
              <a:rPr lang="zh-CN" altLang="en-US" sz="3600" b="1" dirty="0"/>
              <a:t>暗算</a:t>
            </a:r>
            <a:r>
              <a:rPr lang="zh-CN" altLang="en-US" sz="3600" b="1" dirty="0" smtClean="0"/>
              <a:t>，蒙神</a:t>
            </a:r>
            <a:r>
              <a:rPr lang="zh-CN" altLang="en-US" sz="3600" b="1" dirty="0"/>
              <a:t>拯救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忠心不渝</a:t>
            </a:r>
            <a:r>
              <a:rPr lang="zh-CN" altLang="en-US" sz="3600" b="1" dirty="0" smtClean="0"/>
              <a:t>，悉获启</a:t>
            </a:r>
            <a:r>
              <a:rPr lang="zh-CN" altLang="en-US" sz="3600" b="1" dirty="0"/>
              <a:t>示</a:t>
            </a:r>
            <a:endParaRPr lang="en-US" sz="3600" b="1" dirty="0"/>
          </a:p>
        </p:txBody>
      </p:sp>
      <p:pic>
        <p:nvPicPr>
          <p:cNvPr id="1026" name="Picture 2" descr="C:\Users\TennysonChen\Desktop\Dani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381000"/>
            <a:ext cx="3429001" cy="2895600"/>
          </a:xfrm>
          <a:prstGeom prst="rect">
            <a:avLst/>
          </a:prstGeom>
          <a:noFill/>
        </p:spPr>
      </p:pic>
      <p:pic>
        <p:nvPicPr>
          <p:cNvPr id="1027" name="Picture 3" descr="C:\Users\TennysonChen\Desktop\Danie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48" y="3276600"/>
            <a:ext cx="340995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731"/>
            <a:ext cx="4724400" cy="762000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哈曼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638800" cy="5333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亚玛力后裔，攀升至高位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得恩宠殊荣，路人皆下跪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嫉恨末底改，设谋灭其族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神料事如神，致其谋落败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选民得自卫，除灭亚玛力</a:t>
            </a:r>
            <a:endParaRPr lang="en-US" sz="3600" b="1" dirty="0"/>
          </a:p>
        </p:txBody>
      </p:sp>
      <p:pic>
        <p:nvPicPr>
          <p:cNvPr id="2050" name="Picture 2" descr="C:\Users\TennysonChen\Desktop\haman_w4ls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152400"/>
            <a:ext cx="3200399" cy="3200400"/>
          </a:xfrm>
          <a:prstGeom prst="rect">
            <a:avLst/>
          </a:prstGeom>
          <a:noFill/>
        </p:spPr>
      </p:pic>
      <p:pic>
        <p:nvPicPr>
          <p:cNvPr id="2051" name="Picture 3" descr="C:\Users\TennysonChen\Desktop\content_Esther_Denouncing_Ha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3200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/>
              <a:t>两条道路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哈     曼：依靠势力和才能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但以理：依靠耶和华的灵</a:t>
            </a:r>
            <a:endParaRPr lang="en-US" altLang="zh-CN" sz="1000" b="1" dirty="0"/>
          </a:p>
          <a:p>
            <a:pPr>
              <a:buFont typeface="Wingdings" pitchFamily="2" charset="2"/>
              <a:buChar char="Ø"/>
            </a:pPr>
            <a:endParaRPr lang="en-US" sz="10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万军之耶和华说：</a:t>
            </a:r>
            <a:r>
              <a:rPr lang="en-US" altLang="zh-CN" sz="3600" b="1" dirty="0">
                <a:solidFill>
                  <a:srgbClr val="0000FF"/>
                </a:solidFill>
                <a:latin typeface="+mn-ea"/>
              </a:rPr>
              <a:t>『</a:t>
            </a: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不是依靠势力，不是依靠才能，乃是依靠我的灵方能成事。</a:t>
            </a:r>
            <a:r>
              <a:rPr lang="en-US" altLang="zh-CN" sz="3600" b="1" dirty="0">
                <a:solidFill>
                  <a:srgbClr val="0000FF"/>
                </a:solidFill>
                <a:latin typeface="+mn-ea"/>
              </a:rPr>
              <a:t>』</a:t>
            </a:r>
            <a:r>
              <a:rPr lang="zh-CN" altLang="en-US" sz="3600" b="1" dirty="0">
                <a:latin typeface="+mn-ea"/>
              </a:rPr>
              <a:t>（亚四：</a:t>
            </a:r>
            <a:r>
              <a:rPr lang="en-US" sz="3600" b="1" dirty="0">
                <a:latin typeface="+mn-ea"/>
              </a:rPr>
              <a:t>6</a:t>
            </a:r>
            <a:r>
              <a:rPr lang="zh-CN" altLang="en-US" sz="3600" b="1" dirty="0">
                <a:latin typeface="+mn-ea"/>
              </a:rPr>
              <a:t>）</a:t>
            </a:r>
            <a:endParaRPr lang="en-US" altLang="zh-CN" sz="10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000" b="1" dirty="0">
              <a:solidFill>
                <a:srgbClr val="0000FF"/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>
                <a:latin typeface="+mn-ea"/>
              </a:rPr>
              <a:t>两种不同依靠的具体表现</a:t>
            </a:r>
            <a:endParaRPr lang="en-US" sz="36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一</a:t>
            </a:r>
            <a:r>
              <a:rPr lang="en-US" altLang="zh-CN" sz="4000" b="1" dirty="0">
                <a:solidFill>
                  <a:srgbClr val="00B050"/>
                </a:solidFill>
              </a:rPr>
              <a:t>.</a:t>
            </a:r>
            <a:r>
              <a:rPr lang="zh-CN" altLang="en-US" sz="4000" b="1" dirty="0">
                <a:solidFill>
                  <a:srgbClr val="00B050"/>
                </a:solidFill>
              </a:rPr>
              <a:t> 生活原则上的依靠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但以理被掳后生活被迫改变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但以理生活原则的取舍标准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但以理对神信靠的具体实践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但以理尊崇神，神亦尊崇他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但以理信靠的是对神的忠心</a:t>
            </a:r>
            <a:endParaRPr lang="en-US" altLang="zh-CN" sz="3600" b="1" dirty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05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一</a:t>
            </a:r>
            <a:r>
              <a:rPr lang="en-US" altLang="zh-CN" sz="4000" b="1" dirty="0">
                <a:solidFill>
                  <a:srgbClr val="00B050"/>
                </a:solidFill>
              </a:rPr>
              <a:t>.</a:t>
            </a:r>
            <a:r>
              <a:rPr lang="zh-CN" altLang="en-US" sz="4000" b="1" dirty="0">
                <a:solidFill>
                  <a:srgbClr val="00B050"/>
                </a:solidFill>
              </a:rPr>
              <a:t> 生活原则上的依靠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哈曼的仇恨及惯用手法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en-US" altLang="zh-CN" sz="3600" b="1" dirty="0">
                <a:latin typeface="+mn-ea"/>
              </a:rPr>
              <a:t>“</a:t>
            </a:r>
            <a:r>
              <a:rPr lang="zh-CN" altLang="en-US" sz="3600" b="1" dirty="0">
                <a:latin typeface="+mn-ea"/>
              </a:rPr>
              <a:t>王若以为美，请下旨意灭绝他们；我就捐一万他连得银子交给掌管国帑的人，纳入王的府库。</a:t>
            </a:r>
            <a:r>
              <a:rPr lang="en-US" altLang="zh-CN" sz="3600" b="1" dirty="0">
                <a:latin typeface="+mn-ea"/>
              </a:rPr>
              <a:t>”</a:t>
            </a:r>
            <a:r>
              <a:rPr lang="zh-CN" altLang="en-US" sz="3600" b="1" dirty="0">
                <a:latin typeface="+mn-ea"/>
              </a:rPr>
              <a:t>（斯三：</a:t>
            </a:r>
            <a:r>
              <a:rPr lang="en-US" sz="3600" b="1" dirty="0">
                <a:latin typeface="+mn-ea"/>
              </a:rPr>
              <a:t>9</a:t>
            </a:r>
            <a:r>
              <a:rPr lang="zh-CN" altLang="en-US" sz="3600" b="1" dirty="0">
                <a:latin typeface="+mn-ea"/>
              </a:rPr>
              <a:t>）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哈曼信靠的是金钱手段</a:t>
            </a:r>
            <a:endParaRPr lang="en-US" altLang="zh-CN" sz="3600" b="1" dirty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267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一</a:t>
            </a:r>
            <a:r>
              <a:rPr lang="en-US" altLang="zh-CN" sz="4000" b="1" dirty="0">
                <a:solidFill>
                  <a:srgbClr val="00B050"/>
                </a:solidFill>
              </a:rPr>
              <a:t>.</a:t>
            </a:r>
            <a:r>
              <a:rPr lang="zh-CN" altLang="en-US" sz="4000" b="1" dirty="0">
                <a:solidFill>
                  <a:srgbClr val="00B050"/>
                </a:solidFill>
              </a:rPr>
              <a:t> 生活原则上的依靠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基督徒生活在</a:t>
            </a:r>
            <a:r>
              <a:rPr lang="zh-CN" altLang="en-US" sz="3600" b="1" dirty="0">
                <a:latin typeface="+mn-ea"/>
              </a:rPr>
              <a:t>「巴比伦」之中</a:t>
            </a:r>
            <a:endParaRPr lang="en-US" altLang="zh-CN" sz="36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与神敌对的世界推崇哈曼原则</a:t>
            </a: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哪些是「王的膳，王的酒」？</a:t>
            </a:r>
            <a:endParaRPr lang="en-US" altLang="zh-CN" sz="3600" b="1" dirty="0"/>
          </a:p>
          <a:p>
            <a:pPr>
              <a:buFont typeface="Wingdings" pitchFamily="2" charset="2"/>
              <a:buChar char="Ø"/>
            </a:pPr>
            <a:endParaRPr lang="en-US" altLang="zh-CN" sz="1200" b="1" dirty="0"/>
          </a:p>
          <a:p>
            <a:pPr>
              <a:buFont typeface="Wingdings" pitchFamily="2" charset="2"/>
              <a:buChar char="Ø"/>
            </a:pPr>
            <a:r>
              <a:rPr lang="zh-CN" altLang="en-US" sz="3600" b="1" dirty="0"/>
              <a:t>依靠神的生活原则需付的代价</a:t>
            </a: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7629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978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但以理</vt:lpstr>
      <vt:lpstr>哈曼</vt:lpstr>
      <vt:lpstr>两条道路</vt:lpstr>
      <vt:lpstr>一. 生活原则上的依靠</vt:lpstr>
      <vt:lpstr>一. 生活原则上的依靠</vt:lpstr>
      <vt:lpstr>一. 生活原则上的依靠</vt:lpstr>
      <vt:lpstr>二. 生活表现上的依靠</vt:lpstr>
      <vt:lpstr>二. 生活表现上的依靠</vt:lpstr>
      <vt:lpstr>二. 生活表现上的依靠</vt:lpstr>
      <vt:lpstr>三. 生活勇气上的依靠</vt:lpstr>
      <vt:lpstr>三. 生活勇气上的依靠</vt:lpstr>
      <vt:lpstr>三. 生活勇气上的依靠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TennysonChen</dc:creator>
  <cp:lastModifiedBy>TennysonChen</cp:lastModifiedBy>
  <cp:revision>32</cp:revision>
  <dcterms:created xsi:type="dcterms:W3CDTF">2017-06-25T01:27:53Z</dcterms:created>
  <dcterms:modified xsi:type="dcterms:W3CDTF">2017-07-09T03:01:51Z</dcterms:modified>
</cp:coreProperties>
</file>