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347" r:id="rId3"/>
    <p:sldId id="458" r:id="rId4"/>
    <p:sldId id="459" r:id="rId5"/>
    <p:sldId id="460" r:id="rId6"/>
    <p:sldId id="412" r:id="rId7"/>
    <p:sldId id="434" r:id="rId8"/>
    <p:sldId id="461" r:id="rId9"/>
    <p:sldId id="468" r:id="rId10"/>
    <p:sldId id="462" r:id="rId11"/>
    <p:sldId id="466" r:id="rId12"/>
    <p:sldId id="469" r:id="rId13"/>
    <p:sldId id="470" r:id="rId14"/>
    <p:sldId id="463" r:id="rId15"/>
    <p:sldId id="465" r:id="rId16"/>
    <p:sldId id="471" r:id="rId17"/>
    <p:sldId id="433" r:id="rId18"/>
    <p:sldId id="464" r:id="rId19"/>
    <p:sldId id="467" r:id="rId20"/>
    <p:sldId id="472" r:id="rId21"/>
    <p:sldId id="473" r:id="rId22"/>
    <p:sldId id="474" r:id="rId23"/>
    <p:sldId id="476" r:id="rId24"/>
    <p:sldId id="4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4/15/2017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4/15/2017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kMxkBXydYhk"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instagram.com/p/BSlLN9BFjlt/?taken-by=therock&amp;hl=en"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b="1" dirty="0" smtClean="0"/>
              <a:t>I Will</a:t>
            </a:r>
          </a:p>
          <a:p>
            <a:pPr algn="dist"/>
            <a:r>
              <a:rPr lang="en-US" sz="7000" dirty="0" smtClean="0"/>
              <a:t>See You Again</a:t>
            </a:r>
            <a:endParaRPr lang="en-US" sz="7000" dirty="0" smtClean="0"/>
          </a:p>
          <a:p>
            <a:pPr algn="dist"/>
            <a:r>
              <a:rPr lang="zh-CN" altLang="en-US" sz="7000" b="1" dirty="0" smtClean="0"/>
              <a:t>袮</a:t>
            </a:r>
            <a:r>
              <a:rPr lang="zh-CN" altLang="en-US" sz="7000" dirty="0" smtClean="0"/>
              <a:t>我</a:t>
            </a:r>
            <a:r>
              <a:rPr lang="zh-CN" altLang="en-US" sz="7000" b="1" dirty="0" smtClean="0"/>
              <a:t>會</a:t>
            </a:r>
            <a:r>
              <a:rPr lang="zh-CN" altLang="en-US" sz="7000" dirty="0" smtClean="0"/>
              <a:t>在相見</a:t>
            </a:r>
            <a:endParaRPr lang="en-US" sz="7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200329"/>
          </a:xfrm>
          <a:prstGeom prst="rect">
            <a:avLst/>
          </a:prstGeom>
          <a:noFill/>
        </p:spPr>
        <p:txBody>
          <a:bodyPr wrap="square" rtlCol="0">
            <a:spAutoFit/>
          </a:bodyPr>
          <a:lstStyle/>
          <a:p>
            <a:pPr algn="ctr"/>
            <a:r>
              <a:rPr lang="en-US" sz="7200" dirty="0" smtClean="0">
                <a:solidFill>
                  <a:schemeClr val="bg1"/>
                </a:solidFill>
              </a:rPr>
              <a:t>To the One Grieving</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To the One Grieving:</a:t>
            </a:r>
            <a:endParaRPr lang="en-US" sz="4000" u="sng" dirty="0" smtClean="0">
              <a:solidFill>
                <a:schemeClr val="bg1"/>
              </a:solidFill>
            </a:endParaRPr>
          </a:p>
          <a:p>
            <a:r>
              <a:rPr lang="en-US" sz="4000" dirty="0" smtClean="0">
                <a:solidFill>
                  <a:schemeClr val="bg1"/>
                </a:solidFill>
              </a:rPr>
              <a:t>Jesus had </a:t>
            </a:r>
            <a:r>
              <a:rPr lang="en-US" sz="4000" dirty="0" smtClean="0">
                <a:solidFill>
                  <a:schemeClr val="bg1"/>
                </a:solidFill>
              </a:rPr>
              <a:t>repeatedly told them about the coming persecution and crucifixion… </a:t>
            </a:r>
            <a:r>
              <a:rPr lang="en-US" sz="4000" b="1" dirty="0" smtClean="0">
                <a:solidFill>
                  <a:schemeClr val="bg1"/>
                </a:solidFill>
              </a:rPr>
              <a:t>AND the resurrection</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To the One Grieving:</a:t>
            </a:r>
            <a:endParaRPr lang="en-US" sz="4000" u="sng" dirty="0" smtClean="0">
              <a:solidFill>
                <a:schemeClr val="bg1"/>
              </a:solidFill>
            </a:endParaRPr>
          </a:p>
          <a:p>
            <a:r>
              <a:rPr lang="en-US" sz="4000" b="1" dirty="0" smtClean="0">
                <a:solidFill>
                  <a:schemeClr val="bg1"/>
                </a:solidFill>
              </a:rPr>
              <a:t>Live in and live through the present hardship IN LIGHT of the coming glory</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To the One Grieving:</a:t>
            </a:r>
            <a:endParaRPr lang="en-US" sz="4000" u="sng" dirty="0" smtClean="0">
              <a:solidFill>
                <a:schemeClr val="bg1"/>
              </a:solidFill>
            </a:endParaRPr>
          </a:p>
          <a:p>
            <a:r>
              <a:rPr lang="en-US" sz="4000" dirty="0" smtClean="0">
                <a:solidFill>
                  <a:schemeClr val="bg1"/>
                </a:solidFill>
              </a:rPr>
              <a:t>But it seemed that the disciples were entrapped by the thought of </a:t>
            </a:r>
            <a:r>
              <a:rPr lang="en-US" sz="4000" dirty="0" smtClean="0">
                <a:solidFill>
                  <a:schemeClr val="bg1"/>
                </a:solidFill>
              </a:rPr>
              <a:t>Jesus’ </a:t>
            </a:r>
            <a:r>
              <a:rPr lang="en-US" sz="4000" dirty="0" smtClean="0">
                <a:solidFill>
                  <a:schemeClr val="bg1"/>
                </a:solidFill>
              </a:rPr>
              <a:t>death, and deafened to the statement “on the third day be raised to </a:t>
            </a:r>
            <a:r>
              <a:rPr lang="en-US" sz="4000" dirty="0" smtClean="0">
                <a:solidFill>
                  <a:schemeClr val="bg1"/>
                </a:solidFill>
              </a:rPr>
              <a:t>life”</a:t>
            </a:r>
            <a:r>
              <a:rPr lang="en-US" sz="4000" dirty="0" smtClean="0">
                <a:solidFill>
                  <a:schemeClr val="bg1"/>
                </a:solidFill>
              </a:rPr>
              <a:t/>
            </a:r>
            <a:br>
              <a:rPr lang="en-US" sz="4000" dirty="0" smtClean="0">
                <a:solidFill>
                  <a:schemeClr val="bg1"/>
                </a:solidFill>
              </a:rPr>
            </a:b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200329"/>
          </a:xfrm>
          <a:prstGeom prst="rect">
            <a:avLst/>
          </a:prstGeom>
          <a:noFill/>
        </p:spPr>
        <p:txBody>
          <a:bodyPr wrap="square" rtlCol="0">
            <a:spAutoFit/>
          </a:bodyPr>
          <a:lstStyle/>
          <a:p>
            <a:pPr algn="ctr"/>
            <a:r>
              <a:rPr lang="en-US" sz="7200" dirty="0" smtClean="0">
                <a:solidFill>
                  <a:schemeClr val="bg1"/>
                </a:solidFill>
              </a:rPr>
              <a:t>To the One Questioning</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To the One Questioning:</a:t>
            </a:r>
            <a:endParaRPr lang="en-US" sz="4000" u="sng" dirty="0" smtClean="0">
              <a:solidFill>
                <a:schemeClr val="bg1"/>
              </a:solidFill>
            </a:endParaRPr>
          </a:p>
          <a:p>
            <a:r>
              <a:rPr lang="en-US" sz="4000" dirty="0" smtClean="0">
                <a:solidFill>
                  <a:schemeClr val="bg1"/>
                </a:solidFill>
              </a:rPr>
              <a:t>Evidence 1: Literary form</a:t>
            </a:r>
          </a:p>
          <a:p>
            <a:r>
              <a:rPr lang="en-US" sz="4000" dirty="0" smtClean="0">
                <a:solidFill>
                  <a:schemeClr val="bg1"/>
                </a:solidFill>
              </a:rPr>
              <a:t>___Eyewitness accounts (names, public documents)</a:t>
            </a:r>
          </a:p>
          <a:p>
            <a:r>
              <a:rPr lang="en-US" sz="4000" dirty="0" smtClean="0">
                <a:solidFill>
                  <a:schemeClr val="bg1"/>
                </a:solidFill>
              </a:rPr>
              <a:t>___Women as primary witnesses</a:t>
            </a:r>
          </a:p>
          <a:p>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To the One Questioning:</a:t>
            </a:r>
            <a:endParaRPr lang="en-US" sz="4000" u="sng" dirty="0" smtClean="0">
              <a:solidFill>
                <a:schemeClr val="bg1"/>
              </a:solidFill>
            </a:endParaRPr>
          </a:p>
          <a:p>
            <a:r>
              <a:rPr lang="en-US" sz="4000" dirty="0" smtClean="0">
                <a:solidFill>
                  <a:schemeClr val="bg1"/>
                </a:solidFill>
              </a:rPr>
              <a:t>Evidence 2: Disciples’ paradigm shift</a:t>
            </a:r>
          </a:p>
          <a:p>
            <a:r>
              <a:rPr lang="en-US" sz="4000" dirty="0" smtClean="0">
                <a:solidFill>
                  <a:schemeClr val="bg1"/>
                </a:solidFill>
              </a:rPr>
              <a:t>___Overturning of two ingrained </a:t>
            </a:r>
            <a:r>
              <a:rPr lang="en-US" sz="4000" dirty="0" err="1" smtClean="0">
                <a:solidFill>
                  <a:schemeClr val="bg1"/>
                </a:solidFill>
              </a:rPr>
              <a:t>Jewsih</a:t>
            </a:r>
            <a:r>
              <a:rPr lang="en-US" sz="4000" dirty="0" smtClean="0">
                <a:solidFill>
                  <a:schemeClr val="bg1"/>
                </a:solidFill>
              </a:rPr>
              <a:t> convictions (No last day resurrection in the present, man also God) </a:t>
            </a:r>
          </a:p>
          <a:p>
            <a:r>
              <a:rPr lang="en-US" sz="4000" dirty="0" smtClean="0">
                <a:solidFill>
                  <a:schemeClr val="bg1"/>
                </a:solidFill>
              </a:rPr>
              <a:t>___Their own disbelief</a:t>
            </a:r>
          </a:p>
          <a:p>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170099"/>
          </a:xfrm>
          <a:prstGeom prst="rect">
            <a:avLst/>
          </a:prstGeom>
          <a:noFill/>
        </p:spPr>
        <p:txBody>
          <a:bodyPr wrap="square" rtlCol="0">
            <a:spAutoFit/>
          </a:bodyPr>
          <a:lstStyle/>
          <a:p>
            <a:r>
              <a:rPr lang="en-US" sz="4000" i="1" dirty="0" smtClean="0">
                <a:solidFill>
                  <a:schemeClr val="bg1"/>
                </a:solidFill>
              </a:rPr>
              <a:t>The Christian ideal has not been tried and found wanting; it has been found difficult and left untried</a:t>
            </a:r>
            <a:r>
              <a:rPr lang="en-US" sz="4000" i="1" dirty="0" smtClean="0">
                <a:solidFill>
                  <a:schemeClr val="bg1"/>
                </a:solidFill>
              </a:rPr>
              <a:t>.</a:t>
            </a:r>
            <a:endParaRPr lang="en-US" sz="4000" i="1" dirty="0" smtClean="0">
              <a:solidFill>
                <a:schemeClr val="bg1"/>
              </a:solidFill>
            </a:endParaRPr>
          </a:p>
          <a:p>
            <a:endParaRPr lang="en-US" sz="4000" i="1" dirty="0" smtClean="0">
              <a:solidFill>
                <a:schemeClr val="bg1"/>
              </a:solidFill>
            </a:endParaRPr>
          </a:p>
          <a:p>
            <a:pPr algn="r"/>
            <a:r>
              <a:rPr lang="en-US" sz="4000" i="1" dirty="0" smtClean="0">
                <a:solidFill>
                  <a:schemeClr val="bg1"/>
                </a:solidFill>
              </a:rPr>
              <a:t>~G K Chesterton</a:t>
            </a:r>
            <a:endParaRPr lang="en-US" sz="2000" i="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200329"/>
          </a:xfrm>
          <a:prstGeom prst="rect">
            <a:avLst/>
          </a:prstGeom>
          <a:noFill/>
        </p:spPr>
        <p:txBody>
          <a:bodyPr wrap="square" rtlCol="0">
            <a:spAutoFit/>
          </a:bodyPr>
          <a:lstStyle/>
          <a:p>
            <a:pPr algn="ctr"/>
            <a:r>
              <a:rPr lang="en-US" sz="7200" dirty="0" smtClean="0">
                <a:solidFill>
                  <a:schemeClr val="bg1"/>
                </a:solidFill>
              </a:rPr>
              <a:t>To the One </a:t>
            </a:r>
            <a:r>
              <a:rPr lang="en-US" sz="7200" dirty="0" err="1" smtClean="0">
                <a:solidFill>
                  <a:schemeClr val="bg1"/>
                </a:solidFill>
              </a:rPr>
              <a:t>Faithing</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To the One </a:t>
            </a:r>
            <a:r>
              <a:rPr lang="en-US" sz="4000" u="sng" dirty="0" err="1" smtClean="0">
                <a:solidFill>
                  <a:schemeClr val="bg1"/>
                </a:solidFill>
              </a:rPr>
              <a:t>Faithing</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It establishes for all Christians a reality that we would otherwise not know or </a:t>
            </a:r>
            <a:r>
              <a:rPr lang="en-US" sz="4000" dirty="0" smtClean="0">
                <a:solidFill>
                  <a:schemeClr val="bg1"/>
                </a:solidFill>
              </a:rPr>
              <a:t>acknowledge: </a:t>
            </a:r>
            <a:r>
              <a:rPr lang="en-US" sz="4000" b="1" dirty="0" smtClean="0">
                <a:solidFill>
                  <a:schemeClr val="bg1"/>
                </a:solidFill>
              </a:rPr>
              <a:t>There </a:t>
            </a:r>
            <a:r>
              <a:rPr lang="en-US" sz="4000" b="1" dirty="0" smtClean="0">
                <a:solidFill>
                  <a:schemeClr val="bg1"/>
                </a:solidFill>
              </a:rPr>
              <a:t>really is a Savior </a:t>
            </a:r>
            <a:r>
              <a:rPr lang="en-US" sz="4000" b="1" dirty="0" smtClean="0">
                <a:solidFill>
                  <a:schemeClr val="bg1"/>
                </a:solidFill>
              </a:rPr>
              <a:t>King (Jesus </a:t>
            </a:r>
            <a:r>
              <a:rPr lang="en-US" sz="4000" b="1" dirty="0" smtClean="0">
                <a:solidFill>
                  <a:schemeClr val="bg1"/>
                </a:solidFill>
              </a:rPr>
              <a:t>+ Christ) and he is greater beyond who we perceive him to be </a:t>
            </a:r>
            <a:r>
              <a:rPr lang="en-US" sz="4000" dirty="0" smtClean="0">
                <a:solidFill>
                  <a:schemeClr val="bg1"/>
                </a:solidFill>
              </a:rPr>
              <a:t>(and certainly greater than what we may dislike about </a:t>
            </a:r>
            <a:r>
              <a:rPr lang="en-US" sz="4000" dirty="0" smtClean="0">
                <a:solidFill>
                  <a:schemeClr val="bg1"/>
                </a:solidFill>
              </a:rPr>
              <a:t>Jesus and his teachings)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908762"/>
          </a:xfrm>
          <a:prstGeom prst="rect">
            <a:avLst/>
          </a:prstGeom>
          <a:noFill/>
        </p:spPr>
        <p:txBody>
          <a:bodyPr wrap="square" rtlCol="0">
            <a:spAutoFit/>
          </a:bodyPr>
          <a:lstStyle/>
          <a:p>
            <a:pPr algn="r"/>
            <a:r>
              <a:rPr lang="en-US" sz="3200" b="1" dirty="0" err="1" smtClean="0">
                <a:solidFill>
                  <a:schemeClr val="bg1"/>
                </a:solidFill>
              </a:rPr>
              <a:t>Jn</a:t>
            </a:r>
            <a:r>
              <a:rPr lang="en-US" sz="3200" b="1" dirty="0" smtClean="0">
                <a:solidFill>
                  <a:schemeClr val="bg1"/>
                </a:solidFill>
              </a:rPr>
              <a:t> 16: 16</a:t>
            </a:r>
            <a:endParaRPr lang="en-US" sz="3200" b="1" dirty="0" smtClean="0">
              <a:solidFill>
                <a:schemeClr val="bg1"/>
              </a:solidFill>
            </a:endParaRPr>
          </a:p>
          <a:p>
            <a:r>
              <a:rPr lang="en-US" sz="3600" dirty="0" smtClean="0">
                <a:solidFill>
                  <a:schemeClr val="bg1"/>
                </a:solidFill>
              </a:rPr>
              <a:t>Jesus </a:t>
            </a:r>
            <a:r>
              <a:rPr lang="en-US" sz="3600" dirty="0" smtClean="0">
                <a:solidFill>
                  <a:schemeClr val="bg1"/>
                </a:solidFill>
              </a:rPr>
              <a:t>went on to say, “In a little while you will see me no more, and then after a little while you will see me.” </a:t>
            </a:r>
            <a:endParaRPr lang="en-US" sz="3600" dirty="0" smtClean="0">
              <a:solidFill>
                <a:schemeClr val="bg1"/>
              </a:solidFill>
            </a:endParaRPr>
          </a:p>
          <a:p>
            <a:endParaRPr lang="en-US" altLang="zh-TW" sz="3600" dirty="0" smtClean="0">
              <a:solidFill>
                <a:schemeClr val="bg1"/>
              </a:solidFill>
            </a:endParaRPr>
          </a:p>
          <a:p>
            <a:r>
              <a:rPr lang="zh-TW" altLang="en-US" sz="3600" b="1" dirty="0" smtClean="0">
                <a:solidFill>
                  <a:schemeClr val="bg1"/>
                </a:solidFill>
              </a:rPr>
              <a:t>等 </a:t>
            </a:r>
            <a:r>
              <a:rPr lang="zh-TW" altLang="en-US" sz="3600" b="1" dirty="0" smtClean="0">
                <a:solidFill>
                  <a:schemeClr val="bg1"/>
                </a:solidFill>
              </a:rPr>
              <a:t>不 多 時 ， 你 們 就 不 得 見 我 ； 再 等 不 多 時 ， 你 們 還 要 見 我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632311"/>
          </a:xfrm>
          <a:prstGeom prst="rect">
            <a:avLst/>
          </a:prstGeom>
          <a:noFill/>
        </p:spPr>
        <p:txBody>
          <a:bodyPr wrap="square" rtlCol="0">
            <a:spAutoFit/>
          </a:bodyPr>
          <a:lstStyle/>
          <a:p>
            <a:r>
              <a:rPr lang="en-US" sz="4000" i="1" dirty="0" smtClean="0">
                <a:solidFill>
                  <a:schemeClr val="bg1"/>
                </a:solidFill>
              </a:rPr>
              <a:t>The Resurrection makes Christianity the most irritating religion on the face of the earth. [Because] if Jesus was raised from the dead, you’re going to have to deal with everything in the Bible. If Jesus wasn’t raised from the dead, I don’t know why you are vexing over </a:t>
            </a:r>
            <a:r>
              <a:rPr lang="en-US" sz="4000" i="1" dirty="0" smtClean="0">
                <a:solidFill>
                  <a:schemeClr val="bg1"/>
                </a:solidFill>
              </a:rPr>
              <a:t>that</a:t>
            </a:r>
            <a:r>
              <a:rPr lang="en-US" sz="4000" i="1" dirty="0" smtClean="0">
                <a:solidFill>
                  <a:schemeClr val="bg1"/>
                </a:solidFill>
              </a:rPr>
              <a:t>.</a:t>
            </a:r>
            <a:endParaRPr lang="en-US" sz="4000" i="1" dirty="0" smtClean="0">
              <a:solidFill>
                <a:schemeClr val="bg1"/>
              </a:solidFill>
            </a:endParaRPr>
          </a:p>
          <a:p>
            <a:endParaRPr lang="en-US" sz="4000" i="1" dirty="0" smtClean="0">
              <a:solidFill>
                <a:schemeClr val="bg1"/>
              </a:solidFill>
            </a:endParaRPr>
          </a:p>
          <a:p>
            <a:pPr algn="r"/>
            <a:r>
              <a:rPr lang="en-US" sz="4000" i="1" dirty="0" smtClean="0">
                <a:solidFill>
                  <a:schemeClr val="bg1"/>
                </a:solidFill>
              </a:rPr>
              <a:t>~Pastor </a:t>
            </a:r>
            <a:r>
              <a:rPr lang="en-US" sz="4000" i="1" dirty="0" smtClean="0">
                <a:solidFill>
                  <a:schemeClr val="bg1"/>
                </a:solidFill>
              </a:rPr>
              <a:t>Tim Keller</a:t>
            </a:r>
            <a:r>
              <a:rPr lang="en-US" sz="4000" i="1" dirty="0" smtClean="0">
                <a:solidFill>
                  <a:schemeClr val="bg1"/>
                </a:solidFill>
              </a:rPr>
              <a:t>, </a:t>
            </a:r>
            <a:r>
              <a:rPr lang="en-US" sz="2000" i="1" dirty="0" smtClean="0">
                <a:solidFill>
                  <a:prstClr val="white"/>
                </a:solidFill>
              </a:rPr>
              <a:t>(sermon) </a:t>
            </a:r>
            <a:r>
              <a:rPr lang="en-US" sz="4000" i="1" dirty="0" smtClean="0">
                <a:solidFill>
                  <a:schemeClr val="bg1"/>
                </a:solidFill>
              </a:rPr>
              <a:t>Jesus </a:t>
            </a:r>
            <a:r>
              <a:rPr lang="en-US" sz="4000" i="1" dirty="0" smtClean="0">
                <a:solidFill>
                  <a:schemeClr val="bg1"/>
                </a:solidFill>
              </a:rPr>
              <a:t>Vindicated</a:t>
            </a:r>
            <a:endParaRPr lang="en-US" sz="2000" i="1"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To the One </a:t>
            </a:r>
            <a:r>
              <a:rPr lang="en-US" sz="4000" u="sng" dirty="0" err="1" smtClean="0">
                <a:solidFill>
                  <a:schemeClr val="bg1"/>
                </a:solidFill>
              </a:rPr>
              <a:t>Faithing</a:t>
            </a:r>
            <a:r>
              <a:rPr lang="en-US" sz="4000" u="sng" dirty="0" smtClean="0">
                <a:solidFill>
                  <a:schemeClr val="bg1"/>
                </a:solidFill>
              </a:rPr>
              <a:t>:</a:t>
            </a:r>
            <a:endParaRPr lang="en-US" sz="4000" u="sng" dirty="0" smtClean="0">
              <a:solidFill>
                <a:schemeClr val="bg1"/>
              </a:solidFill>
            </a:endParaRPr>
          </a:p>
          <a:p>
            <a:r>
              <a:rPr lang="en-US" sz="4000" b="1" dirty="0" smtClean="0">
                <a:solidFill>
                  <a:schemeClr val="bg1"/>
                </a:solidFill>
              </a:rPr>
              <a:t>A life that is </a:t>
            </a:r>
            <a:r>
              <a:rPr lang="en-US" sz="4000" b="1" u="sng" dirty="0" smtClean="0">
                <a:solidFill>
                  <a:schemeClr val="bg1"/>
                </a:solidFill>
              </a:rPr>
              <a:t>transformed</a:t>
            </a:r>
            <a:r>
              <a:rPr lang="en-US" sz="4000" b="1" dirty="0" smtClean="0">
                <a:solidFill>
                  <a:schemeClr val="bg1"/>
                </a:solidFill>
              </a:rPr>
              <a:t> under the LORDSHIP of </a:t>
            </a:r>
            <a:r>
              <a:rPr lang="en-US" sz="4000" b="1" dirty="0" smtClean="0">
                <a:solidFill>
                  <a:schemeClr val="bg1"/>
                </a:solidFill>
              </a:rPr>
              <a:t>Jesus Christ who </a:t>
            </a:r>
            <a:r>
              <a:rPr lang="en-US" sz="4000" b="1" dirty="0" smtClean="0">
                <a:solidFill>
                  <a:schemeClr val="bg1"/>
                </a:solidFill>
              </a:rPr>
              <a:t>guarantees the hope of an eternal, glorious future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To the One </a:t>
            </a:r>
            <a:r>
              <a:rPr lang="en-US" sz="4000" u="sng" dirty="0" err="1" smtClean="0">
                <a:solidFill>
                  <a:schemeClr val="bg1"/>
                </a:solidFill>
              </a:rPr>
              <a:t>Faithing</a:t>
            </a:r>
            <a:r>
              <a:rPr lang="en-US" sz="4000" u="sng" dirty="0" smtClean="0">
                <a:solidFill>
                  <a:schemeClr val="bg1"/>
                </a:solidFill>
              </a:rPr>
              <a:t>:</a:t>
            </a:r>
            <a:endParaRPr lang="en-US" sz="4000" u="sng" dirty="0" smtClean="0">
              <a:solidFill>
                <a:schemeClr val="bg1"/>
              </a:solidFill>
            </a:endParaRPr>
          </a:p>
          <a:p>
            <a:r>
              <a:rPr lang="en-US" sz="4000" dirty="0" smtClean="0">
                <a:solidFill>
                  <a:schemeClr val="bg1"/>
                </a:solidFill>
              </a:rPr>
              <a:t>The Resurrection is the assurance that the POWER that is in God was demonstrated and will still be demonstrated;</a:t>
            </a:r>
            <a:br>
              <a:rPr lang="en-US" sz="4000" dirty="0" smtClean="0">
                <a:solidFill>
                  <a:schemeClr val="bg1"/>
                </a:solidFill>
              </a:rPr>
            </a:br>
            <a:r>
              <a:rPr lang="en-US" sz="4000" dirty="0" smtClean="0">
                <a:solidFill>
                  <a:schemeClr val="bg1"/>
                </a:solidFill>
              </a:rPr>
              <a:t>it is the assurance that the PROMISES made by God were kept and will still be kept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To the One </a:t>
            </a:r>
            <a:r>
              <a:rPr lang="en-US" sz="4000" u="sng" dirty="0" err="1" smtClean="0">
                <a:solidFill>
                  <a:schemeClr val="bg1"/>
                </a:solidFill>
              </a:rPr>
              <a:t>Faithing</a:t>
            </a:r>
            <a:r>
              <a:rPr lang="en-US" sz="4000" u="sng" dirty="0" smtClean="0">
                <a:solidFill>
                  <a:schemeClr val="bg1"/>
                </a:solidFill>
              </a:rPr>
              <a:t>:</a:t>
            </a:r>
            <a:endParaRPr lang="en-US" sz="4000" u="sng" dirty="0" smtClean="0">
              <a:solidFill>
                <a:schemeClr val="bg1"/>
              </a:solidFill>
            </a:endParaRPr>
          </a:p>
          <a:p>
            <a:r>
              <a:rPr lang="en-US" sz="4000" u="sng" dirty="0" smtClean="0">
                <a:hlinkClick r:id="rId2"/>
              </a:rPr>
              <a:t>https://</a:t>
            </a:r>
            <a:r>
              <a:rPr lang="en-US" sz="4000" u="sng" dirty="0" smtClean="0">
                <a:hlinkClick r:id="rId2"/>
              </a:rPr>
              <a:t>www.youtube.com/watch?v=kMxkBXydYhk</a:t>
            </a:r>
            <a:endParaRPr lang="en-US" sz="4000" u="sng"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586418"/>
          </a:xfrm>
          <a:prstGeom prst="rect">
            <a:avLst/>
          </a:prstGeom>
          <a:noFill/>
        </p:spPr>
        <p:txBody>
          <a:bodyPr wrap="square" rtlCol="0">
            <a:spAutoFit/>
          </a:bodyPr>
          <a:lstStyle/>
          <a:p>
            <a:pPr algn="r"/>
            <a:r>
              <a:rPr lang="en-US" sz="3200" b="1" dirty="0" smtClean="0">
                <a:solidFill>
                  <a:schemeClr val="bg1"/>
                </a:solidFill>
              </a:rPr>
              <a:t>Rev 21: 3-4</a:t>
            </a:r>
            <a:endParaRPr lang="en-US" sz="3200" b="1" dirty="0" smtClean="0">
              <a:solidFill>
                <a:schemeClr val="bg1"/>
              </a:solidFill>
            </a:endParaRPr>
          </a:p>
          <a:p>
            <a:r>
              <a:rPr lang="en-US" sz="3000" dirty="0" smtClean="0">
                <a:solidFill>
                  <a:schemeClr val="bg1"/>
                </a:solidFill>
              </a:rPr>
              <a:t>And </a:t>
            </a:r>
            <a:r>
              <a:rPr lang="en-US" sz="3000" dirty="0" smtClean="0">
                <a:solidFill>
                  <a:schemeClr val="bg1"/>
                </a:solidFill>
              </a:rPr>
              <a:t>I heard a loud voice from the throne saying, “Look! God’s dwelling place is now among the people, and he will dwell with them. They will be his people, and God himself will be with them and be their </a:t>
            </a:r>
            <a:r>
              <a:rPr lang="en-US" sz="3000" dirty="0" smtClean="0">
                <a:solidFill>
                  <a:schemeClr val="bg1"/>
                </a:solidFill>
              </a:rPr>
              <a:t>God. ‘</a:t>
            </a:r>
            <a:r>
              <a:rPr lang="en-US" sz="3000" dirty="0" smtClean="0">
                <a:solidFill>
                  <a:schemeClr val="bg1"/>
                </a:solidFill>
              </a:rPr>
              <a:t>He will wipe every tear from their eyes. There will be no more death’ or mourning or crying or pain, for the old order of things has passed away</a:t>
            </a:r>
            <a:r>
              <a:rPr lang="en-US" sz="3000" dirty="0" smtClean="0">
                <a:solidFill>
                  <a:schemeClr val="bg1"/>
                </a:solidFill>
              </a:rPr>
              <a:t>.” </a:t>
            </a:r>
          </a:p>
          <a:p>
            <a:r>
              <a:rPr lang="zh-TW" altLang="en-US" sz="3000" b="1" dirty="0" smtClean="0">
                <a:solidFill>
                  <a:schemeClr val="bg1"/>
                </a:solidFill>
              </a:rPr>
              <a:t>我 </a:t>
            </a:r>
            <a:r>
              <a:rPr lang="zh-TW" altLang="en-US" sz="3000" b="1" dirty="0" smtClean="0">
                <a:solidFill>
                  <a:schemeClr val="bg1"/>
                </a:solidFill>
              </a:rPr>
              <a:t>聽 見 有 大 聲 音 從 寶 座 出 來 說 ： 看 哪 ， 神 的 帳 幕 在 人 間 。 他 要 與 人 同 住 ， 他 們 要 作 他 的 子 民 。 神 要 親 自 與 他 們 同 在 ， 作 他 們 的 神 </a:t>
            </a:r>
            <a:r>
              <a:rPr lang="zh-TW" altLang="en-US" sz="3000" b="1" dirty="0" smtClean="0">
                <a:solidFill>
                  <a:schemeClr val="bg1"/>
                </a:solidFill>
              </a:rPr>
              <a:t>。神 </a:t>
            </a:r>
            <a:r>
              <a:rPr lang="zh-TW" altLang="en-US" sz="3000" b="1" dirty="0" smtClean="0">
                <a:solidFill>
                  <a:schemeClr val="bg1"/>
                </a:solidFill>
              </a:rPr>
              <a:t>要 擦 去 他 們 一 切 的 眼 淚 ； 不 再 有 死 亡 ， 也 不 再 有 悲 哀 、 哭 號 、 疼 痛 ， 因 為 以 前 的 事 都 過 去 了 </a:t>
            </a:r>
            <a:r>
              <a:rPr lang="zh-TW" altLang="en-US" sz="3000" b="1" dirty="0" smtClean="0">
                <a:solidFill>
                  <a:schemeClr val="bg1"/>
                </a:solidFill>
              </a:rPr>
              <a:t>。</a:t>
            </a:r>
            <a:endParaRPr lang="zh-TW" altLang="en-US" sz="3000" b="1"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462760"/>
          </a:xfrm>
          <a:prstGeom prst="rect">
            <a:avLst/>
          </a:prstGeom>
          <a:noFill/>
        </p:spPr>
        <p:txBody>
          <a:bodyPr wrap="square" rtlCol="0">
            <a:spAutoFit/>
          </a:bodyPr>
          <a:lstStyle/>
          <a:p>
            <a:pPr algn="r"/>
            <a:r>
              <a:rPr lang="en-US" sz="3200" b="1" dirty="0" err="1" smtClean="0">
                <a:solidFill>
                  <a:schemeClr val="bg1"/>
                </a:solidFill>
              </a:rPr>
              <a:t>Jn</a:t>
            </a:r>
            <a:r>
              <a:rPr lang="en-US" sz="3200" b="1" dirty="0" smtClean="0">
                <a:solidFill>
                  <a:schemeClr val="bg1"/>
                </a:solidFill>
              </a:rPr>
              <a:t> 16: 22</a:t>
            </a:r>
            <a:endParaRPr lang="en-US" sz="3200" b="1" dirty="0" smtClean="0">
              <a:solidFill>
                <a:schemeClr val="bg1"/>
              </a:solidFill>
            </a:endParaRPr>
          </a:p>
          <a:p>
            <a:r>
              <a:rPr lang="en-US" sz="3600" dirty="0" smtClean="0">
                <a:solidFill>
                  <a:schemeClr val="bg1"/>
                </a:solidFill>
              </a:rPr>
              <a:t>So </a:t>
            </a:r>
            <a:r>
              <a:rPr lang="en-US" sz="3600" dirty="0" smtClean="0">
                <a:solidFill>
                  <a:schemeClr val="bg1"/>
                </a:solidFill>
              </a:rPr>
              <a:t>with you: Now is your time of grief, but I will see you again and you will rejoice, and no one will take away your joy. </a:t>
            </a:r>
            <a:endParaRPr lang="en-US" sz="3600" dirty="0" smtClean="0">
              <a:solidFill>
                <a:schemeClr val="bg1"/>
              </a:solidFill>
            </a:endParaRPr>
          </a:p>
          <a:p>
            <a:endParaRPr lang="en-US" altLang="zh-TW" sz="3600" dirty="0" smtClean="0">
              <a:solidFill>
                <a:schemeClr val="bg1"/>
              </a:solidFill>
            </a:endParaRPr>
          </a:p>
          <a:p>
            <a:r>
              <a:rPr lang="zh-TW" altLang="en-US" sz="3600" b="1" dirty="0" smtClean="0">
                <a:solidFill>
                  <a:schemeClr val="bg1"/>
                </a:solidFill>
              </a:rPr>
              <a:t>你 </a:t>
            </a:r>
            <a:r>
              <a:rPr lang="zh-TW" altLang="en-US" sz="3600" b="1" dirty="0" smtClean="0">
                <a:solidFill>
                  <a:schemeClr val="bg1"/>
                </a:solidFill>
              </a:rPr>
              <a:t>們 現 在 也 是 憂 愁 ， 但 我 要 再 見 你 們 ， 你 們 的 心 就 喜 樂 了 ； 這 喜 樂 也 沒 有 人 能 奪 去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908762"/>
          </a:xfrm>
          <a:prstGeom prst="rect">
            <a:avLst/>
          </a:prstGeom>
          <a:noFill/>
        </p:spPr>
        <p:txBody>
          <a:bodyPr wrap="square" rtlCol="0">
            <a:spAutoFit/>
          </a:bodyPr>
          <a:lstStyle/>
          <a:p>
            <a:pPr algn="r"/>
            <a:r>
              <a:rPr lang="en-US" sz="3200" b="1" dirty="0" err="1" smtClean="0">
                <a:solidFill>
                  <a:schemeClr val="bg1"/>
                </a:solidFill>
              </a:rPr>
              <a:t>Jn</a:t>
            </a:r>
            <a:r>
              <a:rPr lang="en-US" sz="3200" b="1" dirty="0" smtClean="0">
                <a:solidFill>
                  <a:schemeClr val="bg1"/>
                </a:solidFill>
              </a:rPr>
              <a:t> 16: 16 </a:t>
            </a:r>
            <a:r>
              <a:rPr lang="en-US" altLang="zh-CN" sz="3200" b="1" dirty="0" smtClean="0">
                <a:solidFill>
                  <a:schemeClr val="bg1"/>
                </a:solidFill>
              </a:rPr>
              <a:t>Adapted</a:t>
            </a:r>
            <a:endParaRPr lang="en-US" sz="3200" b="1" dirty="0" smtClean="0">
              <a:solidFill>
                <a:schemeClr val="bg1"/>
              </a:solidFill>
            </a:endParaRPr>
          </a:p>
          <a:p>
            <a:r>
              <a:rPr lang="en-US" sz="3600" dirty="0" smtClean="0">
                <a:solidFill>
                  <a:schemeClr val="bg1"/>
                </a:solidFill>
              </a:rPr>
              <a:t>Jesus </a:t>
            </a:r>
            <a:r>
              <a:rPr lang="en-US" sz="3600" dirty="0" smtClean="0">
                <a:solidFill>
                  <a:schemeClr val="bg1"/>
                </a:solidFill>
              </a:rPr>
              <a:t>went on to tell us, “In a little while we will see YOU no more, and then after a little while we will see YOU.” </a:t>
            </a:r>
            <a:endParaRPr lang="en-US" sz="3600" dirty="0" smtClean="0">
              <a:solidFill>
                <a:schemeClr val="bg1"/>
              </a:solidFill>
            </a:endParaRPr>
          </a:p>
          <a:p>
            <a:endParaRPr lang="en-US" altLang="zh-TW" sz="3600" dirty="0" smtClean="0">
              <a:solidFill>
                <a:schemeClr val="bg1"/>
              </a:solidFill>
            </a:endParaRPr>
          </a:p>
          <a:p>
            <a:r>
              <a:rPr lang="zh-TW" altLang="en-US" sz="3600" b="1" dirty="0" smtClean="0">
                <a:solidFill>
                  <a:schemeClr val="bg1"/>
                </a:solidFill>
              </a:rPr>
              <a:t>等 </a:t>
            </a:r>
            <a:r>
              <a:rPr lang="zh-TW" altLang="en-US" sz="3600" b="1" dirty="0" smtClean="0">
                <a:solidFill>
                  <a:schemeClr val="bg1"/>
                </a:solidFill>
              </a:rPr>
              <a:t>不 多 時 ， </a:t>
            </a:r>
            <a:r>
              <a:rPr lang="zh-CN" altLang="en-US" sz="3600" b="1" dirty="0" smtClean="0">
                <a:solidFill>
                  <a:schemeClr val="bg1"/>
                </a:solidFill>
              </a:rPr>
              <a:t>我 </a:t>
            </a:r>
            <a:r>
              <a:rPr lang="zh-TW" altLang="en-US" sz="3600" b="1" dirty="0" smtClean="0">
                <a:solidFill>
                  <a:schemeClr val="bg1"/>
                </a:solidFill>
              </a:rPr>
              <a:t>們 就 不 得 見 </a:t>
            </a:r>
            <a:r>
              <a:rPr lang="zh-CN" altLang="en-US" sz="3600" b="1" dirty="0" smtClean="0">
                <a:solidFill>
                  <a:schemeClr val="bg1"/>
                </a:solidFill>
              </a:rPr>
              <a:t>您 </a:t>
            </a:r>
            <a:r>
              <a:rPr lang="zh-TW" altLang="en-US" sz="3600" b="1" dirty="0" smtClean="0">
                <a:solidFill>
                  <a:schemeClr val="bg1"/>
                </a:solidFill>
              </a:rPr>
              <a:t>； 再 等 不 多 時 ， </a:t>
            </a:r>
            <a:r>
              <a:rPr lang="zh-CN" altLang="en-US" sz="3600" b="1" dirty="0" smtClean="0">
                <a:solidFill>
                  <a:schemeClr val="bg1"/>
                </a:solidFill>
              </a:rPr>
              <a:t>我 </a:t>
            </a:r>
            <a:r>
              <a:rPr lang="zh-TW" altLang="en-US" sz="3600" b="1" dirty="0" smtClean="0">
                <a:solidFill>
                  <a:schemeClr val="bg1"/>
                </a:solidFill>
              </a:rPr>
              <a:t>們 還 要 見 </a:t>
            </a:r>
            <a:r>
              <a:rPr lang="zh-CN" altLang="en-US" sz="3600" b="1" dirty="0" smtClean="0">
                <a:solidFill>
                  <a:schemeClr val="bg1"/>
                </a:solidFill>
              </a:rPr>
              <a:t>耶 穌 您 </a:t>
            </a:r>
            <a:r>
              <a:rPr lang="zh-TW" altLang="en-US" sz="3600" b="1" dirty="0" smtClean="0">
                <a:solidFill>
                  <a:schemeClr val="bg1"/>
                </a:solidFill>
              </a:rPr>
              <a:t>。</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462760"/>
          </a:xfrm>
          <a:prstGeom prst="rect">
            <a:avLst/>
          </a:prstGeom>
          <a:noFill/>
        </p:spPr>
        <p:txBody>
          <a:bodyPr wrap="square" rtlCol="0">
            <a:spAutoFit/>
          </a:bodyPr>
          <a:lstStyle/>
          <a:p>
            <a:pPr algn="r"/>
            <a:r>
              <a:rPr lang="en-US" sz="3200" b="1" dirty="0" err="1" smtClean="0">
                <a:solidFill>
                  <a:schemeClr val="bg1"/>
                </a:solidFill>
              </a:rPr>
              <a:t>Jn</a:t>
            </a:r>
            <a:r>
              <a:rPr lang="en-US" sz="3200" b="1" dirty="0" smtClean="0">
                <a:solidFill>
                  <a:schemeClr val="bg1"/>
                </a:solidFill>
              </a:rPr>
              <a:t> 16: 22 </a:t>
            </a:r>
            <a:r>
              <a:rPr lang="en-US" altLang="zh-CN" sz="3200" b="1" dirty="0" smtClean="0">
                <a:solidFill>
                  <a:schemeClr val="bg1"/>
                </a:solidFill>
              </a:rPr>
              <a:t>Adapted</a:t>
            </a:r>
            <a:endParaRPr lang="en-US" sz="3200" b="1" dirty="0" smtClean="0">
              <a:solidFill>
                <a:schemeClr val="bg1"/>
              </a:solidFill>
            </a:endParaRPr>
          </a:p>
          <a:p>
            <a:r>
              <a:rPr lang="en-US" sz="3600" dirty="0" smtClean="0">
                <a:solidFill>
                  <a:schemeClr val="bg1"/>
                </a:solidFill>
              </a:rPr>
              <a:t>So with us: Now is our time of grief, but YOU will see us again and we will rejoice, and no one will take away our joy. </a:t>
            </a:r>
            <a:endParaRPr lang="en-US" sz="3600" dirty="0" smtClean="0">
              <a:solidFill>
                <a:schemeClr val="bg1"/>
              </a:solidFill>
            </a:endParaRPr>
          </a:p>
          <a:p>
            <a:endParaRPr lang="en-US" altLang="zh-CN" sz="3600" dirty="0" smtClean="0">
              <a:solidFill>
                <a:schemeClr val="bg1"/>
              </a:solidFill>
            </a:endParaRPr>
          </a:p>
          <a:p>
            <a:r>
              <a:rPr lang="zh-CN" altLang="en-US" sz="3600" b="1" dirty="0" smtClean="0">
                <a:solidFill>
                  <a:schemeClr val="bg1"/>
                </a:solidFill>
              </a:rPr>
              <a:t>我 </a:t>
            </a:r>
            <a:r>
              <a:rPr lang="zh-TW" altLang="en-US" sz="3600" b="1" dirty="0" smtClean="0">
                <a:solidFill>
                  <a:schemeClr val="bg1"/>
                </a:solidFill>
              </a:rPr>
              <a:t>們 現 在 也 是 憂 愁 ， 但 </a:t>
            </a:r>
            <a:r>
              <a:rPr lang="zh-CN" altLang="en-US" sz="3600" b="1" dirty="0" smtClean="0">
                <a:solidFill>
                  <a:schemeClr val="bg1"/>
                </a:solidFill>
              </a:rPr>
              <a:t>您 </a:t>
            </a:r>
            <a:r>
              <a:rPr lang="zh-TW" altLang="en-US" sz="3600" b="1" dirty="0" smtClean="0">
                <a:solidFill>
                  <a:schemeClr val="bg1"/>
                </a:solidFill>
              </a:rPr>
              <a:t>要 再 見 </a:t>
            </a:r>
            <a:r>
              <a:rPr lang="zh-CN" altLang="en-US" sz="3600" b="1" dirty="0" smtClean="0">
                <a:solidFill>
                  <a:schemeClr val="bg1"/>
                </a:solidFill>
              </a:rPr>
              <a:t>我 </a:t>
            </a:r>
            <a:r>
              <a:rPr lang="zh-TW" altLang="en-US" sz="3600" b="1" dirty="0" smtClean="0">
                <a:solidFill>
                  <a:schemeClr val="bg1"/>
                </a:solidFill>
              </a:rPr>
              <a:t>們 ， </a:t>
            </a:r>
            <a:r>
              <a:rPr lang="zh-CN" altLang="en-US" sz="3600" b="1" dirty="0" smtClean="0">
                <a:solidFill>
                  <a:schemeClr val="bg1"/>
                </a:solidFill>
              </a:rPr>
              <a:t>我 </a:t>
            </a:r>
            <a:r>
              <a:rPr lang="zh-TW" altLang="en-US" sz="3600" b="1" dirty="0" smtClean="0">
                <a:solidFill>
                  <a:schemeClr val="bg1"/>
                </a:solidFill>
              </a:rPr>
              <a:t>們 的 心 就 喜 樂 了 ； 這 喜 樂 也 沒 有 人 能 奪 去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altLang="zh-CN" sz="4000" u="sng" dirty="0" smtClean="0">
                <a:solidFill>
                  <a:schemeClr val="bg1"/>
                </a:solidFill>
              </a:rPr>
              <a:t>Life-giving Instruction of </a:t>
            </a:r>
            <a:r>
              <a:rPr lang="en-US" altLang="zh-CN" sz="4000" u="sng" dirty="0" err="1" smtClean="0">
                <a:solidFill>
                  <a:schemeClr val="bg1"/>
                </a:solidFill>
              </a:rPr>
              <a:t>Jn</a:t>
            </a:r>
            <a:r>
              <a:rPr lang="en-US" altLang="zh-CN" sz="4000" u="sng" dirty="0" smtClean="0">
                <a:solidFill>
                  <a:schemeClr val="bg1"/>
                </a:solidFill>
              </a:rPr>
              <a:t> 16: 16, 22</a:t>
            </a:r>
            <a:r>
              <a:rPr lang="en-US" sz="4000" u="sng" dirty="0" smtClean="0">
                <a:solidFill>
                  <a:schemeClr val="bg1"/>
                </a:solidFill>
              </a:rPr>
              <a:t>:</a:t>
            </a:r>
            <a:endParaRPr lang="en-US" sz="4000" u="sng" dirty="0" smtClean="0">
              <a:solidFill>
                <a:schemeClr val="bg1"/>
              </a:solidFill>
            </a:endParaRPr>
          </a:p>
          <a:p>
            <a:r>
              <a:rPr lang="en-US" sz="4000" b="1" dirty="0" smtClean="0">
                <a:solidFill>
                  <a:schemeClr val="bg1"/>
                </a:solidFill>
              </a:rPr>
              <a:t>The Resurrection assures us that we will live to see our Lord who lives</a:t>
            </a:r>
            <a:r>
              <a:rPr lang="en-US" sz="4000" b="1" dirty="0" smtClean="0">
                <a:solidFill>
                  <a:schemeClr val="bg1"/>
                </a:solidFill>
              </a:rPr>
              <a:t>.</a:t>
            </a:r>
          </a:p>
          <a:p>
            <a:r>
              <a:rPr lang="en-US" sz="4000" b="1" dirty="0" smtClean="0">
                <a:solidFill>
                  <a:schemeClr val="bg1"/>
                </a:solidFill>
              </a:rPr>
              <a:t/>
            </a:r>
            <a:br>
              <a:rPr lang="en-US" sz="4000" b="1" dirty="0" smtClean="0">
                <a:solidFill>
                  <a:schemeClr val="bg1"/>
                </a:solidFill>
              </a:rPr>
            </a:br>
            <a:r>
              <a:rPr lang="zh-CN" altLang="en-US" sz="4000" b="1" dirty="0" smtClean="0">
                <a:solidFill>
                  <a:schemeClr val="bg1"/>
                </a:solidFill>
              </a:rPr>
              <a:t>耶穌基督的復活保證我們會活著看見我們活著的主。</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200329"/>
          </a:xfrm>
          <a:prstGeom prst="rect">
            <a:avLst/>
          </a:prstGeom>
          <a:noFill/>
        </p:spPr>
        <p:txBody>
          <a:bodyPr wrap="square" rtlCol="0">
            <a:spAutoFit/>
          </a:bodyPr>
          <a:lstStyle/>
          <a:p>
            <a:pPr algn="ctr"/>
            <a:r>
              <a:rPr lang="en-US" sz="7200" dirty="0" smtClean="0">
                <a:solidFill>
                  <a:schemeClr val="bg1"/>
                </a:solidFill>
              </a:rPr>
              <a:t>To the One Vacationing</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To the One Vacationing:</a:t>
            </a:r>
            <a:endParaRPr lang="en-US" sz="4000" u="sng" dirty="0" smtClean="0">
              <a:solidFill>
                <a:schemeClr val="bg1"/>
              </a:solidFill>
            </a:endParaRPr>
          </a:p>
          <a:p>
            <a:r>
              <a:rPr lang="en-US" sz="4000" dirty="0" smtClean="0">
                <a:solidFill>
                  <a:schemeClr val="bg1"/>
                </a:solidFill>
              </a:rPr>
              <a:t>Let us now take a look at what happened –</a:t>
            </a:r>
          </a:p>
          <a:p>
            <a:r>
              <a:rPr lang="en-US" sz="4000" u="sng" dirty="0" smtClean="0">
                <a:hlinkClick r:id="rId2"/>
              </a:rPr>
              <a:t>https://www.instagram.com/p/BSlLN9BFjlt/?</a:t>
            </a:r>
            <a:r>
              <a:rPr lang="en-US" sz="4000" u="sng" dirty="0" smtClean="0">
                <a:hlinkClick r:id="rId2"/>
              </a:rPr>
              <a:t>taken-by=therock&amp;hl=en</a:t>
            </a:r>
            <a:endParaRPr lang="en-US" sz="4000" u="sng" dirty="0" smtClean="0"/>
          </a:p>
          <a:p>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To the One Vacationing:</a:t>
            </a:r>
            <a:endParaRPr lang="en-US" sz="4000" u="sng" dirty="0" smtClean="0">
              <a:solidFill>
                <a:schemeClr val="bg1"/>
              </a:solidFill>
            </a:endParaRPr>
          </a:p>
          <a:p>
            <a:r>
              <a:rPr lang="en-US" sz="4000" dirty="0" smtClean="0">
                <a:solidFill>
                  <a:schemeClr val="bg1"/>
                </a:solidFill>
              </a:rPr>
              <a:t>BUT Michael, the </a:t>
            </a:r>
            <a:r>
              <a:rPr lang="en-US" sz="4000" u="sng" dirty="0" smtClean="0">
                <a:solidFill>
                  <a:schemeClr val="bg1"/>
                </a:solidFill>
              </a:rPr>
              <a:t>true follower</a:t>
            </a:r>
            <a:r>
              <a:rPr lang="en-US" sz="4000" dirty="0" smtClean="0">
                <a:solidFill>
                  <a:schemeClr val="bg1"/>
                </a:solidFill>
              </a:rPr>
              <a:t> of the Rock, was overwhelmed</a:t>
            </a:r>
            <a:endParaRPr lang="en-US" sz="4000" dirty="0" smtClean="0">
              <a:solidFill>
                <a:schemeClr val="bg1"/>
              </a:solidFill>
            </a:endParaRPr>
          </a:p>
        </p:txBody>
      </p:sp>
      <p:pic>
        <p:nvPicPr>
          <p:cNvPr id="2050" name="Picture 2" descr="https://scontent-iad3-1.cdninstagram.com/t51.2885-19/s150x150/17817550_308786949539482_3844151435369381888_a.jpg"/>
          <p:cNvPicPr>
            <a:picLocks noChangeAspect="1" noChangeArrowheads="1"/>
          </p:cNvPicPr>
          <p:nvPr/>
        </p:nvPicPr>
        <p:blipFill>
          <a:blip r:embed="rId2" cstate="print"/>
          <a:srcRect/>
          <a:stretch>
            <a:fillRect/>
          </a:stretch>
        </p:blipFill>
        <p:spPr bwMode="auto">
          <a:xfrm>
            <a:off x="0" y="4267200"/>
            <a:ext cx="1905000" cy="1905000"/>
          </a:xfrm>
          <a:prstGeom prst="rect">
            <a:avLst/>
          </a:prstGeom>
          <a:noFill/>
        </p:spPr>
      </p:pic>
      <p:sp>
        <p:nvSpPr>
          <p:cNvPr id="4" name="TextBox 3"/>
          <p:cNvSpPr txBox="1"/>
          <p:nvPr/>
        </p:nvSpPr>
        <p:spPr>
          <a:xfrm>
            <a:off x="2057400" y="5486400"/>
            <a:ext cx="5638800" cy="646331"/>
          </a:xfrm>
          <a:prstGeom prst="rect">
            <a:avLst/>
          </a:prstGeom>
          <a:noFill/>
        </p:spPr>
        <p:txBody>
          <a:bodyPr wrap="square" rtlCol="0">
            <a:spAutoFit/>
          </a:bodyPr>
          <a:lstStyle/>
          <a:p>
            <a:r>
              <a:rPr lang="en-US" dirty="0" smtClean="0">
                <a:solidFill>
                  <a:schemeClr val="bg1"/>
                </a:solidFill>
              </a:rPr>
              <a:t>&lt;&lt;&lt; Mr. Michael </a:t>
            </a:r>
            <a:r>
              <a:rPr lang="en-US" dirty="0" err="1" smtClean="0">
                <a:solidFill>
                  <a:schemeClr val="bg1"/>
                </a:solidFill>
              </a:rPr>
              <a:t>Nevin’s</a:t>
            </a:r>
            <a:r>
              <a:rPr lang="en-US" dirty="0" smtClean="0">
                <a:solidFill>
                  <a:schemeClr val="bg1"/>
                </a:solidFill>
              </a:rPr>
              <a:t> current </a:t>
            </a:r>
            <a:r>
              <a:rPr lang="en-US" dirty="0" err="1" smtClean="0">
                <a:solidFill>
                  <a:schemeClr val="bg1"/>
                </a:solidFill>
              </a:rPr>
              <a:t>Instagram</a:t>
            </a:r>
            <a:r>
              <a:rPr lang="en-US" dirty="0" smtClean="0">
                <a:solidFill>
                  <a:schemeClr val="bg1"/>
                </a:solidFill>
              </a:rPr>
              <a:t> profile picture. But of course!</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1253</TotalTime>
  <Words>897</Words>
  <Application>Microsoft Office PowerPoint</Application>
  <PresentationFormat>On-screen Show (4:3)</PresentationFormat>
  <Paragraphs>63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170</cp:revision>
  <dcterms:created xsi:type="dcterms:W3CDTF">2015-05-17T06:09:38Z</dcterms:created>
  <dcterms:modified xsi:type="dcterms:W3CDTF">2017-04-16T03:27:51Z</dcterms:modified>
</cp:coreProperties>
</file>