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6"/>
  </p:notesMasterIdLst>
  <p:sldIdLst>
    <p:sldId id="257" r:id="rId5"/>
    <p:sldId id="514" r:id="rId6"/>
    <p:sldId id="576" r:id="rId7"/>
    <p:sldId id="629" r:id="rId8"/>
    <p:sldId id="567" r:id="rId9"/>
    <p:sldId id="636" r:id="rId10"/>
    <p:sldId id="637" r:id="rId11"/>
    <p:sldId id="638" r:id="rId12"/>
    <p:sldId id="639" r:id="rId13"/>
    <p:sldId id="640" r:id="rId14"/>
    <p:sldId id="642" r:id="rId15"/>
    <p:sldId id="641" r:id="rId16"/>
    <p:sldId id="643" r:id="rId17"/>
    <p:sldId id="644" r:id="rId18"/>
    <p:sldId id="645" r:id="rId19"/>
    <p:sldId id="630" r:id="rId20"/>
    <p:sldId id="646" r:id="rId21"/>
    <p:sldId id="647" r:id="rId22"/>
    <p:sldId id="631" r:id="rId23"/>
    <p:sldId id="655" r:id="rId24"/>
    <p:sldId id="632" r:id="rId25"/>
    <p:sldId id="648" r:id="rId26"/>
    <p:sldId id="649" r:id="rId27"/>
    <p:sldId id="633" r:id="rId28"/>
    <p:sldId id="650" r:id="rId29"/>
    <p:sldId id="651" r:id="rId30"/>
    <p:sldId id="652" r:id="rId31"/>
    <p:sldId id="634" r:id="rId32"/>
    <p:sldId id="635" r:id="rId33"/>
    <p:sldId id="653" r:id="rId34"/>
    <p:sldId id="65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dirty="0" smtClean="0"/>
              <a:t>Lift Up, </a:t>
            </a:r>
            <a:r>
              <a:rPr lang="en-US" sz="7000" b="1" dirty="0" smtClean="0"/>
              <a:t>NOT Trip Up</a:t>
            </a:r>
          </a:p>
          <a:p>
            <a:pPr algn="dist"/>
            <a:r>
              <a:rPr lang="zh-TW" altLang="en-US" sz="7000" dirty="0" smtClean="0"/>
              <a:t>扶導，</a:t>
            </a:r>
            <a:r>
              <a:rPr lang="zh-TW" altLang="en-US" sz="7000" b="1" dirty="0" smtClean="0"/>
              <a:t>而非絆</a:t>
            </a:r>
            <a:r>
              <a:rPr lang="zh-TW" altLang="en-US" sz="7000" b="1" dirty="0" smtClean="0"/>
              <a:t>倒</a:t>
            </a:r>
            <a:endParaRPr lang="en-US" sz="7000" b="1" dirty="0" smtClean="0"/>
          </a:p>
        </p:txBody>
      </p:sp>
      <p:sp>
        <p:nvSpPr>
          <p:cNvPr id="3" name="TextBox 2"/>
          <p:cNvSpPr txBox="1"/>
          <p:nvPr/>
        </p:nvSpPr>
        <p:spPr>
          <a:xfrm>
            <a:off x="1828800" y="1106269"/>
            <a:ext cx="5410200" cy="646331"/>
          </a:xfrm>
          <a:prstGeom prst="rect">
            <a:avLst/>
          </a:prstGeom>
          <a:noFill/>
        </p:spPr>
        <p:txBody>
          <a:bodyPr wrap="square" rtlCol="0">
            <a:spAutoFit/>
          </a:bodyPr>
          <a:lstStyle/>
          <a:p>
            <a:pPr algn="ctr"/>
            <a:r>
              <a:rPr lang="en-US" sz="3600" dirty="0" smtClean="0"/>
              <a:t>Matthew </a:t>
            </a:r>
            <a:r>
              <a:rPr lang="en-US" sz="3600" dirty="0" smtClean="0"/>
              <a:t>18: </a:t>
            </a:r>
            <a:r>
              <a:rPr lang="en-US" sz="3600" dirty="0" smtClean="0"/>
              <a:t>6</a:t>
            </a:r>
            <a:r>
              <a:rPr lang="en-US" sz="3600" dirty="0" smtClean="0"/>
              <a:t>-9</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The </a:t>
            </a:r>
            <a:r>
              <a:rPr lang="en-US" altLang="zh-CN" sz="7000" b="1" dirty="0" smtClean="0">
                <a:solidFill>
                  <a:prstClr val="white"/>
                </a:solidFill>
              </a:rPr>
              <a:t>Great Little Ones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Mt </a:t>
            </a:r>
            <a:r>
              <a:rPr lang="en-US" sz="3200" dirty="0" smtClean="0">
                <a:solidFill>
                  <a:schemeClr val="bg1"/>
                </a:solidFill>
              </a:rPr>
              <a:t>18: 3-4</a:t>
            </a:r>
            <a:endParaRPr lang="en-US" sz="3200" dirty="0" smtClean="0">
              <a:solidFill>
                <a:schemeClr val="bg1"/>
              </a:solidFill>
            </a:endParaRPr>
          </a:p>
          <a:p>
            <a:r>
              <a:rPr lang="en-US" sz="4000" dirty="0" smtClean="0">
                <a:solidFill>
                  <a:schemeClr val="bg1"/>
                </a:solidFill>
              </a:rPr>
              <a:t>3 And he said: “Truly I tell you, unless you change and become like little children, you will never enter the kingdom of heaven. 4 Therefore, whoever takes the lowly position of this child is the greatest in the kingdom of heaven. </a:t>
            </a:r>
            <a:r>
              <a:rPr lang="en-US" sz="4000" b="1" baseline="30000" dirty="0" smtClean="0">
                <a:solidFill>
                  <a:schemeClr val="bg1"/>
                </a:solidFill>
              </a:rPr>
              <a:t>3 </a:t>
            </a:r>
            <a:r>
              <a:rPr lang="zh-TW" altLang="en-US" sz="4000" b="1" dirty="0" smtClean="0">
                <a:solidFill>
                  <a:schemeClr val="bg1"/>
                </a:solidFill>
              </a:rPr>
              <a:t>說 ： 我 實 在 告 訴 你 們 ， 你 們 若 不 回 轉 ， 變 成 小 孩 子 的 樣 式 ， 斷 不 得 進 天 國 。</a:t>
            </a:r>
            <a:r>
              <a:rPr lang="en-US" sz="4000" b="1" baseline="30000" dirty="0" smtClean="0">
                <a:solidFill>
                  <a:schemeClr val="bg1"/>
                </a:solidFill>
              </a:rPr>
              <a:t>4 </a:t>
            </a:r>
            <a:r>
              <a:rPr lang="zh-TW" altLang="en-US" sz="4000" b="1" dirty="0" smtClean="0">
                <a:solidFill>
                  <a:schemeClr val="bg1"/>
                </a:solidFill>
              </a:rPr>
              <a:t>所 以 ， 凡 自 己 謙 卑 像 這 小 孩 子 的 ， 他 在 天 國 裡 就 是 最 大 的 。</a:t>
            </a:r>
            <a:endParaRPr lang="en-US" sz="40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Great Little Ones:</a:t>
            </a:r>
            <a:endParaRPr lang="en-US" sz="4000" u="sng" dirty="0" smtClean="0">
              <a:solidFill>
                <a:schemeClr val="bg1"/>
              </a:solidFill>
            </a:endParaRPr>
          </a:p>
          <a:p>
            <a:r>
              <a:rPr lang="en-US" sz="4000" dirty="0" smtClean="0">
                <a:solidFill>
                  <a:schemeClr val="bg1"/>
                </a:solidFill>
              </a:rPr>
              <a:t>“You </a:t>
            </a:r>
            <a:r>
              <a:rPr lang="zh-CN" altLang="en-US" sz="4000" dirty="0" smtClean="0">
                <a:solidFill>
                  <a:schemeClr val="bg1"/>
                </a:solidFill>
              </a:rPr>
              <a:t>你 們</a:t>
            </a:r>
            <a:r>
              <a:rPr lang="en-US" sz="4000" dirty="0" smtClean="0">
                <a:solidFill>
                  <a:schemeClr val="bg1"/>
                </a:solidFill>
              </a:rPr>
              <a:t>” </a:t>
            </a:r>
            <a:r>
              <a:rPr lang="en-US" sz="4000" dirty="0" smtClean="0">
                <a:solidFill>
                  <a:schemeClr val="bg1"/>
                </a:solidFill>
              </a:rPr>
              <a:t>= </a:t>
            </a:r>
            <a:r>
              <a:rPr lang="en-US" sz="4000" dirty="0" smtClean="0">
                <a:solidFill>
                  <a:schemeClr val="bg1"/>
                </a:solidFill>
              </a:rPr>
              <a:t>the disciples</a:t>
            </a:r>
          </a:p>
          <a:p>
            <a:endParaRPr lang="en-US" sz="4000" dirty="0" smtClean="0">
              <a:solidFill>
                <a:schemeClr val="bg1"/>
              </a:solidFill>
            </a:endParaRPr>
          </a:p>
          <a:p>
            <a:r>
              <a:rPr lang="en-US" sz="4000" dirty="0" smtClean="0">
                <a:solidFill>
                  <a:schemeClr val="bg1"/>
                </a:solidFill>
              </a:rPr>
              <a:t>The life </a:t>
            </a:r>
            <a:r>
              <a:rPr lang="en-US" sz="4000" dirty="0" smtClean="0">
                <a:solidFill>
                  <a:schemeClr val="bg1"/>
                </a:solidFill>
              </a:rPr>
              <a:t>of a disciple is </a:t>
            </a:r>
            <a:r>
              <a:rPr lang="en-US" sz="4000" dirty="0" smtClean="0">
                <a:solidFill>
                  <a:schemeClr val="bg1"/>
                </a:solidFill>
              </a:rPr>
              <a:t>to be characterized by the vulnerability and humility of a child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170099"/>
          </a:xfrm>
          <a:prstGeom prst="rect">
            <a:avLst/>
          </a:prstGeom>
          <a:noFill/>
        </p:spPr>
        <p:txBody>
          <a:bodyPr wrap="square" rtlCol="0">
            <a:spAutoFit/>
          </a:bodyPr>
          <a:lstStyle/>
          <a:p>
            <a:r>
              <a:rPr lang="en-US" sz="4000" i="1" dirty="0" smtClean="0">
                <a:solidFill>
                  <a:schemeClr val="bg1"/>
                </a:solidFill>
              </a:rPr>
              <a:t>I don’t want to go </a:t>
            </a:r>
            <a:r>
              <a:rPr lang="en-US" sz="4000" i="1" dirty="0" smtClean="0">
                <a:solidFill>
                  <a:schemeClr val="bg1"/>
                </a:solidFill>
              </a:rPr>
              <a:t>somewhere</a:t>
            </a:r>
          </a:p>
          <a:p>
            <a:r>
              <a:rPr lang="en-US" sz="4000" i="1" dirty="0" smtClean="0">
                <a:solidFill>
                  <a:schemeClr val="bg1"/>
                </a:solidFill>
              </a:rPr>
              <a:t>If </a:t>
            </a:r>
            <a:r>
              <a:rPr lang="en-US" sz="4000" i="1" dirty="0" smtClean="0">
                <a:solidFill>
                  <a:schemeClr val="bg1"/>
                </a:solidFill>
              </a:rPr>
              <a:t>I know that You’re not </a:t>
            </a:r>
            <a:r>
              <a:rPr lang="en-US" sz="4000" i="1" dirty="0" smtClean="0">
                <a:solidFill>
                  <a:schemeClr val="bg1"/>
                </a:solidFill>
              </a:rPr>
              <a:t>there</a:t>
            </a:r>
          </a:p>
          <a:p>
            <a:r>
              <a:rPr lang="en-US" sz="4000" b="1" i="1" dirty="0" smtClean="0">
                <a:solidFill>
                  <a:schemeClr val="bg1"/>
                </a:solidFill>
              </a:rPr>
              <a:t>‘Cos </a:t>
            </a:r>
            <a:r>
              <a:rPr lang="en-US" sz="4000" b="1" i="1" dirty="0" smtClean="0">
                <a:solidFill>
                  <a:schemeClr val="bg1"/>
                </a:solidFill>
              </a:rPr>
              <a:t>I know that me without You is a </a:t>
            </a:r>
            <a:r>
              <a:rPr lang="en-US" sz="4000" b="1" i="1" dirty="0" smtClean="0">
                <a:solidFill>
                  <a:schemeClr val="bg1"/>
                </a:solidFill>
              </a:rPr>
              <a:t>lie</a:t>
            </a:r>
          </a:p>
          <a:p>
            <a:endParaRPr lang="en-US" sz="4000" i="1" dirty="0" smtClean="0">
              <a:solidFill>
                <a:schemeClr val="bg1"/>
              </a:solidFill>
            </a:endParaRPr>
          </a:p>
          <a:p>
            <a:pPr algn="r"/>
            <a:r>
              <a:rPr lang="en-US" sz="4000" i="1" dirty="0" smtClean="0">
                <a:solidFill>
                  <a:schemeClr val="bg1"/>
                </a:solidFill>
              </a:rPr>
              <a:t>~Avalon, </a:t>
            </a:r>
            <a:r>
              <a:rPr lang="en-US" sz="4000" i="1" u="sng" dirty="0" smtClean="0">
                <a:solidFill>
                  <a:schemeClr val="bg1"/>
                </a:solidFill>
              </a:rPr>
              <a:t>I Don’t Want to Go</a:t>
            </a:r>
            <a:endParaRPr lang="en-US" sz="4000" i="1" u="sng"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Great Little Ones:</a:t>
            </a:r>
            <a:endParaRPr lang="en-US" sz="4000" u="sng" dirty="0" smtClean="0">
              <a:solidFill>
                <a:schemeClr val="bg1"/>
              </a:solidFill>
            </a:endParaRPr>
          </a:p>
          <a:p>
            <a:r>
              <a:rPr lang="en-US" sz="4000" dirty="0" smtClean="0">
                <a:solidFill>
                  <a:schemeClr val="bg1"/>
                </a:solidFill>
              </a:rPr>
              <a:t>These </a:t>
            </a:r>
            <a:r>
              <a:rPr lang="en-US" sz="4000" dirty="0" smtClean="0">
                <a:solidFill>
                  <a:schemeClr val="bg1"/>
                </a:solidFill>
              </a:rPr>
              <a:t>little ones believe in </a:t>
            </a:r>
            <a:r>
              <a:rPr lang="en-US" sz="4000" dirty="0" smtClean="0">
                <a:solidFill>
                  <a:schemeClr val="bg1"/>
                </a:solidFill>
              </a:rPr>
              <a:t>Jesus </a:t>
            </a:r>
            <a:r>
              <a:rPr lang="en-US" sz="4000" dirty="0" smtClean="0">
                <a:solidFill>
                  <a:schemeClr val="bg1"/>
                </a:solidFill>
              </a:rPr>
              <a:t>as their only salvation and are therefore committed to deny themselves, take up their cross and follow </a:t>
            </a:r>
            <a:r>
              <a:rPr lang="en-US" sz="4000" dirty="0" smtClean="0">
                <a:solidFill>
                  <a:schemeClr val="bg1"/>
                </a:solidFill>
              </a:rPr>
              <a:t>Jesus </a:t>
            </a:r>
            <a:r>
              <a:rPr lang="en-US" sz="4000" dirty="0" smtClean="0">
                <a:solidFill>
                  <a:schemeClr val="bg1"/>
                </a:solidFill>
              </a:rPr>
              <a:t>for all of life </a:t>
            </a:r>
            <a:r>
              <a:rPr lang="en-US" sz="4000" dirty="0" smtClean="0">
                <a:solidFill>
                  <a:schemeClr val="bg1"/>
                </a:solidFill>
              </a:rPr>
              <a:t>–</a:t>
            </a:r>
          </a:p>
          <a:p>
            <a:r>
              <a:rPr lang="en-US" sz="4000" dirty="0" smtClean="0">
                <a:solidFill>
                  <a:schemeClr val="bg1"/>
                </a:solidFill>
              </a:rPr>
              <a:t>dependent </a:t>
            </a:r>
            <a:r>
              <a:rPr lang="en-US" sz="4000" dirty="0" smtClean="0">
                <a:solidFill>
                  <a:schemeClr val="bg1"/>
                </a:solidFill>
              </a:rPr>
              <a:t>on HIS guidance, dependent on HIS provision, dependent on HIM</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Great Little Ones:</a:t>
            </a:r>
            <a:endParaRPr lang="en-US" sz="4000" u="sng" dirty="0" smtClean="0">
              <a:solidFill>
                <a:schemeClr val="bg1"/>
              </a:solidFill>
            </a:endParaRPr>
          </a:p>
          <a:p>
            <a:pPr lvl="0"/>
            <a:r>
              <a:rPr lang="en-US" sz="4000" dirty="0" smtClean="0">
                <a:solidFill>
                  <a:schemeClr val="bg1"/>
                </a:solidFill>
              </a:rPr>
              <a:t>Vv. 6-7 – God loves His own and will enact His justice on those who do no good toward His own</a:t>
            </a:r>
          </a:p>
          <a:p>
            <a:pPr lvl="0"/>
            <a:r>
              <a:rPr lang="en-US" sz="4000" dirty="0" smtClean="0">
                <a:solidFill>
                  <a:schemeClr val="bg1"/>
                </a:solidFill>
              </a:rPr>
              <a:t>Vv. 8-9 – True disciples must and will be vigilant against Sin, such is the demonstration of our humble dependence on God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Great Responsibility Toward the Great Little Ones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prstClr val="white"/>
                </a:solidFill>
              </a:rPr>
              <a:t>Mt 18: </a:t>
            </a:r>
            <a:r>
              <a:rPr lang="en-US" sz="3200" dirty="0" smtClean="0">
                <a:solidFill>
                  <a:prstClr val="white"/>
                </a:solidFill>
              </a:rPr>
              <a:t>6-7</a:t>
            </a:r>
            <a:endParaRPr lang="en-US" sz="3200" dirty="0" smtClean="0">
              <a:solidFill>
                <a:prstClr val="white"/>
              </a:solidFill>
            </a:endParaRPr>
          </a:p>
          <a:p>
            <a:r>
              <a:rPr lang="en-US" sz="4000" dirty="0" smtClean="0">
                <a:solidFill>
                  <a:prstClr val="white"/>
                </a:solidFill>
              </a:rPr>
              <a:t>6 If anyone causes one of these little ones – those who believe in me – to stumble, it would be better for them to have a large millstone hung around their neck and to be drowned in the depths of the sea. 7 Woe to the world because of the things that cause people to stumble! Such things must come, but woe to the person through whom they come! </a:t>
            </a:r>
            <a:endParaRPr lang="en-US" sz="4000" b="1" dirty="0">
              <a:solidFill>
                <a:prstClr val="whit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smtClean="0">
                <a:solidFill>
                  <a:prstClr val="white"/>
                </a:solidFill>
              </a:rPr>
              <a:t>Mt 18: </a:t>
            </a:r>
            <a:r>
              <a:rPr lang="en-US" sz="3200" dirty="0" smtClean="0">
                <a:solidFill>
                  <a:prstClr val="white"/>
                </a:solidFill>
              </a:rPr>
              <a:t>6-7</a:t>
            </a:r>
            <a:endParaRPr lang="en-US" sz="3200" dirty="0" smtClean="0">
              <a:solidFill>
                <a:prstClr val="white"/>
              </a:solidFill>
            </a:endParaRPr>
          </a:p>
          <a:p>
            <a:r>
              <a:rPr lang="en-US" sz="4000" b="1" baseline="30000" dirty="0" smtClean="0">
                <a:solidFill>
                  <a:prstClr val="white"/>
                </a:solidFill>
              </a:rPr>
              <a:t>6 </a:t>
            </a:r>
            <a:r>
              <a:rPr lang="zh-TW" altLang="en-US" sz="4000" b="1" dirty="0" smtClean="0">
                <a:solidFill>
                  <a:prstClr val="white"/>
                </a:solidFill>
              </a:rPr>
              <a:t>凡 使 這 信 我 的 一 個 小 子 跌 倒 的 ， 倒 不 如 把 大 磨 石 拴 在 這 人 的 頸 項 上 ， 沉 在 深 海 裡 。</a:t>
            </a:r>
            <a:r>
              <a:rPr lang="en-US" sz="4000" b="1" baseline="30000" dirty="0" smtClean="0">
                <a:solidFill>
                  <a:prstClr val="white"/>
                </a:solidFill>
              </a:rPr>
              <a:t>7 </a:t>
            </a:r>
            <a:r>
              <a:rPr lang="zh-TW" altLang="en-US" sz="4000" b="1" dirty="0" smtClean="0">
                <a:solidFill>
                  <a:prstClr val="white"/>
                </a:solidFill>
              </a:rPr>
              <a:t>這 世 界 有 禍 了 ， 因 為 將 人 絆 倒 ； 絆 倒 人 的 事 是 免 不 了 的 ， 但 那 絆 倒 人 的 有 禍 了 ！</a:t>
            </a:r>
            <a:endParaRPr lang="en-US" sz="4000" b="1" dirty="0">
              <a:solidFill>
                <a:prstClr val="white"/>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Great Responsibility Toward the Great Little Ones:</a:t>
            </a:r>
            <a:endParaRPr lang="en-US" sz="4000" u="sng" dirty="0" smtClean="0">
              <a:solidFill>
                <a:schemeClr val="bg1"/>
              </a:solidFill>
            </a:endParaRPr>
          </a:p>
          <a:p>
            <a:r>
              <a:rPr lang="en-US" sz="4000" dirty="0" smtClean="0">
                <a:solidFill>
                  <a:schemeClr val="bg1"/>
                </a:solidFill>
              </a:rPr>
              <a:t>TAKE SIN VERY, VERY, VERY </a:t>
            </a:r>
            <a:r>
              <a:rPr lang="en-US" sz="4000" dirty="0" smtClean="0">
                <a:solidFill>
                  <a:schemeClr val="bg1"/>
                </a:solidFill>
              </a:rPr>
              <a:t>SERIOUSLY</a:t>
            </a:r>
          </a:p>
          <a:p>
            <a:r>
              <a:rPr lang="en-US" sz="4000" dirty="0" smtClean="0">
                <a:solidFill>
                  <a:schemeClr val="bg1"/>
                </a:solidFill>
              </a:rPr>
              <a:t>…For </a:t>
            </a:r>
            <a:r>
              <a:rPr lang="en-US" sz="4000" dirty="0" smtClean="0">
                <a:solidFill>
                  <a:schemeClr val="bg1"/>
                </a:solidFill>
              </a:rPr>
              <a:t>God is “holy, holy, holy!” (Isa 6: 3a)</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The </a:t>
            </a:r>
            <a:r>
              <a:rPr lang="en-US" altLang="zh-CN" sz="7000" b="1" dirty="0" smtClean="0">
                <a:solidFill>
                  <a:prstClr val="white"/>
                </a:solidFill>
              </a:rPr>
              <a:t>Heartbreaking Stumble</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Great Responsibility Toward the Great Little Ones:</a:t>
            </a:r>
            <a:endParaRPr lang="en-US" sz="4000" u="sng" dirty="0" smtClean="0">
              <a:solidFill>
                <a:schemeClr val="bg1"/>
              </a:solidFill>
            </a:endParaRPr>
          </a:p>
          <a:p>
            <a:r>
              <a:rPr lang="en-US" sz="4000" dirty="0" smtClean="0">
                <a:solidFill>
                  <a:schemeClr val="bg1"/>
                </a:solidFill>
              </a:rPr>
              <a:t>“Causes… to </a:t>
            </a:r>
            <a:r>
              <a:rPr lang="en-US" sz="4000" dirty="0" smtClean="0">
                <a:solidFill>
                  <a:schemeClr val="bg1"/>
                </a:solidFill>
              </a:rPr>
              <a:t>stumble” </a:t>
            </a:r>
            <a:r>
              <a:rPr lang="en-US" sz="4000" dirty="0" smtClean="0">
                <a:solidFill>
                  <a:schemeClr val="bg1"/>
                </a:solidFill>
              </a:rPr>
              <a:t>= not a one-off incident but persistent, continuous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Great Responsibility of the Great Little Ones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prstClr val="white"/>
                </a:solidFill>
              </a:rPr>
              <a:t>Mt 18: </a:t>
            </a:r>
            <a:r>
              <a:rPr lang="en-US" sz="3200" dirty="0" smtClean="0">
                <a:solidFill>
                  <a:prstClr val="white"/>
                </a:solidFill>
              </a:rPr>
              <a:t>8-9</a:t>
            </a:r>
            <a:endParaRPr lang="en-US" sz="3200" dirty="0" smtClean="0">
              <a:solidFill>
                <a:prstClr val="white"/>
              </a:solidFill>
            </a:endParaRPr>
          </a:p>
          <a:p>
            <a:r>
              <a:rPr lang="en-US" sz="4000" dirty="0" smtClean="0">
                <a:solidFill>
                  <a:prstClr val="white"/>
                </a:solidFill>
              </a:rPr>
              <a:t>8 If your hand or your foot causes you to stumble, cut it off and throw it away. It is better for you to enter life maimed or crippled than to have two hands or two feet and be thrown into eternal fire. 9 And if your eye causes you to stumble, gouge it out and throw it away. It is better for you to enter life with one eye than to have two eyes and be thrown into the fire of hell. </a:t>
            </a:r>
            <a:endParaRPr lang="en-US" sz="4000" b="1" dirty="0">
              <a:solidFill>
                <a:prstClr val="white"/>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prstClr val="white"/>
                </a:solidFill>
              </a:rPr>
              <a:t>Mt 18: </a:t>
            </a:r>
            <a:r>
              <a:rPr lang="en-US" sz="3200" dirty="0" smtClean="0">
                <a:solidFill>
                  <a:prstClr val="white"/>
                </a:solidFill>
              </a:rPr>
              <a:t>8-9</a:t>
            </a:r>
            <a:endParaRPr lang="en-US" sz="3200" dirty="0" smtClean="0">
              <a:solidFill>
                <a:prstClr val="white"/>
              </a:solidFill>
            </a:endParaRPr>
          </a:p>
          <a:p>
            <a:r>
              <a:rPr lang="en-US" sz="4000" b="1" baseline="30000" dirty="0" smtClean="0">
                <a:solidFill>
                  <a:prstClr val="white"/>
                </a:solidFill>
              </a:rPr>
              <a:t>8 </a:t>
            </a:r>
            <a:r>
              <a:rPr lang="zh-TW" altLang="en-US" sz="4000" b="1" dirty="0" smtClean="0">
                <a:solidFill>
                  <a:prstClr val="white"/>
                </a:solidFill>
              </a:rPr>
              <a:t>倘 若 你 一 隻 手 ， 或 是 一 隻 腳 ， 叫 你 跌 倒 ， 就 砍 下 來 丟 掉 。 你 缺 一 隻 手 ， 或 是 一 隻 腳 ， 進 入 永 生 ， 強 如 有 兩 手 兩 腳 被 丟 在 永 火 裡 。</a:t>
            </a:r>
            <a:r>
              <a:rPr lang="en-US" sz="4000" b="1" baseline="30000" dirty="0" smtClean="0">
                <a:solidFill>
                  <a:prstClr val="white"/>
                </a:solidFill>
              </a:rPr>
              <a:t>9 </a:t>
            </a:r>
            <a:r>
              <a:rPr lang="zh-TW" altLang="en-US" sz="4000" b="1" dirty="0" smtClean="0">
                <a:solidFill>
                  <a:prstClr val="white"/>
                </a:solidFill>
              </a:rPr>
              <a:t>倘 若 你 一 隻 眼 叫 你 跌 倒 ， 就 把 他 剜 出 來 丟 掉 。 你 只 有 一 隻 眼 進 入 永 生 ， 強 如 有 兩 隻 眼 被 丟 在 地 獄 的 火 裡 。</a:t>
            </a:r>
            <a:endParaRPr lang="en-US" sz="4000" b="1" dirty="0">
              <a:solidFill>
                <a:prstClr val="white"/>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Great Responsibility of the Great Little Ones:</a:t>
            </a:r>
            <a:endParaRPr lang="en-US" sz="4000" u="sng" dirty="0" smtClean="0">
              <a:solidFill>
                <a:schemeClr val="bg1"/>
              </a:solidFill>
            </a:endParaRPr>
          </a:p>
          <a:p>
            <a:r>
              <a:rPr lang="en-US" sz="4000" dirty="0" smtClean="0">
                <a:solidFill>
                  <a:schemeClr val="bg1"/>
                </a:solidFill>
              </a:rPr>
              <a:t>God will not excuse Christians who precariously dance with sin </a:t>
            </a:r>
            <a:r>
              <a:rPr lang="en-US" sz="4000" dirty="0" smtClean="0">
                <a:solidFill>
                  <a:schemeClr val="bg1"/>
                </a:solidFill>
              </a:rPr>
              <a:t>either; </a:t>
            </a:r>
            <a:r>
              <a:rPr lang="en-US" sz="4000" dirty="0" smtClean="0">
                <a:solidFill>
                  <a:schemeClr val="bg1"/>
                </a:solidFill>
              </a:rPr>
              <a:t>such carelessness toward sin brings near the reality of Hell</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Great Responsibility of the Great Little Ones:</a:t>
            </a:r>
            <a:endParaRPr lang="en-US" sz="4000" u="sng" dirty="0" smtClean="0">
              <a:solidFill>
                <a:schemeClr val="bg1"/>
              </a:solidFill>
            </a:endParaRPr>
          </a:p>
          <a:p>
            <a:r>
              <a:rPr lang="en-US" sz="4000" dirty="0" smtClean="0">
                <a:solidFill>
                  <a:schemeClr val="bg1"/>
                </a:solidFill>
              </a:rPr>
              <a:t>“If your hand, foot, </a:t>
            </a:r>
            <a:r>
              <a:rPr lang="en-US" sz="4000" dirty="0" smtClean="0">
                <a:solidFill>
                  <a:schemeClr val="bg1"/>
                </a:solidFill>
              </a:rPr>
              <a:t>eye” </a:t>
            </a:r>
            <a:r>
              <a:rPr lang="en-US" sz="4000" dirty="0" smtClean="0">
                <a:solidFill>
                  <a:schemeClr val="bg1"/>
                </a:solidFill>
              </a:rPr>
              <a:t>= There is discernment by the Christian of the SOURCE through which the evil comes through</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Great Responsibility of the Great Little Ones:</a:t>
            </a:r>
            <a:endParaRPr lang="en-US" sz="4000" u="sng" dirty="0" smtClean="0">
              <a:solidFill>
                <a:schemeClr val="bg1"/>
              </a:solidFill>
            </a:endParaRPr>
          </a:p>
          <a:p>
            <a:r>
              <a:rPr lang="en-US" sz="4000" dirty="0" smtClean="0">
                <a:solidFill>
                  <a:schemeClr val="bg1"/>
                </a:solidFill>
              </a:rPr>
              <a:t>“</a:t>
            </a:r>
            <a:r>
              <a:rPr lang="en-US" sz="4000" dirty="0" smtClean="0">
                <a:solidFill>
                  <a:schemeClr val="bg1"/>
                </a:solidFill>
              </a:rPr>
              <a:t>Cut, </a:t>
            </a:r>
            <a:r>
              <a:rPr lang="en-US" sz="4000" dirty="0" smtClean="0">
                <a:solidFill>
                  <a:schemeClr val="bg1"/>
                </a:solidFill>
              </a:rPr>
              <a:t>throw </a:t>
            </a:r>
            <a:r>
              <a:rPr lang="en-US" sz="4000" dirty="0" smtClean="0">
                <a:solidFill>
                  <a:schemeClr val="bg1"/>
                </a:solidFill>
              </a:rPr>
              <a:t>x2, gouge” </a:t>
            </a:r>
            <a:r>
              <a:rPr lang="en-US" sz="4000" dirty="0" smtClean="0">
                <a:solidFill>
                  <a:schemeClr val="bg1"/>
                </a:solidFill>
              </a:rPr>
              <a:t>= There is the required action by the Christian </a:t>
            </a:r>
            <a:r>
              <a:rPr lang="en-US" sz="4000" b="1" dirty="0" smtClean="0">
                <a:solidFill>
                  <a:schemeClr val="bg1"/>
                </a:solidFill>
              </a:rPr>
              <a:t>to ROOT OUT the source and have nothing to do </a:t>
            </a:r>
            <a:r>
              <a:rPr lang="en-US" sz="4000" b="1" dirty="0" smtClean="0">
                <a:solidFill>
                  <a:schemeClr val="bg1"/>
                </a:solidFill>
              </a:rPr>
              <a:t>with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Great Responsibility of the Great Little Ones:</a:t>
            </a:r>
            <a:endParaRPr lang="en-US" sz="4000" u="sng" dirty="0" smtClean="0">
              <a:solidFill>
                <a:schemeClr val="bg1"/>
              </a:solidFill>
            </a:endParaRPr>
          </a:p>
          <a:p>
            <a:r>
              <a:rPr lang="en-US" sz="4000" dirty="0" smtClean="0">
                <a:solidFill>
                  <a:schemeClr val="bg1"/>
                </a:solidFill>
              </a:rPr>
              <a:t>I am in no way different from someone who does not believe in God;</a:t>
            </a:r>
            <a:br>
              <a:rPr lang="en-US" sz="4000" dirty="0" smtClean="0">
                <a:solidFill>
                  <a:schemeClr val="bg1"/>
                </a:solidFill>
              </a:rPr>
            </a:br>
            <a:r>
              <a:rPr lang="en-US" sz="4000" b="1" dirty="0" smtClean="0">
                <a:solidFill>
                  <a:schemeClr val="bg1"/>
                </a:solidFill>
              </a:rPr>
              <a:t>I may carry the “title” of a Christian but not the life of one… evidentially still dead in transgressions and not alive to </a:t>
            </a:r>
            <a:r>
              <a:rPr lang="en-US" sz="4000" b="1" dirty="0" smtClean="0">
                <a:solidFill>
                  <a:schemeClr val="bg1"/>
                </a:solidFill>
              </a:rPr>
              <a:t>Jesus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Jesus’ Precious Great Little Ones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Jesus’ Precious </a:t>
            </a:r>
            <a:r>
              <a:rPr lang="en-US" sz="4000" u="sng" dirty="0" smtClean="0">
                <a:solidFill>
                  <a:schemeClr val="bg1"/>
                </a:solidFill>
              </a:rPr>
              <a:t>Great Little Ones:</a:t>
            </a:r>
            <a:endParaRPr lang="en-US" sz="4000" u="sng" dirty="0" smtClean="0">
              <a:solidFill>
                <a:schemeClr val="bg1"/>
              </a:solidFill>
            </a:endParaRPr>
          </a:p>
          <a:p>
            <a:r>
              <a:rPr lang="en-US" sz="4000" dirty="0" smtClean="0">
                <a:solidFill>
                  <a:schemeClr val="bg1"/>
                </a:solidFill>
              </a:rPr>
              <a:t>It is part of the maturation of our faith to esteem ourselves as God esteems us, when we place our humble dependence on Him for all of life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Heartbreaking Stumble:</a:t>
            </a:r>
            <a:endParaRPr lang="en-US" sz="4000" u="sng" dirty="0" smtClean="0">
              <a:solidFill>
                <a:schemeClr val="bg1"/>
              </a:solidFill>
            </a:endParaRPr>
          </a:p>
          <a:p>
            <a:r>
              <a:rPr lang="en-US" sz="4000" dirty="0" smtClean="0">
                <a:solidFill>
                  <a:schemeClr val="bg1"/>
                </a:solidFill>
              </a:rPr>
              <a:t>I am also hopeful that we do not wish upon others such a heartache </a:t>
            </a:r>
            <a:r>
              <a:rPr lang="en-US" sz="4000" dirty="0" smtClean="0">
                <a:solidFill>
                  <a:schemeClr val="bg1"/>
                </a:solidFill>
              </a:rPr>
              <a:t>–</a:t>
            </a:r>
            <a:br>
              <a:rPr lang="en-US" sz="4000" dirty="0" smtClean="0">
                <a:solidFill>
                  <a:schemeClr val="bg1"/>
                </a:solidFill>
              </a:rPr>
            </a:br>
            <a:r>
              <a:rPr lang="en-US" sz="4000" dirty="0" smtClean="0">
                <a:solidFill>
                  <a:schemeClr val="bg1"/>
                </a:solidFill>
              </a:rPr>
              <a:t>To </a:t>
            </a:r>
            <a:r>
              <a:rPr lang="en-US" sz="4000" dirty="0" smtClean="0">
                <a:solidFill>
                  <a:schemeClr val="bg1"/>
                </a:solidFill>
              </a:rPr>
              <a:t>stumble and to miss out on the prize/ finishing the race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Jesus’ Precious </a:t>
            </a:r>
            <a:r>
              <a:rPr lang="en-US" sz="4000" u="sng" dirty="0" smtClean="0">
                <a:solidFill>
                  <a:schemeClr val="bg1"/>
                </a:solidFill>
              </a:rPr>
              <a:t>Great Little Ones:</a:t>
            </a:r>
            <a:endParaRPr lang="en-US" sz="4000" u="sng" dirty="0" smtClean="0">
              <a:solidFill>
                <a:schemeClr val="bg1"/>
              </a:solidFill>
            </a:endParaRPr>
          </a:p>
          <a:p>
            <a:r>
              <a:rPr lang="en-US" sz="4000" dirty="0" smtClean="0">
                <a:solidFill>
                  <a:schemeClr val="bg1"/>
                </a:solidFill>
              </a:rPr>
              <a:t>Let us not incur the righteous wrath of God by becoming the channels through which the temptations of the world enter into our fellowship with one another</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Jesus’ Precious </a:t>
            </a:r>
            <a:r>
              <a:rPr lang="en-US" sz="4000" u="sng" dirty="0" smtClean="0">
                <a:solidFill>
                  <a:schemeClr val="bg1"/>
                </a:solidFill>
              </a:rPr>
              <a:t>Great Little Ones:</a:t>
            </a:r>
            <a:endParaRPr lang="en-US" sz="4000" u="sng" dirty="0" smtClean="0">
              <a:solidFill>
                <a:schemeClr val="bg1"/>
              </a:solidFill>
            </a:endParaRPr>
          </a:p>
          <a:p>
            <a:r>
              <a:rPr lang="en-US" sz="4000" dirty="0" smtClean="0">
                <a:solidFill>
                  <a:schemeClr val="bg1"/>
                </a:solidFill>
              </a:rPr>
              <a:t>It is only righteous that we should desire our faith in </a:t>
            </a:r>
            <a:r>
              <a:rPr lang="en-US" sz="4000" dirty="0" smtClean="0">
                <a:solidFill>
                  <a:schemeClr val="bg1"/>
                </a:solidFill>
              </a:rPr>
              <a:t>Jesus Christ </a:t>
            </a:r>
            <a:r>
              <a:rPr lang="en-US" sz="4000" dirty="0" smtClean="0">
                <a:solidFill>
                  <a:schemeClr val="bg1"/>
                </a:solidFill>
              </a:rPr>
              <a:t>– this trust and commitment we have in the words and works of </a:t>
            </a:r>
            <a:r>
              <a:rPr lang="en-US" sz="4000" dirty="0" smtClean="0">
                <a:solidFill>
                  <a:schemeClr val="bg1"/>
                </a:solidFill>
              </a:rPr>
              <a:t>Jesus Christ </a:t>
            </a:r>
            <a:r>
              <a:rPr lang="en-US" sz="4000" dirty="0" smtClean="0">
                <a:solidFill>
                  <a:schemeClr val="bg1"/>
                </a:solidFill>
              </a:rPr>
              <a:t>– be refined and shown to be authentic by our lives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Heartbreaking Stumble:</a:t>
            </a:r>
            <a:endParaRPr lang="en-US" sz="4000" u="sng" dirty="0" smtClean="0">
              <a:solidFill>
                <a:schemeClr val="bg1"/>
              </a:solidFill>
            </a:endParaRPr>
          </a:p>
          <a:p>
            <a:r>
              <a:rPr lang="en-US" sz="4000" dirty="0" smtClean="0">
                <a:solidFill>
                  <a:schemeClr val="bg1"/>
                </a:solidFill>
              </a:rPr>
              <a:t>“To stumble</a:t>
            </a:r>
            <a:r>
              <a:rPr lang="zh-TW" altLang="en-US" sz="4000" dirty="0" smtClean="0">
                <a:solidFill>
                  <a:schemeClr val="bg1"/>
                </a:solidFill>
              </a:rPr>
              <a:t>絆 倒</a:t>
            </a:r>
            <a:r>
              <a:rPr lang="en-US" sz="4000" dirty="0" smtClean="0">
                <a:solidFill>
                  <a:schemeClr val="bg1"/>
                </a:solidFill>
              </a:rPr>
              <a:t>” = </a:t>
            </a:r>
            <a:r>
              <a:rPr lang="en-US" sz="4000" b="1" dirty="0" smtClean="0">
                <a:solidFill>
                  <a:schemeClr val="bg1"/>
                </a:solidFill>
              </a:rPr>
              <a:t>TO </a:t>
            </a:r>
            <a:r>
              <a:rPr lang="en-US" sz="4000" b="1" dirty="0" smtClean="0">
                <a:solidFill>
                  <a:schemeClr val="bg1"/>
                </a:solidFill>
              </a:rPr>
              <a:t>SIN</a:t>
            </a:r>
          </a:p>
          <a:p>
            <a:endParaRPr lang="en-US" sz="4000" dirty="0" smtClean="0">
              <a:solidFill>
                <a:schemeClr val="bg1"/>
              </a:solidFill>
            </a:endParaRPr>
          </a:p>
          <a:p>
            <a:r>
              <a:rPr lang="en-US" sz="4000" dirty="0" smtClean="0">
                <a:solidFill>
                  <a:schemeClr val="bg1"/>
                </a:solidFill>
              </a:rPr>
              <a:t>Jesus </a:t>
            </a:r>
            <a:r>
              <a:rPr lang="en-US" sz="4000" dirty="0" smtClean="0">
                <a:solidFill>
                  <a:schemeClr val="bg1"/>
                </a:solidFill>
              </a:rPr>
              <a:t>has such strong words when it comes to act of stumbling because he knew it is not only heartbreaking but also LIFE BREAKING</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Mt </a:t>
            </a:r>
            <a:r>
              <a:rPr lang="en-US" sz="3200" dirty="0" smtClean="0">
                <a:solidFill>
                  <a:schemeClr val="bg1"/>
                </a:solidFill>
              </a:rPr>
              <a:t>18: </a:t>
            </a:r>
            <a:r>
              <a:rPr lang="en-US" sz="3200" dirty="0" smtClean="0">
                <a:solidFill>
                  <a:schemeClr val="bg1"/>
                </a:solidFill>
              </a:rPr>
              <a:t>6</a:t>
            </a:r>
            <a:r>
              <a:rPr lang="en-US" sz="3200" dirty="0" smtClean="0">
                <a:solidFill>
                  <a:schemeClr val="bg1"/>
                </a:solidFill>
              </a:rPr>
              <a:t>-9</a:t>
            </a:r>
            <a:endParaRPr lang="en-US" sz="3200" dirty="0" smtClean="0">
              <a:solidFill>
                <a:schemeClr val="bg1"/>
              </a:solidFill>
            </a:endParaRPr>
          </a:p>
          <a:p>
            <a:r>
              <a:rPr lang="en-US" sz="4000" dirty="0" smtClean="0">
                <a:solidFill>
                  <a:schemeClr val="bg1"/>
                </a:solidFill>
              </a:rPr>
              <a:t>6 If anyone causes one of these little ones – those who believe in me – to stumble, it would be better for them to have a large millstone hung around their neck and to be drowned in the depths of the sea. 7 Woe to the world because of the things that cause people to stumble! Such things must come, but woe to the person through whom they come! </a:t>
            </a:r>
            <a:endParaRPr lang="en-US" sz="40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Mt </a:t>
            </a:r>
            <a:r>
              <a:rPr lang="en-US" sz="3200" dirty="0" smtClean="0">
                <a:solidFill>
                  <a:schemeClr val="bg1"/>
                </a:solidFill>
              </a:rPr>
              <a:t>18: </a:t>
            </a:r>
            <a:r>
              <a:rPr lang="en-US" sz="3200" dirty="0" smtClean="0">
                <a:solidFill>
                  <a:schemeClr val="bg1"/>
                </a:solidFill>
              </a:rPr>
              <a:t>6</a:t>
            </a:r>
            <a:r>
              <a:rPr lang="en-US" sz="3200" dirty="0" smtClean="0">
                <a:solidFill>
                  <a:schemeClr val="bg1"/>
                </a:solidFill>
              </a:rPr>
              <a:t>-9</a:t>
            </a:r>
            <a:endParaRPr lang="en-US" sz="3200" dirty="0" smtClean="0">
              <a:solidFill>
                <a:schemeClr val="bg1"/>
              </a:solidFill>
            </a:endParaRPr>
          </a:p>
          <a:p>
            <a:r>
              <a:rPr lang="en-US" sz="4000" dirty="0" smtClean="0">
                <a:solidFill>
                  <a:schemeClr val="bg1"/>
                </a:solidFill>
              </a:rPr>
              <a:t>8 If your hand or your foot causes you to stumble, cut it off and throw it away. It is better for you to enter life maimed or crippled than to have two hands or two feet and be thrown into eternal fire. 9 And if your eye causes you to stumble, gouge it out and throw it away. It is better for you to enter life with one eye than to have two eyes and be thrown into the fire of hell.</a:t>
            </a:r>
            <a:r>
              <a:rPr lang="en-US" sz="4000" dirty="0" smtClean="0">
                <a:solidFill>
                  <a:schemeClr val="bg1"/>
                </a:solidFill>
              </a:rPr>
              <a:t> </a:t>
            </a:r>
            <a:endParaRPr lang="en-US" sz="40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smtClean="0">
                <a:solidFill>
                  <a:schemeClr val="bg1"/>
                </a:solidFill>
              </a:rPr>
              <a:t>Mt </a:t>
            </a:r>
            <a:r>
              <a:rPr lang="en-US" sz="3200" dirty="0" smtClean="0">
                <a:solidFill>
                  <a:schemeClr val="bg1"/>
                </a:solidFill>
              </a:rPr>
              <a:t>18: </a:t>
            </a:r>
            <a:r>
              <a:rPr lang="en-US" sz="3200" dirty="0" smtClean="0">
                <a:solidFill>
                  <a:schemeClr val="bg1"/>
                </a:solidFill>
              </a:rPr>
              <a:t>6</a:t>
            </a:r>
            <a:r>
              <a:rPr lang="en-US" sz="3200" dirty="0" smtClean="0">
                <a:solidFill>
                  <a:schemeClr val="bg1"/>
                </a:solidFill>
              </a:rPr>
              <a:t>-9</a:t>
            </a:r>
            <a:endParaRPr lang="en-US" sz="3200" dirty="0" smtClean="0">
              <a:solidFill>
                <a:schemeClr val="bg1"/>
              </a:solidFill>
            </a:endParaRPr>
          </a:p>
          <a:p>
            <a:r>
              <a:rPr lang="en-US" sz="4000" b="1" baseline="30000" dirty="0" smtClean="0">
                <a:solidFill>
                  <a:schemeClr val="bg1"/>
                </a:solidFill>
              </a:rPr>
              <a:t>6 </a:t>
            </a:r>
            <a:r>
              <a:rPr lang="zh-TW" altLang="en-US" sz="4000" b="1" dirty="0" smtClean="0">
                <a:solidFill>
                  <a:schemeClr val="bg1"/>
                </a:solidFill>
              </a:rPr>
              <a:t>凡 使 這 信 我 的 一 個 小 子 跌 倒 的 ， 倒 不 如 把 大 磨 石 拴 在 這 人 的 頸 項 上 ， 沉 在 深 海 裡 。</a:t>
            </a:r>
            <a:r>
              <a:rPr lang="en-US" sz="4000" b="1" baseline="30000" dirty="0" smtClean="0">
                <a:solidFill>
                  <a:schemeClr val="bg1"/>
                </a:solidFill>
              </a:rPr>
              <a:t>7 </a:t>
            </a:r>
            <a:r>
              <a:rPr lang="zh-TW" altLang="en-US" sz="4000" b="1" dirty="0" smtClean="0">
                <a:solidFill>
                  <a:schemeClr val="bg1"/>
                </a:solidFill>
              </a:rPr>
              <a:t>這 世 界 有 禍 了 ， 因 為 將 人 絆 倒 ； 絆 倒 人 的 事 是 免 不 了 的 ， 但 那 絆 倒 人 的 有 禍 了 </a:t>
            </a:r>
            <a:r>
              <a:rPr lang="zh-TW" altLang="en-US" sz="4000" b="1" dirty="0" smtClean="0">
                <a:solidFill>
                  <a:schemeClr val="bg1"/>
                </a:solidFill>
              </a:rPr>
              <a:t>！</a:t>
            </a:r>
            <a:endParaRPr lang="en-US" sz="40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Mt </a:t>
            </a:r>
            <a:r>
              <a:rPr lang="en-US" sz="3200" dirty="0" smtClean="0">
                <a:solidFill>
                  <a:schemeClr val="bg1"/>
                </a:solidFill>
              </a:rPr>
              <a:t>18: </a:t>
            </a:r>
            <a:r>
              <a:rPr lang="en-US" sz="3200" dirty="0" smtClean="0">
                <a:solidFill>
                  <a:schemeClr val="bg1"/>
                </a:solidFill>
              </a:rPr>
              <a:t>6</a:t>
            </a:r>
            <a:r>
              <a:rPr lang="en-US" sz="3200" dirty="0" smtClean="0">
                <a:solidFill>
                  <a:schemeClr val="bg1"/>
                </a:solidFill>
              </a:rPr>
              <a:t>-9</a:t>
            </a:r>
            <a:endParaRPr lang="en-US" sz="3200" dirty="0" smtClean="0">
              <a:solidFill>
                <a:schemeClr val="bg1"/>
              </a:solidFill>
            </a:endParaRPr>
          </a:p>
          <a:p>
            <a:r>
              <a:rPr lang="en-US" sz="4000" b="1" baseline="30000" dirty="0" smtClean="0">
                <a:solidFill>
                  <a:schemeClr val="bg1"/>
                </a:solidFill>
              </a:rPr>
              <a:t>8 </a:t>
            </a:r>
            <a:r>
              <a:rPr lang="zh-TW" altLang="en-US" sz="4000" b="1" dirty="0" smtClean="0">
                <a:solidFill>
                  <a:schemeClr val="bg1"/>
                </a:solidFill>
              </a:rPr>
              <a:t>倘 若 你 一 隻 手 ， 或 是 一 隻 腳 ， 叫 你 跌 倒 ， 就 砍 下 來 丟 掉 。 你 缺 一 隻 手 ， 或 是 一 隻 腳 ， 進 入 永 生 ， 強 如 有 兩 手 兩 腳 被 丟 在 永 火 裡 。</a:t>
            </a:r>
            <a:r>
              <a:rPr lang="en-US" sz="4000" b="1" baseline="30000" dirty="0" smtClean="0">
                <a:solidFill>
                  <a:schemeClr val="bg1"/>
                </a:solidFill>
              </a:rPr>
              <a:t>9 </a:t>
            </a:r>
            <a:r>
              <a:rPr lang="zh-TW" altLang="en-US" sz="4000" b="1" dirty="0" smtClean="0">
                <a:solidFill>
                  <a:schemeClr val="bg1"/>
                </a:solidFill>
              </a:rPr>
              <a:t>倘 若 你 一 隻 眼 叫 你 跌 倒 ， 就 把 他 剜 出 來 丟 掉 。 你 只 有 一 隻 眼 進 入 永 生 ， 強 如 有 兩 隻 眼 被 丟 在 地 獄 的 火 裡 。</a:t>
            </a:r>
            <a:endParaRPr lang="en-US" sz="40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Lift-giving truth of Mt 18: 6-9:</a:t>
            </a:r>
            <a:endParaRPr lang="en-US" sz="4000" u="sng" dirty="0" smtClean="0">
              <a:solidFill>
                <a:schemeClr val="bg1"/>
              </a:solidFill>
            </a:endParaRPr>
          </a:p>
          <a:p>
            <a:r>
              <a:rPr lang="en-US" sz="4000" b="1" dirty="0" smtClean="0">
                <a:solidFill>
                  <a:schemeClr val="bg1"/>
                </a:solidFill>
              </a:rPr>
              <a:t>As followers of </a:t>
            </a:r>
            <a:r>
              <a:rPr lang="en-US" sz="4000" b="1" dirty="0" smtClean="0">
                <a:solidFill>
                  <a:schemeClr val="bg1"/>
                </a:solidFill>
              </a:rPr>
              <a:t>Jesus Christ, </a:t>
            </a:r>
            <a:r>
              <a:rPr lang="en-US" sz="4000" b="1" dirty="0" smtClean="0">
                <a:solidFill>
                  <a:schemeClr val="bg1"/>
                </a:solidFill>
              </a:rPr>
              <a:t>we must safeguard against stumbling the little ones of </a:t>
            </a:r>
            <a:r>
              <a:rPr lang="en-US" sz="4000" b="1" dirty="0" smtClean="0">
                <a:solidFill>
                  <a:schemeClr val="bg1"/>
                </a:solidFill>
              </a:rPr>
              <a:t>Jesus Christ, </a:t>
            </a:r>
            <a:r>
              <a:rPr lang="en-US" sz="4000" b="1" dirty="0" smtClean="0">
                <a:solidFill>
                  <a:schemeClr val="bg1"/>
                </a:solidFill>
              </a:rPr>
              <a:t>ourselves </a:t>
            </a:r>
            <a:r>
              <a:rPr lang="en-US" sz="4000" b="1" dirty="0" smtClean="0">
                <a:solidFill>
                  <a:schemeClr val="bg1"/>
                </a:solidFill>
              </a:rPr>
              <a:t>included</a:t>
            </a:r>
          </a:p>
          <a:p>
            <a:r>
              <a:rPr lang="zh-CN" altLang="en-US" sz="4000" b="1" dirty="0" smtClean="0">
                <a:solidFill>
                  <a:schemeClr val="bg1"/>
                </a:solidFill>
              </a:rPr>
              <a:t>身</a:t>
            </a:r>
            <a:r>
              <a:rPr lang="zh-CN" altLang="en-US" sz="4000" b="1" dirty="0" smtClean="0">
                <a:solidFill>
                  <a:schemeClr val="bg1"/>
                </a:solidFill>
              </a:rPr>
              <a:t>為耶穌基督的門徒，我們得謹慎防範，不絆倒包括我們自己在內、耶穌基督的小子們</a:t>
            </a:r>
            <a:endParaRPr lang="en-US" sz="4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1040</Words>
  <Application>Microsoft Office PowerPoint</Application>
  <PresentationFormat>On-screen Show (4:3)</PresentationFormat>
  <Paragraphs>69</Paragraphs>
  <Slides>31</Slides>
  <Notes>0</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Office Theme</vt:lpstr>
      <vt:lpstr>1_Office Theme</vt:lpstr>
      <vt:lpstr>2_Office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377</cp:revision>
  <dcterms:created xsi:type="dcterms:W3CDTF">2015-05-17T06:09:38Z</dcterms:created>
  <dcterms:modified xsi:type="dcterms:W3CDTF">2017-04-02T04:15:12Z</dcterms:modified>
</cp:coreProperties>
</file>