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6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8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6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5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0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3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0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6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3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0A825-E7BF-4B55-8E7E-2E4CDE68A958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9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900" y="726533"/>
            <a:ext cx="7476125" cy="56290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：大卫与扫罗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我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们若认自己的罪，神是信实的，是公义的，必要赦免我们的罪，洗净我们一切的不义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>
                <a:latin typeface="+mn-ea"/>
              </a:rPr>
              <a:t>约一一：</a:t>
            </a:r>
            <a:r>
              <a:rPr lang="en-US" sz="3600" b="1" dirty="0">
                <a:latin typeface="+mn-ea"/>
              </a:rPr>
              <a:t>9</a:t>
            </a:r>
            <a:r>
              <a:rPr lang="zh-CN" altLang="en-US" sz="3600" b="1" dirty="0">
                <a:latin typeface="+mn-ea"/>
              </a:rPr>
              <a:t>）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3700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4" y="123538"/>
            <a:ext cx="8859914" cy="64833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大卫公开自己的罪行，祈求神的赦免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因为，我知道我的过犯，我的罪常在我面前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400" b="1" dirty="0">
                <a:latin typeface="+mn-ea"/>
              </a:rPr>
              <a:t>”</a:t>
            </a:r>
            <a:r>
              <a:rPr lang="zh-CN" altLang="en-US" sz="3400" b="1" dirty="0" smtClean="0">
                <a:latin typeface="+mn-ea"/>
              </a:rPr>
              <a:t>（</a:t>
            </a:r>
            <a:r>
              <a:rPr lang="zh-CN" altLang="en-US" sz="3400" b="1" dirty="0">
                <a:latin typeface="+mn-ea"/>
              </a:rPr>
              <a:t>诗五十一：</a:t>
            </a:r>
            <a:r>
              <a:rPr lang="en-US" sz="3400" b="1" dirty="0">
                <a:latin typeface="+mn-ea"/>
              </a:rPr>
              <a:t>3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 smtClean="0">
                <a:latin typeface="+mn-ea"/>
              </a:rPr>
              <a:t>“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神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啊，求你为我造清洁的心，使我里面重新有正直的灵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400" b="1" dirty="0" smtClean="0">
                <a:latin typeface="+mn-ea"/>
              </a:rPr>
              <a:t>”（</a:t>
            </a:r>
            <a:r>
              <a:rPr lang="zh-CN" altLang="en-US" sz="3400" b="1" dirty="0">
                <a:latin typeface="+mn-ea"/>
              </a:rPr>
              <a:t>诗五十一：</a:t>
            </a:r>
            <a:r>
              <a:rPr lang="en-US" sz="3400" b="1" dirty="0">
                <a:latin typeface="+mn-ea"/>
              </a:rPr>
              <a:t>10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dirty="0">
                <a:latin typeface="+mn-ea"/>
              </a:rPr>
              <a:t>“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我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向你陈明我的罪，不隐瞒我的恶。我说：我要向耶和华承认我的过犯，你就赦免我的罪恶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400" dirty="0">
                <a:latin typeface="+mn-ea"/>
              </a:rPr>
              <a:t>”</a:t>
            </a:r>
            <a:r>
              <a:rPr lang="zh-CN" altLang="en-US" sz="3400" b="1" dirty="0" smtClean="0">
                <a:latin typeface="+mn-ea"/>
              </a:rPr>
              <a:t>（</a:t>
            </a:r>
            <a:r>
              <a:rPr lang="zh-CN" altLang="en-US" sz="3400" b="1" dirty="0">
                <a:latin typeface="+mn-ea"/>
              </a:rPr>
              <a:t>诗卅二：</a:t>
            </a:r>
            <a:r>
              <a:rPr lang="en-US" sz="3400" b="1" dirty="0">
                <a:latin typeface="+mn-ea"/>
              </a:rPr>
              <a:t>5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3600" b="1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4996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4" y="123538"/>
            <a:ext cx="8859914" cy="64833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神对大卫的评价：“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他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是合我心意的人，凡事要遵守我的旨意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600" b="1" dirty="0" smtClean="0">
                <a:latin typeface="+mn-ea"/>
              </a:rPr>
              <a:t>”（</a:t>
            </a:r>
            <a:r>
              <a:rPr lang="zh-CN" altLang="en-US" sz="3600" b="1" dirty="0">
                <a:latin typeface="+mn-ea"/>
              </a:rPr>
              <a:t>徒十三：</a:t>
            </a:r>
            <a:r>
              <a:rPr lang="en-US" sz="3600" b="1" dirty="0">
                <a:latin typeface="+mn-ea"/>
              </a:rPr>
              <a:t>22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面对错误，我们如何选择？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我们若认自己的罪，神是信实的，是公义的，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</a:rPr>
              <a:t>必要赦免我们的罪，洗净我们一切的不义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600" b="1" dirty="0">
                <a:latin typeface="+mn-ea"/>
              </a:rPr>
              <a:t>（约一一：</a:t>
            </a:r>
            <a:r>
              <a:rPr lang="en-US" sz="3600" b="1" dirty="0">
                <a:latin typeface="+mn-ea"/>
              </a:rPr>
              <a:t>9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036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92" y="754602"/>
            <a:ext cx="8939814" cy="66848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神对大卫的应许：“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耶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和华已经除掉你的罪，你必不至于死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600" b="1" dirty="0">
                <a:latin typeface="+mn-ea"/>
              </a:rPr>
              <a:t>”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>
                <a:latin typeface="+mn-ea"/>
              </a:rPr>
              <a:t>撒下十二：</a:t>
            </a:r>
            <a:r>
              <a:rPr lang="en-US" sz="3600" b="1" dirty="0">
                <a:latin typeface="+mn-ea"/>
              </a:rPr>
              <a:t>13</a:t>
            </a:r>
            <a:r>
              <a:rPr lang="zh-CN" altLang="en-US" sz="3600" b="1" dirty="0">
                <a:latin typeface="+mn-ea"/>
              </a:rPr>
              <a:t>）</a:t>
            </a:r>
            <a:endParaRPr lang="en-US" sz="3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大卫对此的确信：“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得赦免其过、遮盖其罪的，这人是有福的！凡心里没有诡诈、耶和华不算为有罪的，这人是有福的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！</a:t>
            </a:r>
            <a:r>
              <a:rPr lang="zh-CN" altLang="en-US" sz="3600" b="1" dirty="0">
                <a:latin typeface="+mn-ea"/>
              </a:rPr>
              <a:t>”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>
                <a:latin typeface="+mn-ea"/>
              </a:rPr>
              <a:t>诗卅二：</a:t>
            </a:r>
            <a:r>
              <a:rPr lang="en-US" sz="3600" b="1" dirty="0">
                <a:latin typeface="+mn-ea"/>
              </a:rPr>
              <a:t>1-2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因着这一确信，大卫得以摆脱颓势</a:t>
            </a:r>
            <a:endParaRPr lang="en-US" altLang="zh-CN" sz="3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</a:rPr>
              <a:t>对赦免的确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信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461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4" y="123538"/>
            <a:ext cx="8859914" cy="64833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我们凭何相</a:t>
            </a:r>
            <a:r>
              <a:rPr lang="zh-CN" altLang="en-US" sz="3600" b="1" dirty="0" smtClean="0">
                <a:latin typeface="+mn-ea"/>
              </a:rPr>
              <a:t>信已得赦免</a:t>
            </a:r>
            <a:r>
              <a:rPr lang="zh-CN" altLang="en-US" sz="3600" b="1" dirty="0">
                <a:latin typeface="+mn-ea"/>
              </a:rPr>
              <a:t>？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神的赦免如此简单了事？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神的赦免是否太不公</a:t>
            </a:r>
            <a:r>
              <a:rPr lang="zh-CN" altLang="en-US" sz="3600" b="1" dirty="0" smtClean="0">
                <a:latin typeface="+mn-ea"/>
              </a:rPr>
              <a:t>平</a:t>
            </a:r>
            <a:r>
              <a:rPr lang="zh-CN" altLang="en-US" sz="3600" b="1" dirty="0">
                <a:latin typeface="+mn-ea"/>
              </a:rPr>
              <a:t>？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赦免是完出于神的恩典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认错必须出自真心实意</a:t>
            </a:r>
            <a:endParaRPr lang="en-US" altLang="zh-CN" sz="3600" b="1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1820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4" y="123538"/>
            <a:ext cx="8859914" cy="64833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真心的忏悔必然带出悔改的行动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神的应许不是让我们去继续犯罪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小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子们哪，不要被人诱惑。行义的才是义人，正如主是义的一样。犯罪的是属魔鬼，因为魔鬼从起初就犯罪。神的儿子显现出来，为要除灭魔鬼的作为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>
                <a:latin typeface="+mn-ea"/>
              </a:rPr>
              <a:t>约一三：</a:t>
            </a:r>
            <a:r>
              <a:rPr lang="en-US" sz="3600" b="1" dirty="0">
                <a:latin typeface="+mn-ea"/>
              </a:rPr>
              <a:t>7-8</a:t>
            </a:r>
            <a:r>
              <a:rPr lang="zh-CN" altLang="en-US" sz="3600" b="1" dirty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750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4" y="123538"/>
            <a:ext cx="8859914" cy="64833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我们若认自己的罪，神是信实的，是公义的，必要赦免我们的罪，洗净我们一切的不义。</a:t>
            </a:r>
            <a:r>
              <a:rPr lang="zh-CN" altLang="en-US" sz="3600" b="1" dirty="0">
                <a:latin typeface="+mn-ea"/>
              </a:rPr>
              <a:t>（约一一：</a:t>
            </a:r>
            <a:r>
              <a:rPr lang="en-US" sz="3600" b="1" dirty="0">
                <a:latin typeface="+mn-ea"/>
              </a:rPr>
              <a:t>9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对罪：</a:t>
            </a:r>
            <a:r>
              <a:rPr lang="zh-CN" altLang="en-US" sz="3600" b="1" dirty="0"/>
              <a:t>痛心疾首，及时忏</a:t>
            </a:r>
            <a:r>
              <a:rPr lang="zh-CN" altLang="en-US" sz="3600" b="1" dirty="0" smtClean="0"/>
              <a:t>悔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对神：</a:t>
            </a:r>
            <a:r>
              <a:rPr lang="zh-CN" altLang="en-US" sz="3600" b="1" dirty="0"/>
              <a:t>诚心诚意，革</a:t>
            </a:r>
            <a:r>
              <a:rPr lang="zh-CN" altLang="en-US" sz="3600" b="1" dirty="0" smtClean="0"/>
              <a:t>除虚假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对己：</a:t>
            </a:r>
            <a:r>
              <a:rPr lang="zh-CN" altLang="en-US" sz="3600" b="1" dirty="0"/>
              <a:t>坚</a:t>
            </a:r>
            <a:r>
              <a:rPr lang="zh-CN" altLang="en-US" sz="3600" b="1" dirty="0" smtClean="0"/>
              <a:t>信恩</a:t>
            </a:r>
            <a:r>
              <a:rPr lang="zh-CN" altLang="en-US" sz="3600" b="1" dirty="0"/>
              <a:t>典</a:t>
            </a:r>
            <a:r>
              <a:rPr lang="zh-CN" altLang="en-US" sz="3600" b="1" dirty="0" smtClean="0"/>
              <a:t>，不</a:t>
            </a:r>
            <a:r>
              <a:rPr lang="zh-CN" altLang="en-US" sz="3600" b="1" dirty="0"/>
              <a:t>再犯</a:t>
            </a:r>
            <a:r>
              <a:rPr lang="zh-CN" altLang="en-US" sz="3600" b="1" dirty="0" smtClean="0"/>
              <a:t>罪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对人：</a:t>
            </a:r>
            <a:r>
              <a:rPr lang="zh-CN" altLang="en-US" sz="3600" b="1" dirty="0"/>
              <a:t>宽宏大</a:t>
            </a:r>
            <a:r>
              <a:rPr lang="zh-CN" altLang="en-US" sz="3600" b="1" dirty="0" smtClean="0"/>
              <a:t>量，恩慈相待</a:t>
            </a:r>
            <a:endParaRPr lang="en-US" altLang="zh-CN" sz="1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愿神帮助我们！</a:t>
            </a:r>
            <a:endParaRPr lang="en-US" sz="3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954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50" y="15555"/>
            <a:ext cx="8917497" cy="64155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扫罗的一生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51" y="838190"/>
            <a:ext cx="8917497" cy="59226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以色列史上首位君王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高大俊美且作战勇猛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违背神命令而遭弃绝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嫉妒大卫欲置其死地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丧心病狂犯下滔天罪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败于非利士蒙羞自裁</a:t>
            </a:r>
            <a:endParaRPr lang="en-US" altLang="zh-CN" sz="3600" b="1" dirty="0" smtClean="0"/>
          </a:p>
        </p:txBody>
      </p:sp>
      <p:pic>
        <p:nvPicPr>
          <p:cNvPr id="4" name="Picture 2" descr="Image result for king sa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366" y="838190"/>
            <a:ext cx="4185634" cy="578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3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556"/>
            <a:ext cx="7886700" cy="854074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大卫的生平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07" y="892630"/>
            <a:ext cx="8907236" cy="58565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年纪尚幼既蒙拣选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击杀巨人名声大振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逃避扫罗四处漂泊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放过君王两次不杀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追随者众南方称王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击败外族统一国家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奸淫谋杀犯下大罪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诚心认罪合神心意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2" descr="Image result for king david and goli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93" y="892630"/>
            <a:ext cx="4262907" cy="570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27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92" y="754602"/>
            <a:ext cx="8939814" cy="66848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我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们若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</a:rPr>
              <a:t>认自己的罪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，神是信实的，是公义的，必要赦免我们的罪，洗净我们一切的不义。</a:t>
            </a:r>
            <a:r>
              <a:rPr lang="zh-CN" altLang="en-US" sz="3600" b="1" dirty="0">
                <a:latin typeface="+mn-ea"/>
              </a:rPr>
              <a:t>（约一一：</a:t>
            </a:r>
            <a:r>
              <a:rPr lang="en-US" sz="3600" b="1" dirty="0">
                <a:latin typeface="+mn-ea"/>
              </a:rPr>
              <a:t>9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人对错误的反应，反映了神在他心中的地位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我们须极力避免扫罗那种对错误的错误反应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对罪恶的悔改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987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163" y="110659"/>
            <a:ext cx="8859914" cy="61033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错误反应之一：推脱（“这是你的错”）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“因</a:t>
            </a:r>
            <a:r>
              <a:rPr lang="zh-CN" altLang="en-US" sz="3400" b="1" dirty="0">
                <a:latin typeface="+mn-ea"/>
              </a:rPr>
              <a:t>为我见百姓离开我散去，你也不照所定的日期来到，而且非利士人聚集在密抹。所以我心里说：恐怕我没有祷告耶和华。非利士人下到吉甲攻击我，我就勉强献上燔</a:t>
            </a:r>
            <a:r>
              <a:rPr lang="zh-CN" altLang="en-US" sz="3400" b="1" dirty="0" smtClean="0">
                <a:latin typeface="+mn-ea"/>
              </a:rPr>
              <a:t>祭。”（</a:t>
            </a:r>
            <a:r>
              <a:rPr lang="zh-CN" altLang="en-US" sz="3400" b="1" dirty="0">
                <a:latin typeface="+mn-ea"/>
              </a:rPr>
              <a:t>撒上十三：</a:t>
            </a:r>
            <a:r>
              <a:rPr lang="en-US" sz="3400" b="1" dirty="0">
                <a:latin typeface="+mn-ea"/>
              </a:rPr>
              <a:t>11-12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8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7032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8859914" cy="66841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错误反应之二：</a:t>
            </a:r>
            <a:r>
              <a:rPr lang="zh-CN" altLang="en-US" sz="3600" b="1" dirty="0">
                <a:latin typeface="+mn-ea"/>
              </a:rPr>
              <a:t>狡</a:t>
            </a:r>
            <a:r>
              <a:rPr lang="zh-CN" altLang="en-US" sz="3600" b="1" dirty="0" smtClean="0">
                <a:latin typeface="+mn-ea"/>
              </a:rPr>
              <a:t>辩（“我哪里有错</a:t>
            </a:r>
            <a:r>
              <a:rPr lang="en-US" altLang="zh-CN" sz="3600" b="1" dirty="0" smtClean="0">
                <a:latin typeface="+mn-ea"/>
              </a:rPr>
              <a:t>?</a:t>
            </a:r>
            <a:r>
              <a:rPr lang="zh-CN" altLang="en-US" sz="3600" b="1" dirty="0" smtClean="0">
                <a:latin typeface="+mn-ea"/>
              </a:rPr>
              <a:t>”）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“</a:t>
            </a:r>
            <a:r>
              <a:rPr lang="zh-CN" altLang="en-US" sz="3400" b="1" dirty="0" smtClean="0">
                <a:latin typeface="+mn-ea"/>
              </a:rPr>
              <a:t>这</a:t>
            </a:r>
            <a:r>
              <a:rPr lang="zh-CN" altLang="en-US" sz="3400" b="1" dirty="0">
                <a:latin typeface="+mn-ea"/>
              </a:rPr>
              <a:t>是百姓从亚玛力人那里带来的；因为他们爱惜上好的牛羊，要献与耶和华</a:t>
            </a:r>
            <a:r>
              <a:rPr lang="en-US" sz="3400" b="1" dirty="0">
                <a:latin typeface="+mn-ea"/>
              </a:rPr>
              <a:t>--</a:t>
            </a:r>
            <a:r>
              <a:rPr lang="zh-CN" altLang="en-US" sz="3400" b="1" dirty="0">
                <a:latin typeface="+mn-ea"/>
              </a:rPr>
              <a:t>你的神；其余的，我都灭尽了</a:t>
            </a:r>
            <a:r>
              <a:rPr lang="zh-CN" altLang="en-US" sz="3400" b="1" dirty="0" smtClean="0">
                <a:latin typeface="+mn-ea"/>
              </a:rPr>
              <a:t>。”（</a:t>
            </a:r>
            <a:r>
              <a:rPr lang="zh-CN" altLang="en-US" sz="3400" b="1" dirty="0">
                <a:latin typeface="+mn-ea"/>
              </a:rPr>
              <a:t>撒上十五：</a:t>
            </a:r>
            <a:r>
              <a:rPr lang="en-US" sz="3400" b="1" dirty="0">
                <a:latin typeface="+mn-ea"/>
              </a:rPr>
              <a:t>15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8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错误反应</a:t>
            </a:r>
            <a:r>
              <a:rPr lang="zh-CN" altLang="en-US" sz="3600" b="1" dirty="0" smtClean="0">
                <a:latin typeface="+mn-ea"/>
              </a:rPr>
              <a:t>之三：迁怒（“我因你才错”）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altLang="zh-CN" sz="800" b="1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“我</a:t>
            </a:r>
            <a:r>
              <a:rPr lang="zh-CN" altLang="en-US" sz="3400" b="1" dirty="0">
                <a:latin typeface="+mn-ea"/>
              </a:rPr>
              <a:t>有罪了，我因惧怕百姓，听从他们的话，就违背了耶和华的命令和你的言语</a:t>
            </a:r>
            <a:r>
              <a:rPr lang="zh-CN" altLang="en-US" sz="3400" b="1" dirty="0" smtClean="0">
                <a:latin typeface="+mn-ea"/>
              </a:rPr>
              <a:t>。”（</a:t>
            </a:r>
            <a:r>
              <a:rPr lang="zh-CN" altLang="en-US" sz="3400" b="1" dirty="0">
                <a:latin typeface="+mn-ea"/>
              </a:rPr>
              <a:t>撒上十五：</a:t>
            </a:r>
            <a:r>
              <a:rPr lang="en-US" sz="3400" b="1" dirty="0">
                <a:latin typeface="+mn-ea"/>
              </a:rPr>
              <a:t>24</a:t>
            </a:r>
            <a:r>
              <a:rPr lang="zh-CN" altLang="en-US" sz="3400" b="1" dirty="0">
                <a:latin typeface="+mn-ea"/>
              </a:rPr>
              <a:t>）</a:t>
            </a: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5929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712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错误反应之四：退化（“我不会有错”）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“耶</a:t>
            </a:r>
            <a:r>
              <a:rPr lang="zh-CN" altLang="en-US" sz="3400" b="1" dirty="0">
                <a:latin typeface="+mn-ea"/>
              </a:rPr>
              <a:t>西的儿子若在世间活着，你和你的国位必站立不住。你现在要打发人去，将他捉拿交给我；他是该死的</a:t>
            </a:r>
            <a:r>
              <a:rPr lang="zh-CN" altLang="en-US" sz="3400" b="1" dirty="0" smtClean="0">
                <a:latin typeface="+mn-ea"/>
              </a:rPr>
              <a:t>。”（</a:t>
            </a:r>
            <a:r>
              <a:rPr lang="zh-CN" altLang="en-US" sz="3400" b="1" dirty="0">
                <a:latin typeface="+mn-ea"/>
              </a:rPr>
              <a:t>撒上</a:t>
            </a:r>
            <a:r>
              <a:rPr lang="zh-CN" altLang="en-US" sz="3400" b="1" dirty="0" smtClean="0">
                <a:latin typeface="+mn-ea"/>
              </a:rPr>
              <a:t>廿</a:t>
            </a:r>
            <a:r>
              <a:rPr lang="en-US" altLang="zh-CN" sz="3400" b="1" dirty="0" smtClean="0">
                <a:latin typeface="+mn-ea"/>
              </a:rPr>
              <a:t>:</a:t>
            </a:r>
            <a:r>
              <a:rPr lang="en-US" sz="3400" b="1" dirty="0" smtClean="0">
                <a:latin typeface="+mn-ea"/>
              </a:rPr>
              <a:t>31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8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错误反应</a:t>
            </a:r>
            <a:r>
              <a:rPr lang="zh-CN" altLang="en-US" sz="3600" b="1" dirty="0" smtClean="0">
                <a:latin typeface="+mn-ea"/>
              </a:rPr>
              <a:t>之五：顽梗（“</a:t>
            </a:r>
            <a:r>
              <a:rPr lang="zh-CN" altLang="en-US" sz="3600" b="1" dirty="0"/>
              <a:t>我就不认错</a:t>
            </a:r>
            <a:r>
              <a:rPr lang="zh-CN" altLang="en-US" sz="3600" b="1" dirty="0" smtClean="0">
                <a:latin typeface="+mn-ea"/>
              </a:rPr>
              <a:t>”）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altLang="zh-CN" sz="800" b="1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约拿单：</a:t>
            </a:r>
            <a:r>
              <a:rPr lang="zh-CN" altLang="en-US" sz="3400" b="1" dirty="0">
                <a:latin typeface="+mn-ea"/>
              </a:rPr>
              <a:t>“</a:t>
            </a:r>
            <a:r>
              <a:rPr lang="zh-CN" altLang="en-US" sz="3400" b="1" dirty="0" smtClean="0">
                <a:latin typeface="+mn-ea"/>
              </a:rPr>
              <a:t>他</a:t>
            </a:r>
            <a:r>
              <a:rPr lang="zh-CN" altLang="en-US" sz="3400" b="1" dirty="0">
                <a:latin typeface="+mn-ea"/>
              </a:rPr>
              <a:t>为什么该死呢？他做了什么呢</a:t>
            </a:r>
            <a:r>
              <a:rPr lang="zh-CN" altLang="en-US" sz="3400" b="1" dirty="0" smtClean="0">
                <a:latin typeface="+mn-ea"/>
              </a:rPr>
              <a:t>？”（撒</a:t>
            </a:r>
            <a:r>
              <a:rPr lang="zh-CN" altLang="en-US" sz="3400" b="1" dirty="0">
                <a:latin typeface="+mn-ea"/>
              </a:rPr>
              <a:t>上</a:t>
            </a:r>
            <a:r>
              <a:rPr lang="zh-CN" altLang="en-US" sz="3400" b="1" dirty="0" smtClean="0">
                <a:latin typeface="+mn-ea"/>
              </a:rPr>
              <a:t>廿</a:t>
            </a:r>
            <a:r>
              <a:rPr lang="en-US" altLang="zh-CN" sz="3400" b="1" dirty="0" smtClean="0">
                <a:latin typeface="+mn-ea"/>
              </a:rPr>
              <a:t>:</a:t>
            </a:r>
            <a:r>
              <a:rPr lang="en-US" sz="3400" b="1" dirty="0" smtClean="0">
                <a:latin typeface="+mn-ea"/>
              </a:rPr>
              <a:t>32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8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/>
              <a:t>扫罗向约拿单抡枪要刺</a:t>
            </a:r>
            <a:r>
              <a:rPr lang="zh-CN" altLang="en-US" sz="3400" b="1" dirty="0" smtClean="0"/>
              <a:t>他。</a:t>
            </a:r>
            <a:r>
              <a:rPr lang="zh-CN" altLang="en-US" sz="3400" b="1" dirty="0">
                <a:latin typeface="+mn-ea"/>
              </a:rPr>
              <a:t>（撒上</a:t>
            </a:r>
            <a:r>
              <a:rPr lang="zh-CN" altLang="en-US" sz="3400" b="1" dirty="0" smtClean="0">
                <a:latin typeface="+mn-ea"/>
              </a:rPr>
              <a:t>廿</a:t>
            </a:r>
            <a:r>
              <a:rPr lang="en-US" altLang="zh-CN" sz="3400" b="1" dirty="0" smtClean="0">
                <a:latin typeface="+mn-ea"/>
              </a:rPr>
              <a:t>:</a:t>
            </a:r>
            <a:r>
              <a:rPr lang="en-US" sz="3400" b="1" dirty="0" smtClean="0">
                <a:latin typeface="+mn-ea"/>
              </a:rPr>
              <a:t>33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3400" b="1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274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4" y="123538"/>
            <a:ext cx="8859914" cy="64833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错误反应之六：升级（“</a:t>
            </a:r>
            <a:r>
              <a:rPr lang="zh-CN" altLang="en-US" sz="3600" b="1" dirty="0"/>
              <a:t>我将错就错</a:t>
            </a:r>
            <a:r>
              <a:rPr lang="zh-CN" altLang="en-US" sz="3600" b="1" dirty="0" smtClean="0">
                <a:latin typeface="+mn-ea"/>
              </a:rPr>
              <a:t>”）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</a:t>
            </a:r>
            <a:r>
              <a:rPr lang="zh-CN" altLang="en-US" sz="3600" b="1" dirty="0" smtClean="0">
                <a:latin typeface="+mn-ea"/>
              </a:rPr>
              <a:t>你</a:t>
            </a:r>
            <a:r>
              <a:rPr lang="zh-CN" altLang="en-US" sz="3600" b="1" dirty="0">
                <a:latin typeface="+mn-ea"/>
              </a:rPr>
              <a:t>去</a:t>
            </a:r>
            <a:r>
              <a:rPr lang="zh-CN" altLang="en-US" sz="3600" b="1" dirty="0" smtClean="0">
                <a:latin typeface="+mn-ea"/>
              </a:rPr>
              <a:t>杀祭</a:t>
            </a:r>
            <a:r>
              <a:rPr lang="zh-CN" altLang="en-US" sz="3600" b="1" dirty="0">
                <a:latin typeface="+mn-ea"/>
              </a:rPr>
              <a:t>司吧</a:t>
            </a:r>
            <a:r>
              <a:rPr lang="zh-CN" altLang="en-US" sz="3600" b="1" dirty="0" smtClean="0">
                <a:latin typeface="+mn-ea"/>
              </a:rPr>
              <a:t>！”（</a:t>
            </a:r>
            <a:r>
              <a:rPr lang="zh-CN" altLang="en-US" sz="3600" b="1" dirty="0">
                <a:latin typeface="+mn-ea"/>
              </a:rPr>
              <a:t>撒上廿二：</a:t>
            </a:r>
            <a:r>
              <a:rPr lang="en-US" sz="3600" b="1" dirty="0">
                <a:latin typeface="+mn-ea"/>
              </a:rPr>
              <a:t>18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推脱、狡辩、迁怒、退化、顽梗、升级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扫罗有机会悔改，却拒绝认错被神弃绝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大卫亦曾铸大错，却认罪悔改获神赦免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8386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4" y="123538"/>
            <a:ext cx="8859914" cy="64833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大卫也将</a:t>
            </a:r>
            <a:r>
              <a:rPr lang="zh-CN" altLang="en-US" sz="3600" b="1" dirty="0"/>
              <a:t>错就</a:t>
            </a:r>
            <a:r>
              <a:rPr lang="zh-CN" altLang="en-US" sz="3600" b="1" dirty="0" smtClean="0"/>
              <a:t>错</a:t>
            </a:r>
            <a:r>
              <a:rPr lang="zh-CN" altLang="en-US" sz="3600" b="1" dirty="0" smtClean="0">
                <a:latin typeface="+mn-ea"/>
              </a:rPr>
              <a:t>，也因不认罪而患疾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我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闭口不认罪的时候，因终日唉哼而</a:t>
            </a:r>
            <a:r>
              <a:rPr lang="zh-CN" altLang="en-US" sz="3400" b="1">
                <a:solidFill>
                  <a:srgbClr val="0000FF"/>
                </a:solidFill>
                <a:latin typeface="+mn-ea"/>
              </a:rPr>
              <a:t>骨</a:t>
            </a:r>
            <a:r>
              <a:rPr lang="zh-CN" altLang="en-US" sz="3400" b="1" smtClean="0">
                <a:solidFill>
                  <a:srgbClr val="0000FF"/>
                </a:solidFill>
                <a:latin typeface="+mn-ea"/>
              </a:rPr>
              <a:t>头枯干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。黑夜白日，你的手在我身上沉重；我的精液耗尽，如同夏天的干旱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400" b="1" dirty="0" smtClean="0">
                <a:latin typeface="+mn-ea"/>
              </a:rPr>
              <a:t>”（</a:t>
            </a:r>
            <a:r>
              <a:rPr lang="zh-CN" altLang="en-US" sz="3400" b="1" dirty="0">
                <a:latin typeface="+mn-ea"/>
              </a:rPr>
              <a:t>诗卅二：</a:t>
            </a:r>
            <a:r>
              <a:rPr lang="en-US" sz="3400" b="1" dirty="0">
                <a:latin typeface="+mn-ea"/>
              </a:rPr>
              <a:t>3-4</a:t>
            </a:r>
            <a:r>
              <a:rPr lang="zh-CN" altLang="en-US" sz="3400" b="1" dirty="0">
                <a:latin typeface="+mn-ea"/>
              </a:rPr>
              <a:t>）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被先知谴责以后，大卫果断承认错误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我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得罪耶和华了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！</a:t>
            </a:r>
            <a:r>
              <a:rPr lang="zh-CN" altLang="en-US" sz="3400" b="1" dirty="0" smtClean="0">
                <a:latin typeface="+mn-ea"/>
              </a:rPr>
              <a:t>”（撒下</a:t>
            </a:r>
            <a:r>
              <a:rPr lang="zh-CN" altLang="en-US" sz="3400" b="1" dirty="0">
                <a:latin typeface="+mn-ea"/>
              </a:rPr>
              <a:t>十二：</a:t>
            </a:r>
            <a:r>
              <a:rPr lang="en-US" sz="3400" b="1" dirty="0">
                <a:latin typeface="+mn-ea"/>
              </a:rPr>
              <a:t>13</a:t>
            </a:r>
            <a:r>
              <a:rPr lang="zh-CN" altLang="en-US" sz="3400" b="1" dirty="0">
                <a:latin typeface="+mn-ea"/>
              </a:rPr>
              <a:t>）</a:t>
            </a: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89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803</TotalTime>
  <Words>1405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宋体</vt:lpstr>
      <vt:lpstr>宋体</vt:lpstr>
      <vt:lpstr>Arial</vt:lpstr>
      <vt:lpstr>Calibri</vt:lpstr>
      <vt:lpstr>Calibri Light</vt:lpstr>
      <vt:lpstr>Wingdings</vt:lpstr>
      <vt:lpstr>Office Theme</vt:lpstr>
      <vt:lpstr>PowerPoint Presentation</vt:lpstr>
      <vt:lpstr>扫罗的一生</vt:lpstr>
      <vt:lpstr>大卫的生平</vt:lpstr>
      <vt:lpstr>一.对罪恶的悔改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二.对赦免的确信</vt:lpstr>
      <vt:lpstr>PowerPoint Presentation</vt:lpstr>
      <vt:lpstr>PowerPoint Presentation</vt:lpstr>
      <vt:lpstr>PowerPoint Presentation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65</cp:revision>
  <dcterms:created xsi:type="dcterms:W3CDTF">2016-10-14T15:25:40Z</dcterms:created>
  <dcterms:modified xsi:type="dcterms:W3CDTF">2017-02-11T18:34:15Z</dcterms:modified>
</cp:coreProperties>
</file>