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9" r:id="rId8"/>
    <p:sldId id="260" r:id="rId9"/>
    <p:sldId id="261" r:id="rId10"/>
    <p:sldId id="262" r:id="rId11"/>
    <p:sldId id="263" r:id="rId12"/>
    <p:sldId id="264" r:id="rId13"/>
    <p:sldId id="266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6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1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7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5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4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5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1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3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3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9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DF130-8C6A-41D8-8610-782BFC68FEE9}" type="datetimeFigureOut">
              <a:rPr lang="en-US" smtClean="0"/>
              <a:t>7/15/2016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55D96-702C-4C4A-8F19-5B516AECC5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28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叫醒耶稣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bg1"/>
                </a:solidFill>
              </a:rPr>
              <a:t>马可福音</a:t>
            </a:r>
            <a:r>
              <a:rPr lang="en-US" altLang="zh-CN" dirty="0">
                <a:solidFill>
                  <a:schemeClr val="bg1"/>
                </a:solidFill>
              </a:rPr>
              <a:t>4</a:t>
            </a:r>
            <a:r>
              <a:rPr lang="zh-CN" altLang="en-US" dirty="0">
                <a:solidFill>
                  <a:schemeClr val="bg1"/>
                </a:solidFill>
              </a:rPr>
              <a:t>：</a:t>
            </a:r>
            <a:r>
              <a:rPr lang="en-US" altLang="zh-CN" dirty="0">
                <a:solidFill>
                  <a:schemeClr val="bg1"/>
                </a:solidFill>
              </a:rPr>
              <a:t>35</a:t>
            </a:r>
            <a:r>
              <a:rPr lang="zh-CN" altLang="en-US" dirty="0">
                <a:solidFill>
                  <a:schemeClr val="bg1"/>
                </a:solidFill>
              </a:rPr>
              <a:t>～</a:t>
            </a:r>
            <a:r>
              <a:rPr lang="en-US" altLang="zh-CN" dirty="0">
                <a:solidFill>
                  <a:schemeClr val="bg1"/>
                </a:solidFill>
              </a:rPr>
              <a:t>41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003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020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“我们丧命，你不顾吗？”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想到耶稣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有一个门徒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也许是你，也许是我，也许是他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急切的呼求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en-US" altLang="zh-CN" sz="3600" dirty="0">
                <a:solidFill>
                  <a:schemeClr val="bg1"/>
                </a:solidFill>
              </a:rPr>
              <a:t>《</a:t>
            </a:r>
            <a:r>
              <a:rPr lang="zh-CN" altLang="en-US" sz="3600" dirty="0">
                <a:solidFill>
                  <a:schemeClr val="bg1"/>
                </a:solidFill>
              </a:rPr>
              <a:t>当我在工作转型之际遇到的祷告功课</a:t>
            </a:r>
            <a:r>
              <a:rPr lang="en-US" altLang="zh-CN" sz="3600" dirty="0">
                <a:solidFill>
                  <a:schemeClr val="bg1"/>
                </a:solidFill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35887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426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耶稣醒了，斥责风和海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7957"/>
            <a:ext cx="10515600" cy="4939006"/>
          </a:xfrm>
        </p:spPr>
        <p:txBody>
          <a:bodyPr/>
          <a:lstStyle/>
          <a:p>
            <a:r>
              <a:rPr lang="zh-CN" altLang="en-US" sz="3600" dirty="0">
                <a:solidFill>
                  <a:schemeClr val="bg1"/>
                </a:solidFill>
              </a:rPr>
              <a:t>听祷告的主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顾念人的软弱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知道如何平息风暴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其他虚假宗教所不能及的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en-US" altLang="zh-CN" sz="3600" dirty="0">
                <a:solidFill>
                  <a:schemeClr val="bg1"/>
                </a:solidFill>
              </a:rPr>
              <a:t>《</a:t>
            </a:r>
            <a:r>
              <a:rPr lang="zh-CN" altLang="en-US" sz="3600" dirty="0">
                <a:solidFill>
                  <a:schemeClr val="bg1"/>
                </a:solidFill>
              </a:rPr>
              <a:t>做物流所遇到的试探</a:t>
            </a:r>
            <a:r>
              <a:rPr lang="en-US" altLang="zh-CN" sz="3600" dirty="0">
                <a:solidFill>
                  <a:schemeClr val="bg1"/>
                </a:solidFill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157063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风就止住了，大大地平静了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能够享受安息，是因经过了风暴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风暴被平息，让他人也得祝福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风暴的平静，不意味着没有下次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寻找回头的亮光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en-US" altLang="zh-CN" sz="3600" dirty="0">
                <a:solidFill>
                  <a:schemeClr val="bg1"/>
                </a:solidFill>
              </a:rPr>
              <a:t>《</a:t>
            </a:r>
            <a:r>
              <a:rPr lang="zh-CN" altLang="en-US" sz="3600" dirty="0">
                <a:solidFill>
                  <a:schemeClr val="bg1"/>
                </a:solidFill>
              </a:rPr>
              <a:t>一年之后所看到的恩典</a:t>
            </a:r>
            <a:r>
              <a:rPr lang="en-US" altLang="zh-CN" sz="3600" dirty="0">
                <a:solidFill>
                  <a:schemeClr val="bg1"/>
                </a:solidFill>
              </a:rPr>
              <a:t>》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1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为什么胆怯？</a:t>
            </a:r>
            <a:r>
              <a:rPr lang="zh-CN" altLang="en-US" b="1" dirty="0"/>
              <a:t> </a:t>
            </a:r>
            <a:r>
              <a:rPr lang="zh-CN" altLang="en-US" b="1" dirty="0">
                <a:solidFill>
                  <a:schemeClr val="bg1"/>
                </a:solidFill>
              </a:rPr>
              <a:t>你们还没有信心吗？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不信的人胆怯因为没有主；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信主的人胆怯因为不靠主；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唯有将信心的锚抛在主的身上的人，才不会胆怯；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信靠主的人，主在他的船上掌舵、引航。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en-US" altLang="zh-CN" sz="3600" dirty="0">
                <a:solidFill>
                  <a:schemeClr val="bg1"/>
                </a:solidFill>
              </a:rPr>
              <a:t>《</a:t>
            </a:r>
            <a:r>
              <a:rPr lang="zh-CN" altLang="en-US" sz="3600" dirty="0">
                <a:solidFill>
                  <a:schemeClr val="bg1"/>
                </a:solidFill>
              </a:rPr>
              <a:t>新的工作需要经历主</a:t>
            </a:r>
            <a:r>
              <a:rPr lang="en-US" altLang="zh-CN" sz="3600" dirty="0">
                <a:solidFill>
                  <a:schemeClr val="bg1"/>
                </a:solidFill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108029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0629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风暴带给我们的功课：认识耶稣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9822"/>
            <a:ext cx="10515600" cy="4967141"/>
          </a:xfrm>
        </p:spPr>
        <p:txBody>
          <a:bodyPr/>
          <a:lstStyle/>
          <a:p>
            <a:r>
              <a:rPr lang="zh-CN" altLang="en-US" sz="3600" dirty="0">
                <a:solidFill>
                  <a:schemeClr val="bg1"/>
                </a:solidFill>
              </a:rPr>
              <a:t>“他们就大大地惧怕（敬畏）”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“敬畏耶和华是智慧的开端。（诗</a:t>
            </a:r>
            <a:r>
              <a:rPr lang="en-US" altLang="zh-CN" sz="3200" dirty="0">
                <a:solidFill>
                  <a:schemeClr val="bg1"/>
                </a:solidFill>
              </a:rPr>
              <a:t>111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）”</a:t>
            </a:r>
            <a:endParaRPr lang="en-US" sz="32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chemeClr val="bg1"/>
                </a:solidFill>
              </a:rPr>
              <a:t>“这到底是谁”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越经历主，越认识主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chemeClr val="bg1"/>
                </a:solidFill>
              </a:rPr>
              <a:t>“连风和海也听从他了”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苦难不再成为我们的软弱借口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经过苦难得到更大的祝福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91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经文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212"/>
            <a:ext cx="10515600" cy="5122745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solidFill>
                  <a:schemeClr val="bg1"/>
                </a:solidFill>
              </a:rPr>
              <a:t>35.</a:t>
            </a:r>
            <a:r>
              <a:rPr lang="zh-CN" altLang="en-US" sz="2000" dirty="0">
                <a:solidFill>
                  <a:schemeClr val="bg1"/>
                </a:solidFill>
              </a:rPr>
              <a:t> </a:t>
            </a:r>
            <a:r>
              <a:rPr lang="zh-CN" altLang="en-US" sz="3600" dirty="0">
                <a:solidFill>
                  <a:schemeClr val="bg1"/>
                </a:solidFill>
              </a:rPr>
              <a:t>当那天晚上，耶稣对门徒说，我们渡到那边去吧。</a:t>
            </a:r>
            <a:r>
              <a:rPr lang="en-US" altLang="zh-CN" sz="2000" dirty="0">
                <a:solidFill>
                  <a:schemeClr val="bg1"/>
                </a:solidFill>
              </a:rPr>
              <a:t>36.</a:t>
            </a:r>
            <a:r>
              <a:rPr lang="zh-CN" altLang="en-US" sz="3600" dirty="0">
                <a:solidFill>
                  <a:schemeClr val="bg1"/>
                </a:solidFill>
              </a:rPr>
              <a:t> 门徒离开众人，耶稣仍在船上，他们就把他一同带去。也有别的船和他同行。</a:t>
            </a:r>
            <a:r>
              <a:rPr lang="en-US" altLang="zh-CN" sz="2000" dirty="0">
                <a:solidFill>
                  <a:schemeClr val="bg1"/>
                </a:solidFill>
              </a:rPr>
              <a:t>37. </a:t>
            </a:r>
            <a:r>
              <a:rPr lang="zh-CN" altLang="en-US" sz="3600" dirty="0">
                <a:solidFill>
                  <a:schemeClr val="bg1"/>
                </a:solidFill>
              </a:rPr>
              <a:t>忽然起了暴风，波浪打入船内，甚至船要满了水。</a:t>
            </a:r>
            <a:r>
              <a:rPr lang="en-US" altLang="zh-CN" sz="2000" dirty="0">
                <a:solidFill>
                  <a:schemeClr val="bg1"/>
                </a:solidFill>
              </a:rPr>
              <a:t>38.</a:t>
            </a:r>
            <a:r>
              <a:rPr lang="en-US" altLang="zh-CN" sz="3600" dirty="0">
                <a:solidFill>
                  <a:schemeClr val="bg1"/>
                </a:solidFill>
              </a:rPr>
              <a:t> </a:t>
            </a:r>
            <a:r>
              <a:rPr lang="zh-CN" altLang="en-US" sz="3600" dirty="0">
                <a:solidFill>
                  <a:schemeClr val="bg1"/>
                </a:solidFill>
              </a:rPr>
              <a:t>耶稣在船尾上，枕着枕头睡觉。门徒叫醒了他，说，夫子，我们丧命，你不顾吗？</a:t>
            </a:r>
            <a:r>
              <a:rPr lang="en-US" altLang="zh-CN" sz="2000" dirty="0">
                <a:solidFill>
                  <a:schemeClr val="bg1"/>
                </a:solidFill>
              </a:rPr>
              <a:t>39. </a:t>
            </a:r>
            <a:r>
              <a:rPr lang="zh-CN" altLang="en-US" sz="3600" dirty="0">
                <a:solidFill>
                  <a:schemeClr val="bg1"/>
                </a:solidFill>
              </a:rPr>
              <a:t>耶稣醒了，斥责风，向海说，住了吧，静了吧。风就止住，大大地平静了。</a:t>
            </a:r>
            <a:r>
              <a:rPr lang="en-US" altLang="zh-CN" sz="2000" dirty="0">
                <a:solidFill>
                  <a:schemeClr val="bg1"/>
                </a:solidFill>
              </a:rPr>
              <a:t>40.</a:t>
            </a:r>
            <a:r>
              <a:rPr lang="en-US" altLang="zh-CN" sz="3600" dirty="0">
                <a:solidFill>
                  <a:schemeClr val="bg1"/>
                </a:solidFill>
              </a:rPr>
              <a:t> </a:t>
            </a:r>
            <a:r>
              <a:rPr lang="zh-CN" altLang="en-US" sz="3600" dirty="0">
                <a:solidFill>
                  <a:schemeClr val="bg1"/>
                </a:solidFill>
              </a:rPr>
              <a:t>耶稣对他们说，为什么胆怯。你们还没有信心吗？</a:t>
            </a:r>
            <a:r>
              <a:rPr lang="en-US" altLang="zh-CN" sz="2000" dirty="0">
                <a:solidFill>
                  <a:schemeClr val="bg1"/>
                </a:solidFill>
              </a:rPr>
              <a:t>41.</a:t>
            </a:r>
            <a:r>
              <a:rPr lang="en-US" altLang="zh-CN" sz="3600" dirty="0">
                <a:solidFill>
                  <a:schemeClr val="bg1"/>
                </a:solidFill>
              </a:rPr>
              <a:t> </a:t>
            </a:r>
            <a:r>
              <a:rPr lang="zh-CN" altLang="en-US" sz="3600" dirty="0">
                <a:solidFill>
                  <a:schemeClr val="bg1"/>
                </a:solidFill>
              </a:rPr>
              <a:t>他们就大大地惧怕，彼此说，这到底是谁，连风和海也听从他了。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3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圣经的记载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97" y="1026942"/>
            <a:ext cx="11296357" cy="5150021"/>
          </a:xfrm>
        </p:spPr>
        <p:txBody>
          <a:bodyPr/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平静风浪：</a:t>
            </a:r>
            <a:r>
              <a:rPr lang="zh-CN" altLang="en-US" sz="3600" dirty="0">
                <a:solidFill>
                  <a:schemeClr val="bg1"/>
                </a:solidFill>
              </a:rPr>
              <a:t>马太</a:t>
            </a:r>
            <a:r>
              <a:rPr lang="en-US" altLang="zh-CN" sz="3600" dirty="0">
                <a:solidFill>
                  <a:schemeClr val="bg1"/>
                </a:solidFill>
              </a:rPr>
              <a:t>8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23</a:t>
            </a:r>
            <a:r>
              <a:rPr lang="zh-CN" altLang="en-US" sz="3600" dirty="0">
                <a:solidFill>
                  <a:schemeClr val="bg1"/>
                </a:solidFill>
              </a:rPr>
              <a:t>～</a:t>
            </a:r>
            <a:r>
              <a:rPr lang="en-US" altLang="zh-CN" sz="3600" dirty="0">
                <a:solidFill>
                  <a:schemeClr val="bg1"/>
                </a:solidFill>
              </a:rPr>
              <a:t>27</a:t>
            </a:r>
            <a:r>
              <a:rPr lang="zh-CN" altLang="en-US" sz="3600" dirty="0">
                <a:solidFill>
                  <a:schemeClr val="bg1"/>
                </a:solidFill>
              </a:rPr>
              <a:t>，马可</a:t>
            </a:r>
            <a:r>
              <a:rPr lang="en-US" altLang="zh-CN" sz="3600" dirty="0">
                <a:solidFill>
                  <a:schemeClr val="bg1"/>
                </a:solidFill>
              </a:rPr>
              <a:t>4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35</a:t>
            </a:r>
            <a:r>
              <a:rPr lang="zh-CN" altLang="en-US" sz="3600" dirty="0">
                <a:solidFill>
                  <a:schemeClr val="bg1"/>
                </a:solidFill>
              </a:rPr>
              <a:t>～</a:t>
            </a:r>
            <a:r>
              <a:rPr lang="en-US" altLang="zh-CN" sz="3600" dirty="0">
                <a:solidFill>
                  <a:schemeClr val="bg1"/>
                </a:solidFill>
              </a:rPr>
              <a:t>41</a:t>
            </a:r>
            <a:r>
              <a:rPr lang="zh-CN" altLang="en-US" sz="3600" dirty="0">
                <a:solidFill>
                  <a:schemeClr val="bg1"/>
                </a:solidFill>
              </a:rPr>
              <a:t>，路加</a:t>
            </a:r>
            <a:r>
              <a:rPr lang="en-US" altLang="zh-CN" sz="3600" dirty="0">
                <a:solidFill>
                  <a:schemeClr val="bg1"/>
                </a:solidFill>
              </a:rPr>
              <a:t>8</a:t>
            </a:r>
            <a:r>
              <a:rPr lang="zh-CN" altLang="en-US" sz="3600" dirty="0">
                <a:solidFill>
                  <a:schemeClr val="bg1"/>
                </a:solidFill>
              </a:rPr>
              <a:t>：</a:t>
            </a:r>
            <a:r>
              <a:rPr lang="en-US" altLang="zh-CN" sz="3600" dirty="0">
                <a:solidFill>
                  <a:schemeClr val="bg1"/>
                </a:solidFill>
              </a:rPr>
              <a:t>22</a:t>
            </a:r>
            <a:r>
              <a:rPr lang="zh-CN" altLang="en-US" sz="3600" dirty="0">
                <a:solidFill>
                  <a:schemeClr val="bg1"/>
                </a:solidFill>
              </a:rPr>
              <a:t>～</a:t>
            </a:r>
            <a:r>
              <a:rPr lang="en-US" altLang="zh-CN" sz="3600" dirty="0">
                <a:solidFill>
                  <a:schemeClr val="bg1"/>
                </a:solidFill>
              </a:rPr>
              <a:t>25</a:t>
            </a:r>
          </a:p>
          <a:p>
            <a:r>
              <a:rPr lang="zh-CN" altLang="en-US" sz="3600" b="1" dirty="0">
                <a:solidFill>
                  <a:schemeClr val="bg1"/>
                </a:solidFill>
              </a:rPr>
              <a:t>时间：</a:t>
            </a:r>
            <a:r>
              <a:rPr lang="zh-CN" altLang="en-US" sz="3600" dirty="0">
                <a:solidFill>
                  <a:schemeClr val="bg1"/>
                </a:solidFill>
              </a:rPr>
              <a:t>一个晚上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chemeClr val="bg1"/>
                </a:solidFill>
              </a:rPr>
              <a:t>地点：</a:t>
            </a:r>
            <a:r>
              <a:rPr lang="zh-CN" altLang="en-US" sz="3600" dirty="0">
                <a:solidFill>
                  <a:schemeClr val="bg1"/>
                </a:solidFill>
              </a:rPr>
              <a:t>从迦百农往格拉森去，行在加利利海上（革尼撒勒湖）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zh-TW" altLang="en-US" sz="1200" dirty="0">
                <a:solidFill>
                  <a:schemeClr val="bg1"/>
                </a:solidFill>
              </a:rPr>
              <a:t>是以色列最大的淡水湖，周長</a:t>
            </a:r>
            <a:r>
              <a:rPr lang="en-US" altLang="zh-TW" sz="1200" dirty="0">
                <a:solidFill>
                  <a:schemeClr val="bg1"/>
                </a:solidFill>
              </a:rPr>
              <a:t>53</a:t>
            </a:r>
            <a:r>
              <a:rPr lang="zh-TW" altLang="en-US" sz="1200" dirty="0">
                <a:solidFill>
                  <a:schemeClr val="bg1"/>
                </a:solidFill>
              </a:rPr>
              <a:t>公里，長約</a:t>
            </a:r>
            <a:r>
              <a:rPr lang="en-US" altLang="zh-TW" sz="1200" dirty="0">
                <a:solidFill>
                  <a:schemeClr val="bg1"/>
                </a:solidFill>
              </a:rPr>
              <a:t>21</a:t>
            </a:r>
            <a:r>
              <a:rPr lang="zh-TW" altLang="en-US" sz="1200" dirty="0">
                <a:solidFill>
                  <a:schemeClr val="bg1"/>
                </a:solidFill>
              </a:rPr>
              <a:t>公里，寬約</a:t>
            </a:r>
            <a:r>
              <a:rPr lang="en-US" altLang="zh-TW" sz="1200" dirty="0">
                <a:solidFill>
                  <a:schemeClr val="bg1"/>
                </a:solidFill>
              </a:rPr>
              <a:t>13</a:t>
            </a:r>
            <a:r>
              <a:rPr lang="zh-TW" altLang="en-US" sz="1200" dirty="0">
                <a:solidFill>
                  <a:schemeClr val="bg1"/>
                </a:solidFill>
              </a:rPr>
              <a:t>公里；總面積</a:t>
            </a:r>
            <a:r>
              <a:rPr lang="en-US" altLang="zh-TW" sz="1200" dirty="0">
                <a:solidFill>
                  <a:schemeClr val="bg1"/>
                </a:solidFill>
              </a:rPr>
              <a:t>166</a:t>
            </a:r>
            <a:r>
              <a:rPr lang="zh-TW" altLang="en-US" sz="1200" dirty="0">
                <a:solidFill>
                  <a:schemeClr val="bg1"/>
                </a:solidFill>
              </a:rPr>
              <a:t>平方公里，最大深度</a:t>
            </a:r>
            <a:r>
              <a:rPr lang="en-US" altLang="zh-TW" sz="1200" dirty="0">
                <a:solidFill>
                  <a:schemeClr val="bg1"/>
                </a:solidFill>
              </a:rPr>
              <a:t>48</a:t>
            </a:r>
            <a:r>
              <a:rPr lang="zh-TW" altLang="en-US" sz="1200" dirty="0">
                <a:solidFill>
                  <a:schemeClr val="bg1"/>
                </a:solidFill>
              </a:rPr>
              <a:t>米，低於海平面</a:t>
            </a:r>
            <a:r>
              <a:rPr lang="en-US" altLang="zh-TW" sz="1200" dirty="0">
                <a:solidFill>
                  <a:schemeClr val="bg1"/>
                </a:solidFill>
              </a:rPr>
              <a:t>213</a:t>
            </a:r>
            <a:r>
              <a:rPr lang="zh-TW" altLang="en-US" sz="1200" dirty="0">
                <a:solidFill>
                  <a:schemeClr val="bg1"/>
                </a:solidFill>
              </a:rPr>
              <a:t>米，是地球上海拔最低的一個淡水湖，也是世界上海拔第二低的湖泊（僅高於其南側的鹹水湖死海）。</a:t>
            </a:r>
            <a:endParaRPr lang="en-US" altLang="zh-CN" sz="12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chemeClr val="bg1"/>
                </a:solidFill>
              </a:rPr>
              <a:t>人物：</a:t>
            </a:r>
            <a:r>
              <a:rPr lang="zh-CN" altLang="en-US" sz="3600" dirty="0">
                <a:solidFill>
                  <a:schemeClr val="bg1"/>
                </a:solidFill>
              </a:rPr>
              <a:t>耶稣及门徒们，还有其他人（也有别的船和他同行</a:t>
            </a:r>
            <a:r>
              <a:rPr lang="en-US" altLang="zh-CN" sz="2000" dirty="0">
                <a:solidFill>
                  <a:schemeClr val="bg1"/>
                </a:solidFill>
              </a:rPr>
              <a:t>36</a:t>
            </a:r>
            <a:r>
              <a:rPr lang="zh-CN" altLang="en-US" sz="2000" dirty="0">
                <a:solidFill>
                  <a:schemeClr val="bg1"/>
                </a:solidFill>
              </a:rPr>
              <a:t>节</a:t>
            </a:r>
            <a:r>
              <a:rPr lang="zh-CN" altLang="en-US" sz="3600" dirty="0">
                <a:solidFill>
                  <a:schemeClr val="bg1"/>
                </a:solidFill>
              </a:rPr>
              <a:t>）</a:t>
            </a:r>
          </a:p>
          <a:p>
            <a:r>
              <a:rPr lang="zh-CN" altLang="en-US" sz="3600" b="1" dirty="0">
                <a:solidFill>
                  <a:schemeClr val="bg1"/>
                </a:solidFill>
              </a:rPr>
              <a:t>起因：</a:t>
            </a:r>
            <a:r>
              <a:rPr lang="zh-CN" altLang="en-US" sz="3600" dirty="0">
                <a:solidFill>
                  <a:schemeClr val="bg1"/>
                </a:solidFill>
              </a:rPr>
              <a:t>耶稣说我们渡到那边去吧</a:t>
            </a:r>
            <a:endParaRPr lang="en-US" altLang="zh-CN" sz="3600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37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814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人生之船多风浪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07703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“</a:t>
            </a:r>
            <a:r>
              <a:rPr lang="zh-CN" altLang="en-US" sz="3600" dirty="0">
                <a:solidFill>
                  <a:schemeClr val="bg1"/>
                </a:solidFill>
              </a:rPr>
              <a:t>世界如海，人生如船，你就是你自己的舵手。想要去探寻未来的模样，却发现遥不可及的并非是十年之后，而是下一时刻。</a:t>
            </a:r>
            <a:r>
              <a:rPr lang="en-US" sz="3600" dirty="0">
                <a:solidFill>
                  <a:schemeClr val="bg1"/>
                </a:solidFill>
              </a:rPr>
              <a:t>”</a:t>
            </a:r>
          </a:p>
          <a:p>
            <a:r>
              <a:rPr lang="zh-CN" altLang="en-US" sz="3600" dirty="0">
                <a:solidFill>
                  <a:schemeClr val="bg1"/>
                </a:solidFill>
              </a:rPr>
              <a:t>船的命运由谁掌握？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水，船一生不可逃避的对手和伙伴：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2"/>
            <a:r>
              <a:rPr lang="zh-CN" altLang="en-US" sz="3200" dirty="0">
                <a:solidFill>
                  <a:schemeClr val="bg1"/>
                </a:solidFill>
              </a:rPr>
              <a:t>水，能载舟亦能覆舟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没有了水，船就“死”了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船可以带来挑战和希望：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2"/>
            <a:r>
              <a:rPr lang="zh-CN" altLang="en-US" sz="3200" dirty="0">
                <a:solidFill>
                  <a:schemeClr val="bg1"/>
                </a:solidFill>
              </a:rPr>
              <a:t>船的价值，船的生命，船的活力</a:t>
            </a:r>
            <a:endParaRPr lang="en-US" altLang="zh-CN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0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5249"/>
            <a:ext cx="10515600" cy="5501714"/>
          </a:xfrm>
        </p:spPr>
        <p:txBody>
          <a:bodyPr/>
          <a:lstStyle/>
          <a:p>
            <a:r>
              <a:rPr lang="zh-CN" altLang="en-US" sz="3600" dirty="0">
                <a:solidFill>
                  <a:schemeClr val="bg1"/>
                </a:solidFill>
              </a:rPr>
              <a:t>当风暴和危险来临时，船是最安全的地方，也是最危险的地方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成功的舵手可以驾船冲出风暴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失败的舵手任凭船在风暴中风雨飘摇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我们生活的世界如暗潮汹涌的大海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en-US" altLang="zh-CN" sz="3200" dirty="0">
                <a:solidFill>
                  <a:schemeClr val="bg1"/>
                </a:solidFill>
              </a:rPr>
              <a:t>《</a:t>
            </a:r>
            <a:r>
              <a:rPr lang="zh-CN" altLang="en-US" sz="3200" dirty="0">
                <a:solidFill>
                  <a:schemeClr val="bg1"/>
                </a:solidFill>
              </a:rPr>
              <a:t>国内曾经工作的经历</a:t>
            </a:r>
            <a:r>
              <a:rPr lang="en-US" altLang="zh-CN" sz="3200" dirty="0">
                <a:solidFill>
                  <a:schemeClr val="bg1"/>
                </a:solidFill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5372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突来的暴风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3551"/>
            <a:ext cx="10515600" cy="5023412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无法预测</a:t>
            </a:r>
            <a:endParaRPr lang="en-US" altLang="zh-CN" sz="36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苦难是罪所带来的后果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苦难与自由选择相伴而来：要自由带来罪，因着罪不再自由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痛苦能够告诫我们面临的危险：有病求医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600" dirty="0">
                <a:solidFill>
                  <a:schemeClr val="bg1"/>
                </a:solidFill>
              </a:rPr>
              <a:t>两条船都要面临的事实</a:t>
            </a:r>
            <a:endParaRPr lang="en-US" altLang="zh-CN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2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0843"/>
            <a:ext cx="10515600" cy="558612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chemeClr val="bg1"/>
                </a:solidFill>
              </a:rPr>
              <a:t>面对苦难的抉择</a:t>
            </a:r>
            <a:endParaRPr lang="en-US" altLang="zh-CN" sz="36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苦难里面有试探：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2"/>
            <a:r>
              <a:rPr lang="zh-CN" altLang="en-US" sz="3200" dirty="0">
                <a:solidFill>
                  <a:schemeClr val="bg1"/>
                </a:solidFill>
              </a:rPr>
              <a:t>死亡的恐吓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2"/>
            <a:r>
              <a:rPr lang="zh-CN" altLang="en-US" sz="3200" dirty="0">
                <a:solidFill>
                  <a:schemeClr val="bg1"/>
                </a:solidFill>
              </a:rPr>
              <a:t>安逸的诱惑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苦难里面有试炼：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2"/>
            <a:r>
              <a:rPr lang="zh-CN" altLang="en-US" sz="3200" dirty="0">
                <a:solidFill>
                  <a:schemeClr val="bg1"/>
                </a:solidFill>
              </a:rPr>
              <a:t>苦难中成长：宝石和精金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2"/>
            <a:r>
              <a:rPr lang="zh-CN" altLang="en-US" sz="3200" dirty="0">
                <a:solidFill>
                  <a:schemeClr val="bg1"/>
                </a:solidFill>
              </a:rPr>
              <a:t>属灵的征战：格拉森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en-US" altLang="zh-CN" sz="3600" dirty="0">
                <a:solidFill>
                  <a:schemeClr val="bg1"/>
                </a:solidFill>
              </a:rPr>
              <a:t>《</a:t>
            </a:r>
            <a:r>
              <a:rPr lang="zh-CN" altLang="en-US" sz="3600" dirty="0">
                <a:solidFill>
                  <a:schemeClr val="bg1"/>
                </a:solidFill>
              </a:rPr>
              <a:t>国内生意的失败</a:t>
            </a:r>
            <a:r>
              <a:rPr lang="en-US" altLang="zh-CN" sz="3600" dirty="0">
                <a:solidFill>
                  <a:schemeClr val="bg1"/>
                </a:solidFill>
              </a:rPr>
              <a:t>》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78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8764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谁是船长？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9483"/>
            <a:ext cx="10515600" cy="503748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“我”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天然的才干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吃苦耐劳的精神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所学习到的知识和经验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chemeClr val="bg1"/>
                </a:solidFill>
              </a:rPr>
              <a:t>“耶稣”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一个看不见的神，可信靠吗？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当人看到自己的骄傲和有限，愿意谦卑顺服的时候，神就开始了祂的工作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en-US" altLang="zh-CN" sz="3200" dirty="0">
                <a:solidFill>
                  <a:schemeClr val="bg1"/>
                </a:solidFill>
              </a:rPr>
              <a:t>《</a:t>
            </a:r>
            <a:r>
              <a:rPr lang="zh-CN" altLang="en-US" sz="3200" dirty="0">
                <a:solidFill>
                  <a:schemeClr val="bg1"/>
                </a:solidFill>
              </a:rPr>
              <a:t>来美国后因着顺服，被带领信主</a:t>
            </a:r>
            <a:r>
              <a:rPr lang="en-US" altLang="zh-CN" sz="3200" dirty="0">
                <a:solidFill>
                  <a:schemeClr val="bg1"/>
                </a:solidFill>
              </a:rPr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val="14840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/>
          <a:lstStyle/>
          <a:p>
            <a:r>
              <a:rPr lang="zh-CN" altLang="en-US" b="1" dirty="0">
                <a:solidFill>
                  <a:schemeClr val="bg1"/>
                </a:solidFill>
              </a:rPr>
              <a:t>耶稣睡觉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chemeClr val="bg1"/>
                </a:solidFill>
              </a:rPr>
              <a:t>耶稣累了吗？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“凡劳苦担重担的人，可以到我这里来，我就使你们得安息。（太</a:t>
            </a: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28</a:t>
            </a:r>
            <a:r>
              <a:rPr lang="zh-CN" altLang="en-US" sz="3200" dirty="0">
                <a:solidFill>
                  <a:schemeClr val="bg1"/>
                </a:solidFill>
              </a:rPr>
              <a:t>）”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“耶稣就对他们说，我父作事直到如今，我也作事。</a:t>
            </a:r>
            <a:r>
              <a:rPr lang="en-US" altLang="zh-CN" sz="3200" dirty="0">
                <a:solidFill>
                  <a:schemeClr val="bg1"/>
                </a:solidFill>
              </a:rPr>
              <a:t>(</a:t>
            </a:r>
            <a:r>
              <a:rPr lang="zh-CN" altLang="en-US" sz="3200" dirty="0">
                <a:solidFill>
                  <a:schemeClr val="bg1"/>
                </a:solidFill>
              </a:rPr>
              <a:t>约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17)</a:t>
            </a:r>
            <a:r>
              <a:rPr lang="zh-CN" altLang="en-US" sz="3200" dirty="0">
                <a:solidFill>
                  <a:schemeClr val="bg1"/>
                </a:solidFill>
              </a:rPr>
              <a:t>”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zh-CN" altLang="en-US" sz="3600" b="1" dirty="0">
                <a:solidFill>
                  <a:schemeClr val="bg1"/>
                </a:solidFill>
              </a:rPr>
              <a:t>让耶稣睡觉的是谁？</a:t>
            </a:r>
            <a:endParaRPr lang="en-US" altLang="zh-CN" sz="3600" b="1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是彼得、雅各、约翰吗？</a:t>
            </a:r>
            <a:endParaRPr lang="en-US" altLang="zh-CN" sz="3200" dirty="0">
              <a:solidFill>
                <a:schemeClr val="bg1"/>
              </a:solidFill>
            </a:endParaRPr>
          </a:p>
          <a:p>
            <a:pPr lvl="1"/>
            <a:r>
              <a:rPr lang="zh-CN" altLang="en-US" sz="3200" dirty="0">
                <a:solidFill>
                  <a:schemeClr val="bg1"/>
                </a:solidFill>
              </a:rPr>
              <a:t>还是我们自己？</a:t>
            </a:r>
            <a:endParaRPr lang="en-US" altLang="zh-CN" sz="3200" dirty="0">
              <a:solidFill>
                <a:schemeClr val="bg1"/>
              </a:solidFill>
            </a:endParaRPr>
          </a:p>
          <a:p>
            <a:r>
              <a:rPr lang="en-US" altLang="zh-CN" sz="3600" b="1" dirty="0">
                <a:solidFill>
                  <a:schemeClr val="bg1"/>
                </a:solidFill>
              </a:rPr>
              <a:t>《</a:t>
            </a:r>
            <a:r>
              <a:rPr lang="zh-CN" altLang="en-US" sz="3600" b="1" dirty="0">
                <a:solidFill>
                  <a:schemeClr val="bg1"/>
                </a:solidFill>
              </a:rPr>
              <a:t>第二段生意的开始</a:t>
            </a:r>
            <a:r>
              <a:rPr lang="en-US" altLang="zh-CN" sz="3600" b="1" dirty="0">
                <a:solidFill>
                  <a:schemeClr val="bg1"/>
                </a:solidFill>
              </a:rPr>
              <a:t>》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21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2894</TotalTime>
  <Words>1358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等线</vt:lpstr>
      <vt:lpstr>等线 Light</vt:lpstr>
      <vt:lpstr>新細明體</vt:lpstr>
      <vt:lpstr>Arial</vt:lpstr>
      <vt:lpstr>Calibri</vt:lpstr>
      <vt:lpstr>Calibri Light</vt:lpstr>
      <vt:lpstr>Office Theme</vt:lpstr>
      <vt:lpstr>叫醒耶稣</vt:lpstr>
      <vt:lpstr>经文</vt:lpstr>
      <vt:lpstr>圣经的记载</vt:lpstr>
      <vt:lpstr>人生之船多风浪</vt:lpstr>
      <vt:lpstr>PowerPoint Presentation</vt:lpstr>
      <vt:lpstr>突来的暴风</vt:lpstr>
      <vt:lpstr>PowerPoint Presentation</vt:lpstr>
      <vt:lpstr>谁是船长？</vt:lpstr>
      <vt:lpstr>耶稣睡觉</vt:lpstr>
      <vt:lpstr>“我们丧命，你不顾吗？”</vt:lpstr>
      <vt:lpstr>耶稣醒了，斥责风和海</vt:lpstr>
      <vt:lpstr>风就止住了，大大地平静了</vt:lpstr>
      <vt:lpstr>为什么胆怯？ 你们还没有信心吗？</vt:lpstr>
      <vt:lpstr>风暴带给我们的功课：认识耶稣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叫醒耶稣</dc:title>
  <dc:creator>Jimmy Wang</dc:creator>
  <cp:lastModifiedBy>Jimmy Wang</cp:lastModifiedBy>
  <cp:revision>47</cp:revision>
  <dcterms:created xsi:type="dcterms:W3CDTF">2016-05-23T11:34:46Z</dcterms:created>
  <dcterms:modified xsi:type="dcterms:W3CDTF">2016-07-17T02:59:05Z</dcterms:modified>
</cp:coreProperties>
</file>