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9"/>
  </p:notesMasterIdLst>
  <p:sldIdLst>
    <p:sldId id="257" r:id="rId3"/>
    <p:sldId id="350" r:id="rId4"/>
    <p:sldId id="347" r:id="rId5"/>
    <p:sldId id="362" r:id="rId6"/>
    <p:sldId id="363" r:id="rId7"/>
    <p:sldId id="364" r:id="rId8"/>
    <p:sldId id="353" r:id="rId9"/>
    <p:sldId id="365" r:id="rId10"/>
    <p:sldId id="366" r:id="rId11"/>
    <p:sldId id="367" r:id="rId12"/>
    <p:sldId id="351" r:id="rId13"/>
    <p:sldId id="355" r:id="rId14"/>
    <p:sldId id="348" r:id="rId15"/>
    <p:sldId id="371" r:id="rId16"/>
    <p:sldId id="372" r:id="rId17"/>
    <p:sldId id="354" r:id="rId18"/>
    <p:sldId id="370" r:id="rId19"/>
    <p:sldId id="373" r:id="rId20"/>
    <p:sldId id="374" r:id="rId21"/>
    <p:sldId id="375" r:id="rId22"/>
    <p:sldId id="368" r:id="rId23"/>
    <p:sldId id="376" r:id="rId24"/>
    <p:sldId id="369" r:id="rId25"/>
    <p:sldId id="377" r:id="rId26"/>
    <p:sldId id="378" r:id="rId27"/>
    <p:sldId id="37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102" y="-504"/>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92960-1CE5-46DF-AA74-40A0F75845CC}" type="datetimeFigureOut">
              <a:rPr lang="en-US" smtClean="0"/>
              <a:pPr/>
              <a:t>7/2/2016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26B3E5-248B-4B21-9696-877E8917F91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DE03D-83EA-40C3-A7B5-507213037B3D}" type="datetimeFigureOut">
              <a:rPr lang="en-US" smtClean="0"/>
              <a:pPr/>
              <a:t>7/2/2016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9DE03D-83EA-40C3-A7B5-507213037B3D}" type="datetimeFigureOut">
              <a:rPr lang="en-US" smtClean="0"/>
              <a:pPr/>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9DE03D-83EA-40C3-A7B5-507213037B3D}" type="datetimeFigureOut">
              <a:rPr lang="en-US" smtClean="0"/>
              <a:pPr/>
              <a:t>7/2/2016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9DE03D-83EA-40C3-A7B5-507213037B3D}" type="datetimeFigureOut">
              <a:rPr lang="en-US" smtClean="0"/>
              <a:pPr/>
              <a:t>7/2/2016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9DE03D-83EA-40C3-A7B5-507213037B3D}" type="datetimeFigureOut">
              <a:rPr lang="en-US" smtClean="0"/>
              <a:pPr/>
              <a:t>7/2/2016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9DE03D-83EA-40C3-A7B5-507213037B3D}" type="datetimeFigureOut">
              <a:rPr lang="en-US" smtClean="0"/>
              <a:pPr/>
              <a:t>7/2/2016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485B94-C270-4C28-8D66-44D6CF3D4A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pPr/>
              <a:t>7/2/2016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9DE03D-83EA-40C3-A7B5-507213037B3D}" type="datetimeFigureOut">
              <a:rPr lang="en-US" smtClean="0">
                <a:solidFill>
                  <a:prstClr val="black">
                    <a:tint val="75000"/>
                  </a:prstClr>
                </a:solidFill>
              </a:rPr>
              <a:pPr/>
              <a:t>7/2/2016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485B94-C270-4C28-8D66-44D6CF3D4AC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246769"/>
          </a:xfrm>
          <a:prstGeom prst="rect">
            <a:avLst/>
          </a:prstGeom>
          <a:noFill/>
        </p:spPr>
        <p:txBody>
          <a:bodyPr wrap="square" rtlCol="0">
            <a:spAutoFit/>
          </a:bodyPr>
          <a:lstStyle/>
          <a:p>
            <a:pPr algn="dist"/>
            <a:r>
              <a:rPr lang="en-US" sz="7000" b="1" dirty="0" smtClean="0"/>
              <a:t>The Kingdom Life</a:t>
            </a:r>
          </a:p>
          <a:p>
            <a:pPr algn="dist"/>
            <a:r>
              <a:rPr lang="en-US" sz="7000" b="1" dirty="0" smtClean="0"/>
              <a:t>Embodied</a:t>
            </a:r>
            <a:endParaRPr lang="en-US" sz="7000" b="1" dirty="0"/>
          </a:p>
        </p:txBody>
      </p:sp>
      <p:sp>
        <p:nvSpPr>
          <p:cNvPr id="3" name="TextBox 2"/>
          <p:cNvSpPr txBox="1"/>
          <p:nvPr/>
        </p:nvSpPr>
        <p:spPr>
          <a:xfrm>
            <a:off x="0" y="3935849"/>
            <a:ext cx="9144000" cy="1015663"/>
          </a:xfrm>
          <a:prstGeom prst="rect">
            <a:avLst/>
          </a:prstGeom>
          <a:noFill/>
        </p:spPr>
        <p:txBody>
          <a:bodyPr wrap="square" rtlCol="0">
            <a:spAutoFit/>
          </a:bodyPr>
          <a:lstStyle/>
          <a:p>
            <a:pPr algn="dist"/>
            <a:r>
              <a:rPr lang="zh-CN" altLang="en-US" sz="6000" b="1" dirty="0" smtClean="0"/>
              <a:t>實體的國度生命</a:t>
            </a:r>
            <a:endParaRPr lang="en-US"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sz="7000" b="1" dirty="0" smtClean="0">
                <a:solidFill>
                  <a:prstClr val="white"/>
                </a:solidFill>
              </a:rPr>
              <a:t>A Common Word</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sz="7000" b="1" dirty="0" smtClean="0">
                <a:solidFill>
                  <a:prstClr val="white"/>
                </a:solidFill>
              </a:rPr>
              <a:t>A Common Relationship</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The</a:t>
            </a:r>
            <a:r>
              <a:rPr lang="en-US" sz="4000" u="sng" dirty="0" smtClean="0">
                <a:solidFill>
                  <a:schemeClr val="bg1"/>
                </a:solidFill>
              </a:rPr>
              <a:t> Common Relationship:</a:t>
            </a:r>
            <a:endParaRPr lang="en-US" sz="4000" u="sng" dirty="0" smtClean="0">
              <a:solidFill>
                <a:schemeClr val="bg1"/>
              </a:solidFill>
            </a:endParaRPr>
          </a:p>
          <a:p>
            <a:r>
              <a:rPr lang="en-US" sz="4000" dirty="0" smtClean="0">
                <a:solidFill>
                  <a:schemeClr val="bg1"/>
                </a:solidFill>
              </a:rPr>
              <a:t>It is not because Christians have something in common that we have fellowship </a:t>
            </a:r>
            <a:r>
              <a:rPr lang="en-US" sz="4000" b="1" dirty="0" smtClean="0">
                <a:solidFill>
                  <a:schemeClr val="bg1"/>
                </a:solidFill>
              </a:rPr>
              <a:t>but because we have SOMEONE in common that we have </a:t>
            </a:r>
            <a:r>
              <a:rPr lang="en-US" sz="4000" b="1" dirty="0" smtClean="0">
                <a:solidFill>
                  <a:schemeClr val="bg1"/>
                </a:solidFill>
              </a:rPr>
              <a:t>fellowship.</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305336"/>
            <a:ext cx="9144000" cy="6232475"/>
          </a:xfrm>
          <a:prstGeom prst="rect">
            <a:avLst/>
          </a:prstGeom>
          <a:noFill/>
        </p:spPr>
        <p:txBody>
          <a:bodyPr wrap="square" rtlCol="0">
            <a:spAutoFit/>
          </a:bodyPr>
          <a:lstStyle/>
          <a:p>
            <a:r>
              <a:rPr lang="en-US" sz="4000" i="1" dirty="0" smtClean="0">
                <a:solidFill>
                  <a:schemeClr val="bg1"/>
                </a:solidFill>
              </a:rPr>
              <a:t>Fellowship is not just the coincidence of a shared experience of God, where we compare our private spiritual walks; it is living and experiencing the Father and the Son </a:t>
            </a:r>
            <a:r>
              <a:rPr lang="en-US" sz="4000" i="1" u="sng" dirty="0" smtClean="0">
                <a:solidFill>
                  <a:schemeClr val="bg1"/>
                </a:solidFill>
              </a:rPr>
              <a:t>together</a:t>
            </a:r>
            <a:r>
              <a:rPr lang="en-US" sz="4000" i="1" dirty="0" smtClean="0">
                <a:solidFill>
                  <a:schemeClr val="bg1"/>
                </a:solidFill>
              </a:rPr>
              <a:t> as believers. Christian fellowship is triangular: my life in fellowship with Christ, your life in fellowship with Christ, and my life in fellowship with </a:t>
            </a:r>
            <a:r>
              <a:rPr lang="en-US" sz="4000" i="1" dirty="0" smtClean="0">
                <a:solidFill>
                  <a:schemeClr val="bg1"/>
                </a:solidFill>
              </a:rPr>
              <a:t>yours.</a:t>
            </a:r>
            <a:endParaRPr lang="en-US" sz="3900" i="1" dirty="0" smtClean="0">
              <a:solidFill>
                <a:schemeClr val="bg1"/>
              </a:solidFill>
            </a:endParaRPr>
          </a:p>
          <a:p>
            <a:pPr algn="r"/>
            <a:r>
              <a:rPr lang="en-US" sz="3900" i="1" dirty="0" smtClean="0">
                <a:solidFill>
                  <a:schemeClr val="bg1"/>
                </a:solidFill>
              </a:rPr>
              <a:t>~Gary Burge</a:t>
            </a:r>
            <a:endParaRPr lang="en-US" sz="3900" i="1"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The</a:t>
            </a:r>
            <a:r>
              <a:rPr lang="en-US" sz="4000" u="sng" dirty="0" smtClean="0">
                <a:solidFill>
                  <a:schemeClr val="bg1"/>
                </a:solidFill>
              </a:rPr>
              <a:t> Common Relationship:</a:t>
            </a:r>
            <a:endParaRPr lang="en-US" sz="4000" u="sng" dirty="0" smtClean="0">
              <a:solidFill>
                <a:schemeClr val="bg1"/>
              </a:solidFill>
            </a:endParaRPr>
          </a:p>
          <a:p>
            <a:r>
              <a:rPr lang="en-US" sz="4000" b="1" dirty="0" smtClean="0">
                <a:solidFill>
                  <a:schemeClr val="bg1"/>
                </a:solidFill>
              </a:rPr>
              <a:t>Christian fellowship ultimately aims to bring glory to God –</a:t>
            </a:r>
            <a:br>
              <a:rPr lang="en-US" sz="4000" b="1" dirty="0" smtClean="0">
                <a:solidFill>
                  <a:schemeClr val="bg1"/>
                </a:solidFill>
              </a:rPr>
            </a:br>
            <a:r>
              <a:rPr lang="en-US" sz="4000" b="1" dirty="0" smtClean="0">
                <a:solidFill>
                  <a:schemeClr val="bg1"/>
                </a:solidFill>
              </a:rPr>
              <a:t>specifically, our </a:t>
            </a:r>
            <a:r>
              <a:rPr lang="en-US" sz="4000" b="1" dirty="0" err="1" smtClean="0">
                <a:solidFill>
                  <a:schemeClr val="bg1"/>
                </a:solidFill>
              </a:rPr>
              <a:t>testifiable</a:t>
            </a:r>
            <a:r>
              <a:rPr lang="en-US" sz="4000" b="1" dirty="0" smtClean="0">
                <a:solidFill>
                  <a:schemeClr val="bg1"/>
                </a:solidFill>
              </a:rPr>
              <a:t>, tangible UNITY as we learn to love one another</a:t>
            </a:r>
            <a:r>
              <a:rPr lang="en-US" sz="4000" b="1"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The</a:t>
            </a:r>
            <a:r>
              <a:rPr lang="en-US" sz="4000" u="sng" dirty="0" smtClean="0">
                <a:solidFill>
                  <a:schemeClr val="bg1"/>
                </a:solidFill>
              </a:rPr>
              <a:t> Common Relationship:</a:t>
            </a:r>
            <a:endParaRPr lang="en-US" sz="4000" u="sng" dirty="0" smtClean="0">
              <a:solidFill>
                <a:schemeClr val="bg1"/>
              </a:solidFill>
            </a:endParaRPr>
          </a:p>
          <a:p>
            <a:r>
              <a:rPr lang="en-US" sz="4000" b="1" dirty="0" smtClean="0">
                <a:solidFill>
                  <a:schemeClr val="bg1"/>
                </a:solidFill>
              </a:rPr>
              <a:t>The WORSHIP </a:t>
            </a:r>
            <a:r>
              <a:rPr lang="en-US" sz="4000" b="1" dirty="0" smtClean="0">
                <a:solidFill>
                  <a:schemeClr val="bg1"/>
                </a:solidFill>
              </a:rPr>
              <a:t>OF GOD brings the Christian together</a:t>
            </a:r>
            <a:r>
              <a:rPr lang="en-US" sz="4000" b="1" dirty="0" smtClean="0">
                <a:solidFill>
                  <a:schemeClr val="bg1"/>
                </a:solidFill>
              </a:rPr>
              <a: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sz="7000" b="1" dirty="0" smtClean="0">
                <a:solidFill>
                  <a:prstClr val="white"/>
                </a:solidFill>
              </a:rPr>
              <a:t>Two Common Obstacles</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Two Common Obstacles:</a:t>
            </a:r>
            <a:endParaRPr lang="en-US" sz="4000" u="sng" dirty="0" smtClean="0">
              <a:solidFill>
                <a:schemeClr val="bg1"/>
              </a:solidFill>
            </a:endParaRPr>
          </a:p>
          <a:p>
            <a:r>
              <a:rPr lang="en-US" sz="4000" b="1" dirty="0" smtClean="0">
                <a:solidFill>
                  <a:schemeClr val="bg1"/>
                </a:solidFill>
              </a:rPr>
              <a:t>Degeneration into </a:t>
            </a:r>
            <a:r>
              <a:rPr lang="en-US" sz="4000" b="1" dirty="0" smtClean="0">
                <a:solidFill>
                  <a:schemeClr val="bg1"/>
                </a:solidFill>
              </a:rPr>
              <a:t>socialization</a:t>
            </a:r>
          </a:p>
          <a:p>
            <a:r>
              <a:rPr lang="en-US" sz="4000" b="1" dirty="0" smtClean="0">
                <a:solidFill>
                  <a:schemeClr val="bg1"/>
                </a:solidFill>
              </a:rPr>
              <a:t>___</a:t>
            </a:r>
            <a:r>
              <a:rPr lang="en-US" sz="4000" dirty="0" smtClean="0">
                <a:solidFill>
                  <a:schemeClr val="bg1"/>
                </a:solidFill>
              </a:rPr>
              <a:t>We view fellowship merely as a social phenomenon (only in the horizontal dimension</a:t>
            </a:r>
            <a:r>
              <a:rPr lang="en-US" sz="4000" dirty="0" smtClean="0">
                <a:solidFill>
                  <a:schemeClr val="bg1"/>
                </a:solidFill>
              </a:rPr>
              <a:t>)</a:t>
            </a:r>
          </a:p>
          <a:p>
            <a:r>
              <a:rPr lang="en-US" sz="4000" dirty="0" smtClean="0">
                <a:solidFill>
                  <a:schemeClr val="bg1"/>
                </a:solidFill>
              </a:rPr>
              <a:t>___</a:t>
            </a:r>
            <a:r>
              <a:rPr lang="en-US" sz="4000" dirty="0" smtClean="0">
                <a:solidFill>
                  <a:schemeClr val="bg1"/>
                </a:solidFill>
              </a:rPr>
              <a:t>We view fellowship as an easily dispensable part of our social calendar</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4401205"/>
          </a:xfrm>
          <a:prstGeom prst="rect">
            <a:avLst/>
          </a:prstGeom>
          <a:noFill/>
        </p:spPr>
        <p:txBody>
          <a:bodyPr wrap="square" rtlCol="0">
            <a:spAutoFit/>
          </a:bodyPr>
          <a:lstStyle/>
          <a:p>
            <a:r>
              <a:rPr lang="en-US" sz="4000" u="sng" dirty="0" smtClean="0">
                <a:solidFill>
                  <a:schemeClr val="bg1"/>
                </a:solidFill>
              </a:rPr>
              <a:t>Two Common Obstacles:</a:t>
            </a:r>
            <a:endParaRPr lang="en-US" sz="4000" u="sng" dirty="0" smtClean="0">
              <a:solidFill>
                <a:schemeClr val="bg1"/>
              </a:solidFill>
            </a:endParaRPr>
          </a:p>
          <a:p>
            <a:r>
              <a:rPr lang="en-US" sz="4000" b="1" dirty="0" smtClean="0">
                <a:solidFill>
                  <a:schemeClr val="bg1"/>
                </a:solidFill>
              </a:rPr>
              <a:t>General self-centeredness</a:t>
            </a:r>
            <a:endParaRPr lang="en-US" sz="4000" b="1" dirty="0" smtClean="0">
              <a:solidFill>
                <a:schemeClr val="bg1"/>
              </a:solidFill>
            </a:endParaRPr>
          </a:p>
          <a:p>
            <a:r>
              <a:rPr lang="en-US" sz="4000" b="1" dirty="0" smtClean="0">
                <a:solidFill>
                  <a:schemeClr val="bg1"/>
                </a:solidFill>
              </a:rPr>
              <a:t>___</a:t>
            </a:r>
            <a:r>
              <a:rPr lang="en-US" sz="4000" dirty="0" smtClean="0">
                <a:solidFill>
                  <a:schemeClr val="bg1"/>
                </a:solidFill>
              </a:rPr>
              <a:t>Personal preference as the determinant</a:t>
            </a:r>
          </a:p>
          <a:p>
            <a:r>
              <a:rPr lang="en-US" sz="4000" dirty="0" smtClean="0">
                <a:solidFill>
                  <a:schemeClr val="bg1"/>
                </a:solidFill>
              </a:rPr>
              <a:t>___Unwilling to commit</a:t>
            </a:r>
          </a:p>
          <a:p>
            <a:r>
              <a:rPr lang="en-US" sz="4000" dirty="0" smtClean="0">
                <a:solidFill>
                  <a:schemeClr val="bg1"/>
                </a:solidFill>
              </a:rPr>
              <a:t>___Unwilling to sacrifice</a:t>
            </a:r>
            <a:endParaRPr lang="en-US" sz="4000" dirty="0" smtClean="0">
              <a:solidFill>
                <a:schemeClr val="bg1"/>
              </a:solidFill>
            </a:endParaRPr>
          </a:p>
          <a:p>
            <a:r>
              <a:rPr lang="en-US" sz="4000" dirty="0" smtClean="0">
                <a:solidFill>
                  <a:schemeClr val="bg1"/>
                </a:solidFill>
              </a:rPr>
              <a:t>___Unwilling to be accounted for</a:t>
            </a:r>
            <a:endParaRPr lang="en-US" sz="4000" dirty="0" smtClean="0">
              <a:solidFill>
                <a:schemeClr val="bg1"/>
              </a:solidFill>
            </a:endParaRPr>
          </a:p>
          <a:p>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smtClean="0">
                <a:solidFill>
                  <a:schemeClr val="bg1"/>
                </a:solidFill>
              </a:rPr>
              <a:t>Gal 2: 20</a:t>
            </a:r>
            <a:endParaRPr lang="en-US" sz="3200" dirty="0" smtClean="0">
              <a:solidFill>
                <a:schemeClr val="bg1"/>
              </a:solidFill>
            </a:endParaRPr>
          </a:p>
          <a:p>
            <a:r>
              <a:rPr lang="en-US" sz="4000" dirty="0" smtClean="0">
                <a:solidFill>
                  <a:schemeClr val="bg1"/>
                </a:solidFill>
              </a:rPr>
              <a:t>I have been crucified with Christ and I no longer live, but Christ lives in me. The life I now live in the body, I live by faith in the Son of God, who loved me and gave himself for </a:t>
            </a:r>
            <a:r>
              <a:rPr lang="en-US" sz="4000" dirty="0" smtClean="0">
                <a:solidFill>
                  <a:schemeClr val="bg1"/>
                </a:solidFill>
              </a:rPr>
              <a:t>me.</a:t>
            </a:r>
          </a:p>
          <a:p>
            <a:r>
              <a:rPr lang="zh-TW" altLang="en-US" sz="4000" dirty="0" smtClean="0">
                <a:solidFill>
                  <a:schemeClr val="bg1"/>
                </a:solidFill>
              </a:rPr>
              <a:t>我 </a:t>
            </a:r>
            <a:r>
              <a:rPr lang="zh-TW" altLang="en-US" sz="4000" dirty="0" smtClean="0">
                <a:solidFill>
                  <a:schemeClr val="bg1"/>
                </a:solidFill>
              </a:rPr>
              <a:t>已 經 與 基 督 同 釘 十 字 架 ， 現 在 活 著 的 不 再 是 我 ， 乃 是 基 督 在 我 裡 面 活 著 ； 並 且 我 如 今 在 肉 身 活 著 ， 是 因 信 神 的 兒 子 而 活 ； 他 是 愛 我 ， 為 我 捨 己 。</a:t>
            </a:r>
            <a:endParaRPr lang="en-US" sz="40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Message gleaned:</a:t>
            </a:r>
            <a:endParaRPr lang="en-US" sz="4000" u="sng" dirty="0" smtClean="0">
              <a:solidFill>
                <a:schemeClr val="bg1"/>
              </a:solidFill>
            </a:endParaRPr>
          </a:p>
          <a:p>
            <a:r>
              <a:rPr lang="en-US" sz="4000" b="1" dirty="0" smtClean="0">
                <a:solidFill>
                  <a:schemeClr val="bg1"/>
                </a:solidFill>
              </a:rPr>
              <a:t>We fellowship for the glory of God.</a:t>
            </a:r>
          </a:p>
          <a:p>
            <a:r>
              <a:rPr lang="zh-CN" altLang="en-US" sz="4000" b="1" dirty="0" smtClean="0">
                <a:solidFill>
                  <a:schemeClr val="bg1"/>
                </a:solidFill>
              </a:rPr>
              <a:t>我們為著上帝的榮耀而團契。</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Two Common Obstacles:</a:t>
            </a:r>
            <a:endParaRPr lang="en-US" sz="4000" u="sng" dirty="0" smtClean="0">
              <a:solidFill>
                <a:schemeClr val="bg1"/>
              </a:solidFill>
            </a:endParaRPr>
          </a:p>
          <a:p>
            <a:r>
              <a:rPr lang="en-US" sz="4000" b="1" dirty="0" smtClean="0">
                <a:solidFill>
                  <a:schemeClr val="bg1"/>
                </a:solidFill>
              </a:rPr>
              <a:t>Because it is </a:t>
            </a:r>
            <a:r>
              <a:rPr lang="en-US" sz="4000" b="1" dirty="0" smtClean="0">
                <a:solidFill>
                  <a:schemeClr val="bg1"/>
                </a:solidFill>
              </a:rPr>
              <a:t>Jesus Christ </a:t>
            </a:r>
            <a:r>
              <a:rPr lang="en-US" sz="4000" b="1" dirty="0" smtClean="0">
                <a:solidFill>
                  <a:schemeClr val="bg1"/>
                </a:solidFill>
              </a:rPr>
              <a:t>who now lives in Me, it is about He, and therefore, fellowship is about We, not Me and Me alone</a:t>
            </a:r>
            <a:r>
              <a:rPr lang="en-US" sz="4000" dirty="0" smtClean="0">
                <a:solidFill>
                  <a:schemeClr val="bg1"/>
                </a:solidFill>
              </a:rPr>
              <a:t>. </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169551"/>
          </a:xfrm>
          <a:prstGeom prst="rect">
            <a:avLst/>
          </a:prstGeom>
          <a:noFill/>
        </p:spPr>
        <p:txBody>
          <a:bodyPr wrap="square" rtlCol="0">
            <a:spAutoFit/>
          </a:bodyPr>
          <a:lstStyle/>
          <a:p>
            <a:pPr algn="ctr"/>
            <a:r>
              <a:rPr lang="en-US" sz="7000" b="1" dirty="0" smtClean="0">
                <a:solidFill>
                  <a:prstClr val="white"/>
                </a:solidFill>
              </a:rPr>
              <a:t>Our Common Lord</a:t>
            </a:r>
            <a:endParaRPr lang="en-US" sz="7000" b="1" dirty="0">
              <a:solidFill>
                <a:prstClr val="white"/>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3046988"/>
          </a:xfrm>
          <a:prstGeom prst="rect">
            <a:avLst/>
          </a:prstGeom>
          <a:noFill/>
        </p:spPr>
        <p:txBody>
          <a:bodyPr wrap="square" rtlCol="0">
            <a:spAutoFit/>
          </a:bodyPr>
          <a:lstStyle/>
          <a:p>
            <a:pPr algn="r"/>
            <a:r>
              <a:rPr lang="en-US" sz="3200" dirty="0" smtClean="0">
                <a:solidFill>
                  <a:schemeClr val="bg1"/>
                </a:solidFill>
              </a:rPr>
              <a:t>1 </a:t>
            </a:r>
            <a:r>
              <a:rPr lang="en-US" sz="3200" dirty="0" err="1" smtClean="0">
                <a:solidFill>
                  <a:schemeClr val="bg1"/>
                </a:solidFill>
              </a:rPr>
              <a:t>Cor</a:t>
            </a:r>
            <a:r>
              <a:rPr lang="en-US" sz="3200" dirty="0" smtClean="0">
                <a:solidFill>
                  <a:schemeClr val="bg1"/>
                </a:solidFill>
              </a:rPr>
              <a:t> 12: 27</a:t>
            </a:r>
            <a:endParaRPr lang="en-US" sz="3200" dirty="0" smtClean="0">
              <a:solidFill>
                <a:schemeClr val="bg1"/>
              </a:solidFill>
            </a:endParaRPr>
          </a:p>
          <a:p>
            <a:r>
              <a:rPr lang="en-US" sz="4000" dirty="0" smtClean="0">
                <a:solidFill>
                  <a:schemeClr val="bg1"/>
                </a:solidFill>
              </a:rPr>
              <a:t>Now you are the body of Christ, and each one of you is a part of </a:t>
            </a:r>
            <a:r>
              <a:rPr lang="en-US" sz="4000" dirty="0" smtClean="0">
                <a:solidFill>
                  <a:schemeClr val="bg1"/>
                </a:solidFill>
              </a:rPr>
              <a:t>it.</a:t>
            </a:r>
          </a:p>
          <a:p>
            <a:r>
              <a:rPr lang="zh-TW" altLang="en-US" sz="4000" dirty="0" smtClean="0">
                <a:solidFill>
                  <a:schemeClr val="bg1"/>
                </a:solidFill>
              </a:rPr>
              <a:t>你 們 就 是 基 督 的 身 子 ， 並 且 各 自 作 肢 體 。</a:t>
            </a:r>
            <a:endParaRPr lang="en-US" sz="4000" b="1" dirty="0">
              <a:solidFill>
                <a:schemeClr val="bg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2554545"/>
          </a:xfrm>
          <a:prstGeom prst="rect">
            <a:avLst/>
          </a:prstGeom>
          <a:noFill/>
        </p:spPr>
        <p:txBody>
          <a:bodyPr wrap="square" rtlCol="0">
            <a:spAutoFit/>
          </a:bodyPr>
          <a:lstStyle/>
          <a:p>
            <a:r>
              <a:rPr lang="en-US" sz="4000" u="sng" dirty="0" smtClean="0">
                <a:solidFill>
                  <a:schemeClr val="bg1"/>
                </a:solidFill>
              </a:rPr>
              <a:t>Our Common Lord:</a:t>
            </a:r>
            <a:endParaRPr lang="en-US" sz="4000" u="sng" dirty="0" smtClean="0">
              <a:solidFill>
                <a:schemeClr val="bg1"/>
              </a:solidFill>
            </a:endParaRPr>
          </a:p>
          <a:p>
            <a:r>
              <a:rPr lang="en-US" sz="4000" dirty="0" smtClean="0">
                <a:solidFill>
                  <a:schemeClr val="bg1"/>
                </a:solidFill>
              </a:rPr>
              <a:t>The degree to which we demonstrate our fellowship with God will be the degree to which the World will know God to be </a:t>
            </a:r>
            <a:r>
              <a:rPr lang="en-US" sz="4000" dirty="0" smtClean="0">
                <a:solidFill>
                  <a:schemeClr val="bg1"/>
                </a:solidFill>
              </a:rPr>
              <a:t>true.</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3170099"/>
          </a:xfrm>
          <a:prstGeom prst="rect">
            <a:avLst/>
          </a:prstGeom>
          <a:noFill/>
        </p:spPr>
        <p:txBody>
          <a:bodyPr wrap="square" rtlCol="0">
            <a:spAutoFit/>
          </a:bodyPr>
          <a:lstStyle/>
          <a:p>
            <a:r>
              <a:rPr lang="en-US" sz="4000" u="sng" dirty="0" smtClean="0">
                <a:solidFill>
                  <a:schemeClr val="bg1"/>
                </a:solidFill>
              </a:rPr>
              <a:t>Our Common Lord:</a:t>
            </a:r>
            <a:endParaRPr lang="en-US" sz="4000" u="sng" dirty="0" smtClean="0">
              <a:solidFill>
                <a:schemeClr val="bg1"/>
              </a:solidFill>
            </a:endParaRPr>
          </a:p>
          <a:p>
            <a:r>
              <a:rPr lang="en-US" sz="4000" dirty="0" smtClean="0">
                <a:solidFill>
                  <a:schemeClr val="bg1"/>
                </a:solidFill>
              </a:rPr>
              <a:t>The Gospel is not merely for the salvation from Sin/ moral behavior enablement;</a:t>
            </a:r>
            <a:br>
              <a:rPr lang="en-US" sz="4000" dirty="0" smtClean="0">
                <a:solidFill>
                  <a:schemeClr val="bg1"/>
                </a:solidFill>
              </a:rPr>
            </a:br>
            <a:r>
              <a:rPr lang="en-US" sz="4000" b="1" dirty="0" smtClean="0">
                <a:solidFill>
                  <a:schemeClr val="bg1"/>
                </a:solidFill>
              </a:rPr>
              <a:t>the Gospel is the invitation into fellowship with </a:t>
            </a:r>
            <a:r>
              <a:rPr lang="en-US" sz="4000" b="1" dirty="0" smtClean="0">
                <a:solidFill>
                  <a:schemeClr val="bg1"/>
                </a:solidFill>
              </a:rPr>
              <a:t>God.</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5016758"/>
          </a:xfrm>
          <a:prstGeom prst="rect">
            <a:avLst/>
          </a:prstGeom>
          <a:noFill/>
        </p:spPr>
        <p:txBody>
          <a:bodyPr wrap="square" rtlCol="0">
            <a:spAutoFit/>
          </a:bodyPr>
          <a:lstStyle/>
          <a:p>
            <a:r>
              <a:rPr lang="en-US" sz="4000" u="sng" dirty="0" smtClean="0">
                <a:solidFill>
                  <a:schemeClr val="bg1"/>
                </a:solidFill>
              </a:rPr>
              <a:t>Our Common Lord:</a:t>
            </a:r>
            <a:endParaRPr lang="en-US" sz="4000" u="sng" dirty="0" smtClean="0">
              <a:solidFill>
                <a:schemeClr val="bg1"/>
              </a:solidFill>
            </a:endParaRPr>
          </a:p>
          <a:p>
            <a:r>
              <a:rPr lang="en-US" sz="4000" b="1" dirty="0" smtClean="0">
                <a:solidFill>
                  <a:schemeClr val="bg1"/>
                </a:solidFill>
              </a:rPr>
              <a:t>Christian </a:t>
            </a:r>
            <a:r>
              <a:rPr lang="en-US" sz="4000" b="1" dirty="0" smtClean="0">
                <a:solidFill>
                  <a:schemeClr val="bg1"/>
                </a:solidFill>
              </a:rPr>
              <a:t>fellowship is the foretaste of the even more glorious heavenly life (kingdom of God) that is to </a:t>
            </a:r>
            <a:r>
              <a:rPr lang="en-US" sz="4000" b="1" dirty="0" smtClean="0">
                <a:solidFill>
                  <a:schemeClr val="bg1"/>
                </a:solidFill>
              </a:rPr>
              <a:t>come.</a:t>
            </a:r>
            <a:r>
              <a:rPr lang="en-US" sz="4000" dirty="0" smtClean="0">
                <a:solidFill>
                  <a:schemeClr val="bg1"/>
                </a:solidFill>
              </a:rPr>
              <a:t> </a:t>
            </a:r>
            <a:r>
              <a:rPr lang="en-US" sz="4000" dirty="0" smtClean="0">
                <a:solidFill>
                  <a:schemeClr val="bg1"/>
                </a:solidFill>
              </a:rPr>
              <a:t/>
            </a:r>
            <a:br>
              <a:rPr lang="en-US" sz="4000" dirty="0" smtClean="0">
                <a:solidFill>
                  <a:schemeClr val="bg1"/>
                </a:solidFill>
              </a:rPr>
            </a:br>
            <a:r>
              <a:rPr lang="en-US" sz="4000" dirty="0" smtClean="0">
                <a:solidFill>
                  <a:schemeClr val="bg1"/>
                </a:solidFill>
              </a:rPr>
              <a:t>&lt; &gt; How much you actually enjoy and partake in true, full Christian fellowship is an indication of your actual desire for the life in God’s </a:t>
            </a:r>
            <a:r>
              <a:rPr lang="en-US" sz="4000" dirty="0" smtClean="0">
                <a:solidFill>
                  <a:schemeClr val="bg1"/>
                </a:solidFill>
              </a:rPr>
              <a:t>kingdom.</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p:cNvSpPr txBox="1"/>
          <p:nvPr/>
        </p:nvSpPr>
        <p:spPr>
          <a:xfrm>
            <a:off x="0" y="1905000"/>
            <a:ext cx="9144000" cy="1938992"/>
          </a:xfrm>
          <a:prstGeom prst="rect">
            <a:avLst/>
          </a:prstGeom>
          <a:noFill/>
        </p:spPr>
        <p:txBody>
          <a:bodyPr wrap="square" rtlCol="0">
            <a:spAutoFit/>
          </a:bodyPr>
          <a:lstStyle/>
          <a:p>
            <a:r>
              <a:rPr lang="en-US" sz="4000" u="sng" dirty="0" smtClean="0">
                <a:solidFill>
                  <a:schemeClr val="bg1"/>
                </a:solidFill>
              </a:rPr>
              <a:t>Our Common Lord:</a:t>
            </a:r>
            <a:endParaRPr lang="en-US" sz="4000" u="sng" dirty="0" smtClean="0">
              <a:solidFill>
                <a:schemeClr val="bg1"/>
              </a:solidFill>
            </a:endParaRPr>
          </a:p>
          <a:p>
            <a:r>
              <a:rPr lang="en-US" sz="4000" dirty="0" smtClean="0">
                <a:solidFill>
                  <a:schemeClr val="bg1"/>
                </a:solidFill>
              </a:rPr>
              <a:t>Holy Communion is a visible sign of our fellowship in </a:t>
            </a:r>
            <a:r>
              <a:rPr lang="en-US" sz="4000" dirty="0" smtClean="0">
                <a:solidFill>
                  <a:schemeClr val="bg1"/>
                </a:solidFill>
              </a:rPr>
              <a:t>Jesus Christ.</a:t>
            </a:r>
            <a:endParaRPr lang="en-US" sz="4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smtClean="0">
                <a:solidFill>
                  <a:schemeClr val="bg1"/>
                </a:solidFill>
              </a:rPr>
              <a:t>1 </a:t>
            </a:r>
            <a:r>
              <a:rPr lang="en-US" sz="3200" dirty="0" err="1" smtClean="0">
                <a:solidFill>
                  <a:schemeClr val="bg1"/>
                </a:solidFill>
              </a:rPr>
              <a:t>Jn</a:t>
            </a:r>
            <a:r>
              <a:rPr lang="en-US" sz="3200" dirty="0" smtClean="0">
                <a:solidFill>
                  <a:schemeClr val="bg1"/>
                </a:solidFill>
              </a:rPr>
              <a:t> 1: 1-4</a:t>
            </a:r>
            <a:endParaRPr lang="en-US" sz="3200" dirty="0" smtClean="0">
              <a:solidFill>
                <a:schemeClr val="bg1"/>
              </a:solidFill>
            </a:endParaRPr>
          </a:p>
          <a:p>
            <a:r>
              <a:rPr lang="en-US" sz="4000" dirty="0" smtClean="0">
                <a:solidFill>
                  <a:schemeClr val="bg1"/>
                </a:solidFill>
              </a:rPr>
              <a:t>1 That which was from the beginning, which we have heard, which we have seen with our eyes, which we have looked at and our hands have touched – this we proclaim concerning the Word of life. 2 The life appeared; we have seen it and testify to it, and we proclaim to you the eternal life, which was with the Father and has appeared to us. </a:t>
            </a:r>
            <a:endParaRPr lang="en-US" sz="40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278094"/>
          </a:xfrm>
          <a:prstGeom prst="rect">
            <a:avLst/>
          </a:prstGeom>
          <a:noFill/>
        </p:spPr>
        <p:txBody>
          <a:bodyPr wrap="square" rtlCol="0">
            <a:spAutoFit/>
          </a:bodyPr>
          <a:lstStyle/>
          <a:p>
            <a:pPr algn="r"/>
            <a:r>
              <a:rPr lang="en-US" sz="3200" dirty="0" smtClean="0">
                <a:solidFill>
                  <a:schemeClr val="bg1"/>
                </a:solidFill>
              </a:rPr>
              <a:t>1 </a:t>
            </a:r>
            <a:r>
              <a:rPr lang="en-US" sz="3200" dirty="0" err="1" smtClean="0">
                <a:solidFill>
                  <a:schemeClr val="bg1"/>
                </a:solidFill>
              </a:rPr>
              <a:t>Jn</a:t>
            </a:r>
            <a:r>
              <a:rPr lang="en-US" sz="3200" dirty="0" smtClean="0">
                <a:solidFill>
                  <a:schemeClr val="bg1"/>
                </a:solidFill>
              </a:rPr>
              <a:t> 1: 1-4</a:t>
            </a:r>
            <a:endParaRPr lang="en-US" sz="3200" dirty="0" smtClean="0">
              <a:solidFill>
                <a:schemeClr val="bg1"/>
              </a:solidFill>
            </a:endParaRPr>
          </a:p>
          <a:p>
            <a:r>
              <a:rPr lang="en-US" sz="4000" dirty="0" smtClean="0">
                <a:solidFill>
                  <a:schemeClr val="bg1"/>
                </a:solidFill>
              </a:rPr>
              <a:t>3 </a:t>
            </a:r>
            <a:r>
              <a:rPr lang="en-US" sz="4000" dirty="0" smtClean="0">
                <a:solidFill>
                  <a:schemeClr val="bg1"/>
                </a:solidFill>
              </a:rPr>
              <a:t>We proclaim to you what we have seen and heard, so that you also may have fellowship with us. And our fellowship is with the Father and with his Son, Jesus Christ. 4 We write this to make our joy complete.</a:t>
            </a:r>
            <a:endParaRPr lang="en-US" sz="4000" b="1"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893647"/>
          </a:xfrm>
          <a:prstGeom prst="rect">
            <a:avLst/>
          </a:prstGeom>
          <a:noFill/>
        </p:spPr>
        <p:txBody>
          <a:bodyPr wrap="square" rtlCol="0">
            <a:spAutoFit/>
          </a:bodyPr>
          <a:lstStyle/>
          <a:p>
            <a:pPr algn="r"/>
            <a:r>
              <a:rPr lang="en-US" sz="3200" dirty="0" smtClean="0">
                <a:solidFill>
                  <a:schemeClr val="bg1"/>
                </a:solidFill>
              </a:rPr>
              <a:t>1 </a:t>
            </a:r>
            <a:r>
              <a:rPr lang="en-US" sz="3200" dirty="0" err="1" smtClean="0">
                <a:solidFill>
                  <a:schemeClr val="bg1"/>
                </a:solidFill>
              </a:rPr>
              <a:t>Jn</a:t>
            </a:r>
            <a:r>
              <a:rPr lang="en-US" sz="3200" dirty="0" smtClean="0">
                <a:solidFill>
                  <a:schemeClr val="bg1"/>
                </a:solidFill>
              </a:rPr>
              <a:t> 1: 1-4</a:t>
            </a:r>
            <a:endParaRPr lang="en-US" sz="3200" dirty="0" smtClean="0">
              <a:solidFill>
                <a:schemeClr val="bg1"/>
              </a:solidFill>
            </a:endParaRPr>
          </a:p>
          <a:p>
            <a:r>
              <a:rPr lang="en-US" altLang="zh-TW" sz="4000" dirty="0" smtClean="0">
                <a:solidFill>
                  <a:schemeClr val="bg1"/>
                </a:solidFill>
              </a:rPr>
              <a:t>1</a:t>
            </a:r>
            <a:r>
              <a:rPr lang="en-US" altLang="zh-TW" sz="4000" dirty="0" smtClean="0">
                <a:solidFill>
                  <a:schemeClr val="bg1"/>
                </a:solidFill>
              </a:rPr>
              <a:t> </a:t>
            </a:r>
            <a:r>
              <a:rPr lang="zh-TW" altLang="en-US" sz="4000" dirty="0" smtClean="0">
                <a:solidFill>
                  <a:schemeClr val="bg1"/>
                </a:solidFill>
              </a:rPr>
              <a:t>論 </a:t>
            </a:r>
            <a:r>
              <a:rPr lang="zh-TW" altLang="en-US" sz="4000" dirty="0" smtClean="0">
                <a:solidFill>
                  <a:schemeClr val="bg1"/>
                </a:solidFill>
              </a:rPr>
              <a:t>到 從 起 初 原 有 的 生 命 之 道 ， 就 是 我 們 所 聽 見 、 所 看 見 、 親 眼 看 過 、 親 手 摸 過 的 </a:t>
            </a:r>
            <a:r>
              <a:rPr lang="zh-TW" altLang="en-US" sz="4000" dirty="0" smtClean="0">
                <a:solidFill>
                  <a:schemeClr val="bg1"/>
                </a:solidFill>
              </a:rPr>
              <a:t>。</a:t>
            </a:r>
            <a:r>
              <a:rPr lang="en-US" altLang="zh-TW" sz="4000" dirty="0" smtClean="0">
                <a:solidFill>
                  <a:schemeClr val="bg1"/>
                </a:solidFill>
              </a:rPr>
              <a:t>2</a:t>
            </a:r>
            <a:r>
              <a:rPr lang="en-US" altLang="zh-TW" sz="4000" dirty="0" smtClean="0">
                <a:solidFill>
                  <a:schemeClr val="bg1"/>
                </a:solidFill>
              </a:rPr>
              <a:t> </a:t>
            </a:r>
            <a:r>
              <a:rPr lang="zh-TW" altLang="en-US" sz="4000" dirty="0" smtClean="0">
                <a:solidFill>
                  <a:schemeClr val="bg1"/>
                </a:solidFill>
              </a:rPr>
              <a:t>這 生 命 已 經 顯 現 出 來 ， 我 們 也 看 見 過 ， 現 在 又 作 見 證 ， 將 原 與 父 同 在 、 且 顯 現 與 我 們 那 永 遠 的 生 命 、 傳 給 你 們 </a:t>
            </a:r>
            <a:r>
              <a:rPr lang="zh-TW" altLang="en-US" sz="4000" dirty="0" smtClean="0">
                <a:solidFill>
                  <a:schemeClr val="bg1"/>
                </a:solidFill>
              </a:rPr>
              <a:t>。</a:t>
            </a:r>
            <a:endParaRPr lang="zh-TW" altLang="en-US" sz="4000" dirty="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278094"/>
          </a:xfrm>
          <a:prstGeom prst="rect">
            <a:avLst/>
          </a:prstGeom>
          <a:noFill/>
        </p:spPr>
        <p:txBody>
          <a:bodyPr wrap="square" rtlCol="0">
            <a:spAutoFit/>
          </a:bodyPr>
          <a:lstStyle/>
          <a:p>
            <a:pPr algn="r"/>
            <a:r>
              <a:rPr lang="en-US" sz="3200" dirty="0" smtClean="0">
                <a:solidFill>
                  <a:schemeClr val="bg1"/>
                </a:solidFill>
              </a:rPr>
              <a:t>1 </a:t>
            </a:r>
            <a:r>
              <a:rPr lang="en-US" sz="3200" dirty="0" err="1" smtClean="0">
                <a:solidFill>
                  <a:schemeClr val="bg1"/>
                </a:solidFill>
              </a:rPr>
              <a:t>Jn</a:t>
            </a:r>
            <a:r>
              <a:rPr lang="en-US" sz="3200" dirty="0" smtClean="0">
                <a:solidFill>
                  <a:schemeClr val="bg1"/>
                </a:solidFill>
              </a:rPr>
              <a:t> 1: 1-4</a:t>
            </a:r>
            <a:endParaRPr lang="en-US" sz="3200" dirty="0" smtClean="0">
              <a:solidFill>
                <a:schemeClr val="bg1"/>
              </a:solidFill>
            </a:endParaRPr>
          </a:p>
          <a:p>
            <a:r>
              <a:rPr lang="en-US" altLang="zh-TW" sz="4000" dirty="0" smtClean="0">
                <a:solidFill>
                  <a:schemeClr val="bg1"/>
                </a:solidFill>
              </a:rPr>
              <a:t>3</a:t>
            </a:r>
            <a:r>
              <a:rPr lang="en-US" altLang="zh-TW" sz="4000" dirty="0" smtClean="0">
                <a:solidFill>
                  <a:schemeClr val="bg1"/>
                </a:solidFill>
              </a:rPr>
              <a:t> </a:t>
            </a:r>
            <a:r>
              <a:rPr lang="zh-TW" altLang="en-US" sz="4000" dirty="0" smtClean="0">
                <a:solidFill>
                  <a:schemeClr val="bg1"/>
                </a:solidFill>
              </a:rPr>
              <a:t>我 們 將 所 看 見 、 所 聽 見 的 傳 給 你 們 ， 使 你 們 與 我 們 相 交 。 我 們 乃 是 與 父 並 他 兒 子 耶 穌 基 督 相 交 的 </a:t>
            </a:r>
            <a:r>
              <a:rPr lang="zh-TW" altLang="en-US" sz="4000" dirty="0" smtClean="0">
                <a:solidFill>
                  <a:schemeClr val="bg1"/>
                </a:solidFill>
              </a:rPr>
              <a:t>。</a:t>
            </a:r>
            <a:r>
              <a:rPr lang="en-US" altLang="zh-TW" sz="4000" dirty="0" smtClean="0">
                <a:solidFill>
                  <a:schemeClr val="bg1"/>
                </a:solidFill>
              </a:rPr>
              <a:t>4</a:t>
            </a:r>
            <a:r>
              <a:rPr lang="en-US" altLang="zh-TW" sz="4000" dirty="0" smtClean="0">
                <a:solidFill>
                  <a:schemeClr val="bg1"/>
                </a:solidFill>
              </a:rPr>
              <a:t> </a:t>
            </a:r>
            <a:r>
              <a:rPr lang="zh-TW" altLang="en-US" sz="4000" dirty="0" smtClean="0">
                <a:solidFill>
                  <a:schemeClr val="bg1"/>
                </a:solidFill>
              </a:rPr>
              <a:t>我 們 將 這 些 話 寫 給 你 們 ， 使 你 們 （ 有 古 卷 作 ： 我 們 ） 的 喜 樂 充 足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124754"/>
          </a:xfrm>
          <a:prstGeom prst="rect">
            <a:avLst/>
          </a:prstGeom>
          <a:noFill/>
        </p:spPr>
        <p:txBody>
          <a:bodyPr wrap="square" rtlCol="0">
            <a:spAutoFit/>
          </a:bodyPr>
          <a:lstStyle/>
          <a:p>
            <a:pPr algn="r"/>
            <a:r>
              <a:rPr lang="en-US" sz="3200" dirty="0" smtClean="0">
                <a:solidFill>
                  <a:schemeClr val="bg1"/>
                </a:solidFill>
              </a:rPr>
              <a:t>Acts 2: 42-47</a:t>
            </a:r>
            <a:endParaRPr lang="en-US" sz="3200" dirty="0" smtClean="0">
              <a:solidFill>
                <a:schemeClr val="bg1"/>
              </a:solidFill>
            </a:endParaRPr>
          </a:p>
          <a:p>
            <a:r>
              <a:rPr lang="en-US" sz="4000" dirty="0" smtClean="0">
                <a:solidFill>
                  <a:schemeClr val="bg1"/>
                </a:solidFill>
              </a:rPr>
              <a:t>42 They devoted themselves to the apostles’ teaching and to fellowship, to the breaking of bread and to prayer. 43 Everyone was filled with awe at the many wonders and signs performed by the apostles. 44 All the believers were together and had everything in common. 45 They sold property and possessions to give to anyone who had need. </a:t>
            </a:r>
            <a:endParaRPr lang="en-US" sz="4000" b="1"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4893647"/>
          </a:xfrm>
          <a:prstGeom prst="rect">
            <a:avLst/>
          </a:prstGeom>
          <a:noFill/>
        </p:spPr>
        <p:txBody>
          <a:bodyPr wrap="square" rtlCol="0">
            <a:spAutoFit/>
          </a:bodyPr>
          <a:lstStyle/>
          <a:p>
            <a:pPr algn="r"/>
            <a:r>
              <a:rPr lang="en-US" sz="3200" dirty="0" smtClean="0">
                <a:solidFill>
                  <a:schemeClr val="bg1"/>
                </a:solidFill>
              </a:rPr>
              <a:t>Acts 2: 42-47</a:t>
            </a:r>
            <a:endParaRPr lang="en-US" sz="3200" dirty="0" smtClean="0">
              <a:solidFill>
                <a:schemeClr val="bg1"/>
              </a:solidFill>
            </a:endParaRPr>
          </a:p>
          <a:p>
            <a:r>
              <a:rPr lang="en-US" sz="4000" dirty="0" smtClean="0">
                <a:solidFill>
                  <a:schemeClr val="bg1"/>
                </a:solidFill>
              </a:rPr>
              <a:t>46 </a:t>
            </a:r>
            <a:r>
              <a:rPr lang="en-US" sz="4000" dirty="0" smtClean="0">
                <a:solidFill>
                  <a:schemeClr val="bg1"/>
                </a:solidFill>
              </a:rPr>
              <a:t>Every day they continued to meet together in the temple courts. They broke bread in their homes and ate together with glad and sincere hearts, 47 praising God and enjoying the favor of all the people. And the Lord added to their number daily those who were being saved.</a:t>
            </a:r>
            <a:endParaRPr lang="en-US" sz="4000" b="1"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740307"/>
          </a:xfrm>
          <a:prstGeom prst="rect">
            <a:avLst/>
          </a:prstGeom>
          <a:noFill/>
        </p:spPr>
        <p:txBody>
          <a:bodyPr wrap="square" rtlCol="0">
            <a:spAutoFit/>
          </a:bodyPr>
          <a:lstStyle/>
          <a:p>
            <a:pPr algn="r"/>
            <a:r>
              <a:rPr lang="en-US" sz="3200" dirty="0" smtClean="0">
                <a:solidFill>
                  <a:schemeClr val="bg1"/>
                </a:solidFill>
              </a:rPr>
              <a:t>Acts 2: 42-47</a:t>
            </a:r>
            <a:endParaRPr lang="en-US" sz="3200" dirty="0" smtClean="0">
              <a:solidFill>
                <a:schemeClr val="bg1"/>
              </a:solidFill>
            </a:endParaRPr>
          </a:p>
          <a:p>
            <a:r>
              <a:rPr lang="en-US" altLang="zh-TW" sz="4000" dirty="0" smtClean="0">
                <a:solidFill>
                  <a:schemeClr val="bg1"/>
                </a:solidFill>
              </a:rPr>
              <a:t>42 </a:t>
            </a:r>
            <a:r>
              <a:rPr lang="zh-TW" altLang="en-US" sz="4000" dirty="0" smtClean="0">
                <a:solidFill>
                  <a:schemeClr val="bg1"/>
                </a:solidFill>
              </a:rPr>
              <a:t>都 恆 心 遵 守 使 徒 的 教 訓 ， 彼 此 交 接 ， 擘 餅 ， 祈 禱 </a:t>
            </a:r>
            <a:r>
              <a:rPr lang="zh-TW" altLang="en-US" sz="4000" dirty="0" smtClean="0">
                <a:solidFill>
                  <a:schemeClr val="bg1"/>
                </a:solidFill>
              </a:rPr>
              <a:t>。</a:t>
            </a:r>
            <a:r>
              <a:rPr lang="en-US" altLang="zh-TW" sz="4000" dirty="0" smtClean="0">
                <a:solidFill>
                  <a:schemeClr val="bg1"/>
                </a:solidFill>
              </a:rPr>
              <a:t>43</a:t>
            </a:r>
            <a:r>
              <a:rPr lang="en-US" altLang="zh-TW" sz="4000" dirty="0" smtClean="0">
                <a:solidFill>
                  <a:schemeClr val="bg1"/>
                </a:solidFill>
              </a:rPr>
              <a:t> </a:t>
            </a:r>
            <a:r>
              <a:rPr lang="zh-TW" altLang="en-US" sz="4000" dirty="0" smtClean="0">
                <a:solidFill>
                  <a:schemeClr val="bg1"/>
                </a:solidFill>
              </a:rPr>
              <a:t>眾 人 都 懼 怕 ； 使 徒 又 行 了 許 多 奇 事 神 蹟 。</a:t>
            </a:r>
          </a:p>
          <a:p>
            <a:r>
              <a:rPr lang="en-US" altLang="zh-TW" sz="4000" dirty="0" smtClean="0">
                <a:solidFill>
                  <a:schemeClr val="bg1"/>
                </a:solidFill>
              </a:rPr>
              <a:t>44 </a:t>
            </a:r>
            <a:r>
              <a:rPr lang="zh-TW" altLang="en-US" sz="4000" dirty="0" smtClean="0">
                <a:solidFill>
                  <a:schemeClr val="bg1"/>
                </a:solidFill>
              </a:rPr>
              <a:t>信 的 人 都 在 一 處 ， 凡 物 公 用 ；</a:t>
            </a:r>
          </a:p>
          <a:p>
            <a:r>
              <a:rPr lang="en-US" altLang="zh-TW" sz="4000" dirty="0" smtClean="0">
                <a:solidFill>
                  <a:schemeClr val="bg1"/>
                </a:solidFill>
              </a:rPr>
              <a:t>45 </a:t>
            </a:r>
            <a:r>
              <a:rPr lang="zh-TW" altLang="en-US" sz="4000" dirty="0" smtClean="0">
                <a:solidFill>
                  <a:schemeClr val="bg1"/>
                </a:solidFill>
              </a:rPr>
              <a:t>並 且 賣 了 田 產 ， 家 業 ， 照 各 人 所 需 用 的 分 給 各 人 </a:t>
            </a:r>
            <a:r>
              <a:rPr lang="zh-TW" altLang="en-US" sz="4000" dirty="0" smtClean="0">
                <a:solidFill>
                  <a:schemeClr val="bg1"/>
                </a:solidFill>
              </a:rPr>
              <a:t>。</a:t>
            </a:r>
            <a:r>
              <a:rPr lang="en-US" altLang="zh-TW" sz="4000" dirty="0" smtClean="0">
                <a:solidFill>
                  <a:schemeClr val="bg1"/>
                </a:solidFill>
              </a:rPr>
              <a:t>46</a:t>
            </a:r>
            <a:r>
              <a:rPr lang="en-US" altLang="zh-TW" sz="4000" dirty="0" smtClean="0">
                <a:solidFill>
                  <a:schemeClr val="bg1"/>
                </a:solidFill>
              </a:rPr>
              <a:t> </a:t>
            </a:r>
            <a:r>
              <a:rPr lang="zh-TW" altLang="en-US" sz="4000" dirty="0" smtClean="0">
                <a:solidFill>
                  <a:schemeClr val="bg1"/>
                </a:solidFill>
              </a:rPr>
              <a:t>他 們 天 天 同 心 合 意 恆 切 的 在 殿 裡 ， 且 在 家 中 擘 餅 ， 存 著 歡 喜 、 誠 實 的 心 用 飯 </a:t>
            </a:r>
            <a:r>
              <a:rPr lang="zh-TW" altLang="en-US" sz="4000" dirty="0" smtClean="0">
                <a:solidFill>
                  <a:schemeClr val="bg1"/>
                </a:solidFill>
              </a:rPr>
              <a:t>，</a:t>
            </a:r>
            <a:r>
              <a:rPr lang="en-US" altLang="zh-TW" sz="4000" dirty="0" smtClean="0">
                <a:solidFill>
                  <a:schemeClr val="bg1"/>
                </a:solidFill>
              </a:rPr>
              <a:t>47</a:t>
            </a:r>
            <a:r>
              <a:rPr lang="en-US" altLang="zh-TW" sz="4000" dirty="0" smtClean="0">
                <a:solidFill>
                  <a:schemeClr val="bg1"/>
                </a:solidFill>
              </a:rPr>
              <a:t> </a:t>
            </a:r>
            <a:r>
              <a:rPr lang="zh-TW" altLang="en-US" sz="4000" dirty="0" smtClean="0">
                <a:solidFill>
                  <a:schemeClr val="bg1"/>
                </a:solidFill>
              </a:rPr>
              <a:t>讚 美 神 ， 得 眾 民 的 喜 愛 。 主 將 得 救 的 人 天 天 加 給 他 們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TotalTime>
  <Words>787</Words>
  <Application>Microsoft Office PowerPoint</Application>
  <PresentationFormat>On-screen Show (4:3)</PresentationFormat>
  <Paragraphs>60</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2_Office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sAMo.O</dc:creator>
  <cp:lastModifiedBy>sAMo.O</cp:lastModifiedBy>
  <cp:revision>93</cp:revision>
  <dcterms:created xsi:type="dcterms:W3CDTF">2015-05-17T06:09:38Z</dcterms:created>
  <dcterms:modified xsi:type="dcterms:W3CDTF">2016-07-03T04:20:03Z</dcterms:modified>
</cp:coreProperties>
</file>