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2" r:id="rId3"/>
    <p:sldId id="323" r:id="rId4"/>
    <p:sldId id="304" r:id="rId5"/>
    <p:sldId id="324" r:id="rId6"/>
    <p:sldId id="306" r:id="rId7"/>
    <p:sldId id="325" r:id="rId8"/>
    <p:sldId id="266" r:id="rId9"/>
    <p:sldId id="315" r:id="rId10"/>
    <p:sldId id="265" r:id="rId11"/>
    <p:sldId id="326" r:id="rId12"/>
    <p:sldId id="277" r:id="rId13"/>
    <p:sldId id="285" r:id="rId14"/>
    <p:sldId id="289" r:id="rId15"/>
    <p:sldId id="313" r:id="rId16"/>
    <p:sldId id="278" r:id="rId17"/>
    <p:sldId id="318" r:id="rId18"/>
    <p:sldId id="268" r:id="rId19"/>
    <p:sldId id="274" r:id="rId20"/>
    <p:sldId id="284" r:id="rId21"/>
    <p:sldId id="309" r:id="rId22"/>
    <p:sldId id="280" r:id="rId23"/>
    <p:sldId id="314" r:id="rId24"/>
    <p:sldId id="310" r:id="rId25"/>
    <p:sldId id="283" r:id="rId26"/>
    <p:sldId id="296" r:id="rId27"/>
    <p:sldId id="307" r:id="rId28"/>
    <p:sldId id="297" r:id="rId29"/>
    <p:sldId id="294" r:id="rId30"/>
    <p:sldId id="320" r:id="rId31"/>
    <p:sldId id="321" r:id="rId32"/>
    <p:sldId id="295" r:id="rId33"/>
    <p:sldId id="271" r:id="rId34"/>
    <p:sldId id="299" r:id="rId35"/>
    <p:sldId id="322" r:id="rId36"/>
    <p:sldId id="290" r:id="rId37"/>
    <p:sldId id="31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7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3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7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F115-7E80-BB49-B023-23A509CF93D9}" type="datetimeFigureOut">
              <a:rPr lang="en-US" smtClean="0"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5910-9C32-CC4A-8CC2-23C7AE26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9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认识基督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腓立比书</a:t>
            </a:r>
            <a:r>
              <a:rPr lang="en-US" altLang="zh-CN" sz="3200" dirty="0" smtClean="0"/>
              <a:t>3:3-16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74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903"/>
            <a:ext cx="7886700" cy="994172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认识基督至关重要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2075"/>
            <a:ext cx="7886700" cy="371475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500" dirty="0"/>
              <a:t>何西阿书</a:t>
            </a:r>
            <a:r>
              <a:rPr lang="en-US" altLang="zh-CN" sz="4500" dirty="0"/>
              <a:t>6:</a:t>
            </a:r>
            <a:r>
              <a:rPr lang="zh-CN" altLang="en-US" sz="4500" dirty="0"/>
              <a:t> </a:t>
            </a:r>
            <a:r>
              <a:rPr lang="en-US" altLang="zh-CN" sz="4500" dirty="0"/>
              <a:t>3</a:t>
            </a:r>
            <a:r>
              <a:rPr lang="zh-CN" altLang="en-US" sz="4500" dirty="0"/>
              <a:t>、</a:t>
            </a:r>
            <a:r>
              <a:rPr lang="en-US" altLang="zh-CN" sz="4500" dirty="0"/>
              <a:t>6</a:t>
            </a:r>
            <a:endParaRPr lang="zh-CN" altLang="en-US" sz="4500" dirty="0"/>
          </a:p>
          <a:p>
            <a:pPr lvl="1"/>
            <a:r>
              <a:rPr lang="zh-CN" altLang="en-US" sz="4500" dirty="0"/>
              <a:t>我们务要</a:t>
            </a:r>
            <a:r>
              <a:rPr lang="zh-CN" altLang="en-US" sz="4500" dirty="0">
                <a:solidFill>
                  <a:srgbClr val="FF0000"/>
                </a:solidFill>
              </a:rPr>
              <a:t>认识耶和华</a:t>
            </a:r>
            <a:r>
              <a:rPr lang="zh-CN" altLang="en-US" sz="4500" dirty="0"/>
              <a:t>，</a:t>
            </a:r>
            <a:r>
              <a:rPr lang="zh-CN" altLang="en-US" sz="4500" dirty="0">
                <a:solidFill>
                  <a:srgbClr val="FF0000"/>
                </a:solidFill>
              </a:rPr>
              <a:t>竭力追求认识他</a:t>
            </a:r>
            <a:r>
              <a:rPr lang="zh-CN" altLang="en-US" sz="4500" dirty="0"/>
              <a:t>。他出现确如晨光，他必临到我们像甘雨，像滋润田地的春雨。</a:t>
            </a:r>
          </a:p>
          <a:p>
            <a:pPr lvl="1"/>
            <a:r>
              <a:rPr lang="zh-CN" altLang="en-US" sz="4500" dirty="0" smtClean="0"/>
              <a:t>“我喜爱良善（或作：怜恤），不喜爱祭祀；</a:t>
            </a:r>
            <a:r>
              <a:rPr lang="zh-CN" altLang="en-US" sz="4500" dirty="0" smtClean="0">
                <a:solidFill>
                  <a:srgbClr val="FF0000"/>
                </a:solidFill>
              </a:rPr>
              <a:t>喜爱</a:t>
            </a:r>
            <a:r>
              <a:rPr lang="zh-CN" altLang="en-US" sz="4500" dirty="0">
                <a:solidFill>
                  <a:srgbClr val="FF0000"/>
                </a:solidFill>
              </a:rPr>
              <a:t>认识神，胜于燔祭。</a:t>
            </a:r>
            <a:r>
              <a:rPr lang="zh-CN" altLang="en-US" sz="4500" dirty="0"/>
              <a:t>”</a:t>
            </a:r>
          </a:p>
          <a:p>
            <a:pPr lvl="1"/>
            <a:endParaRPr lang="zh-CN" altLang="en-US" sz="4500" dirty="0"/>
          </a:p>
          <a:p>
            <a:endParaRPr lang="en-US" sz="4500" dirty="0"/>
          </a:p>
          <a:p>
            <a:endParaRPr lang="zh-CN" altLang="en-US" sz="3675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624" y="831712"/>
            <a:ext cx="7886700" cy="4351338"/>
          </a:xfrm>
        </p:spPr>
        <p:txBody>
          <a:bodyPr/>
          <a:lstStyle/>
          <a:p>
            <a:r>
              <a:rPr lang="zh-CN" altLang="en-US" sz="4500" dirty="0"/>
              <a:t>彼得后书</a:t>
            </a:r>
            <a:r>
              <a:rPr lang="en-US" altLang="zh-CN" sz="4500" dirty="0"/>
              <a:t>1:2 </a:t>
            </a:r>
            <a:endParaRPr lang="zh-CN" altLang="en-US" sz="4500" dirty="0"/>
          </a:p>
          <a:p>
            <a:pPr lvl="1"/>
            <a:r>
              <a:rPr lang="zh-CN" altLang="en-US" sz="4500" dirty="0"/>
              <a:t>愿恩惠、平安</a:t>
            </a:r>
            <a:r>
              <a:rPr lang="zh-CN" altLang="en-US" sz="4500" dirty="0">
                <a:solidFill>
                  <a:srgbClr val="FF0000"/>
                </a:solidFill>
              </a:rPr>
              <a:t>因你们认识神和我们主耶稣</a:t>
            </a:r>
            <a:r>
              <a:rPr lang="zh-CN" altLang="en-US" sz="4500" dirty="0"/>
              <a:t>多多地加给你们！</a:t>
            </a:r>
            <a:endParaRPr lang="en-US" altLang="zh-CN" sz="4500" dirty="0"/>
          </a:p>
        </p:txBody>
      </p:sp>
    </p:spTree>
    <p:extLst>
      <p:ext uri="{BB962C8B-B14F-4D97-AF65-F5344CB8AC3E}">
        <p14:creationId xmlns:p14="http://schemas.microsoft.com/office/powerpoint/2010/main" val="8450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85" y="778704"/>
            <a:ext cx="7886700" cy="435133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约翰福音 </a:t>
            </a:r>
            <a:r>
              <a:rPr lang="en-US" altLang="zh-CN" dirty="0"/>
              <a:t>17:2-3</a:t>
            </a:r>
          </a:p>
          <a:p>
            <a:pPr lvl="1"/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FF0000"/>
                </a:solidFill>
              </a:rPr>
              <a:t>认识</a:t>
            </a:r>
            <a:r>
              <a:rPr lang="zh-CN" altLang="en-US" dirty="0">
                <a:solidFill>
                  <a:srgbClr val="FF0000"/>
                </a:solidFill>
              </a:rPr>
              <a:t>你独一的真神，并且认识你所差来的耶稣基督，这就是永生。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lvl="1"/>
            <a:endParaRPr lang="zh-CN" altLang="en-US" dirty="0"/>
          </a:p>
          <a:p>
            <a:r>
              <a:rPr lang="zh-CN" altLang="en-US" dirty="0" smtClean="0"/>
              <a:t>永生就是认识神！</a:t>
            </a:r>
            <a:endParaRPr lang="en-US" altLang="zh-CN" dirty="0" smtClean="0"/>
          </a:p>
          <a:p>
            <a:r>
              <a:rPr lang="zh-CN" altLang="en-US" dirty="0" smtClean="0"/>
              <a:t>你渴望永生吗？约</a:t>
            </a:r>
            <a:r>
              <a:rPr lang="en-US" altLang="zh-CN" dirty="0" smtClean="0"/>
              <a:t>3:16</a:t>
            </a:r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3091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什么是认识基督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1375050"/>
            <a:ext cx="8481391" cy="469444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彼得的例子：马太福音</a:t>
            </a:r>
            <a:r>
              <a:rPr lang="en-US" altLang="zh-CN" dirty="0" smtClean="0"/>
              <a:t>16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/>
              <a:t>13 </a:t>
            </a:r>
            <a:r>
              <a:rPr lang="zh-CN" altLang="en-US" dirty="0"/>
              <a:t>耶稣到了恺撒利亚</a:t>
            </a:r>
            <a:r>
              <a:rPr lang="en-US" altLang="zh-CN" dirty="0"/>
              <a:t>-</a:t>
            </a:r>
            <a:r>
              <a:rPr lang="zh-CN" altLang="en-US" dirty="0"/>
              <a:t>腓立比的境内，就问门徒说：“人说</a:t>
            </a:r>
            <a:r>
              <a:rPr lang="zh-CN" altLang="en-US" dirty="0" smtClean="0"/>
              <a:t>我人子</a:t>
            </a:r>
            <a:r>
              <a:rPr lang="zh-CN" altLang="en-US" dirty="0"/>
              <a:t>是谁？” </a:t>
            </a:r>
            <a:r>
              <a:rPr lang="en-US" altLang="zh-CN" dirty="0"/>
              <a:t>14 </a:t>
            </a:r>
            <a:r>
              <a:rPr lang="zh-CN" altLang="en-US" dirty="0"/>
              <a:t>他们说：“有人说是施洗的约翰，有人说是以利亚，又有人说是耶利米或是先知里的一位。” </a:t>
            </a:r>
            <a:r>
              <a:rPr lang="en-US" altLang="zh-CN" dirty="0"/>
              <a:t>15 </a:t>
            </a:r>
            <a:r>
              <a:rPr lang="zh-CN" altLang="en-US" dirty="0"/>
              <a:t>耶稣说：“你们说我是谁？” </a:t>
            </a:r>
            <a:r>
              <a:rPr lang="en-US" altLang="zh-CN" dirty="0"/>
              <a:t>16 </a:t>
            </a:r>
            <a:r>
              <a:rPr lang="zh-CN" altLang="en-US" dirty="0"/>
              <a:t>西门彼得回答说：“</a:t>
            </a:r>
            <a:r>
              <a:rPr lang="zh-CN" altLang="en-US" dirty="0">
                <a:solidFill>
                  <a:srgbClr val="FF0000"/>
                </a:solidFill>
              </a:rPr>
              <a:t>你是基督，是永生神的儿子。</a:t>
            </a:r>
            <a:r>
              <a:rPr lang="zh-CN" altLang="en-US" dirty="0"/>
              <a:t>” </a:t>
            </a:r>
            <a:endParaRPr lang="zh-CN" altLang="en-US" dirty="0" smtClean="0"/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2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691287"/>
            <a:ext cx="7886700" cy="47421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21 </a:t>
            </a:r>
            <a:r>
              <a:rPr lang="zh-CN" altLang="en-US" dirty="0"/>
              <a:t>从此，耶稣才指示门徒，他必须上耶路撒冷去，受长老、祭司长、文士许多的苦，并且被杀，第三日复活。 </a:t>
            </a:r>
            <a:r>
              <a:rPr lang="en-US" altLang="zh-CN" dirty="0"/>
              <a:t>22 </a:t>
            </a:r>
            <a:r>
              <a:rPr lang="zh-CN" altLang="en-US" dirty="0"/>
              <a:t>彼得就拉着他，劝他说：“主啊，万不可如此！这事必不临到你身上。” </a:t>
            </a:r>
            <a:r>
              <a:rPr lang="en-US" altLang="zh-CN" dirty="0"/>
              <a:t>23 </a:t>
            </a:r>
            <a:r>
              <a:rPr lang="zh-CN" altLang="en-US" dirty="0"/>
              <a:t>耶稣转过来，对彼得说：“撒旦，退我后边去吧！你是绊我脚的，</a:t>
            </a:r>
            <a:r>
              <a:rPr lang="zh-CN" altLang="en-US" dirty="0">
                <a:solidFill>
                  <a:srgbClr val="FF0000"/>
                </a:solidFill>
              </a:rPr>
              <a:t>因为你不体贴神的意思，只体贴人的意思。</a:t>
            </a:r>
            <a:r>
              <a:rPr lang="zh-CN" altLang="en-US" dirty="0" smtClean="0"/>
              <a:t>”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94" y="646182"/>
            <a:ext cx="7886700" cy="4351338"/>
          </a:xfrm>
        </p:spPr>
        <p:txBody>
          <a:bodyPr/>
          <a:lstStyle/>
          <a:p>
            <a:r>
              <a:rPr lang="zh-CN" altLang="en-US" dirty="0" smtClean="0"/>
              <a:t>理论上的认识 </a:t>
            </a:r>
            <a:r>
              <a:rPr lang="en-US" altLang="zh-CN" dirty="0" smtClean="0"/>
              <a:t>vs </a:t>
            </a:r>
            <a:r>
              <a:rPr lang="zh-CN" altLang="en-US" dirty="0" smtClean="0"/>
              <a:t>体贴神的意思</a:t>
            </a:r>
            <a:endParaRPr lang="en-US" altLang="zh-CN" dirty="0"/>
          </a:p>
          <a:p>
            <a:pPr lvl="1"/>
            <a:r>
              <a:rPr lang="zh-CN" altLang="en-US" dirty="0" smtClean="0"/>
              <a:t>经历神、每日与主同行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和主亲密的关系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/>
              <a:t>例子：大选。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真实地认识基督－保罗的榜样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7213" indent="-557213">
              <a:buFont typeface="+mj-lt"/>
              <a:buAutoNum type="alphaLcPeriod"/>
            </a:pPr>
            <a:r>
              <a:rPr lang="zh-CN" altLang="en-US" dirty="0" smtClean="0"/>
              <a:t>价值观的转变 </a:t>
            </a:r>
            <a:r>
              <a:rPr lang="en-US" altLang="zh-CN" dirty="0" smtClean="0"/>
              <a:t>(3-9</a:t>
            </a:r>
            <a:r>
              <a:rPr lang="zh-CN" altLang="en-US" dirty="0" smtClean="0"/>
              <a:t>）</a:t>
            </a:r>
          </a:p>
          <a:p>
            <a:pPr marL="557213" indent="-557213">
              <a:buFont typeface="+mj-lt"/>
              <a:buAutoNum type="alphaLcPeriod"/>
            </a:pPr>
            <a:r>
              <a:rPr lang="zh-CN" altLang="en-US" dirty="0" smtClean="0"/>
              <a:t>效法基督、活出福音（</a:t>
            </a:r>
            <a:r>
              <a:rPr lang="en-US" altLang="zh-CN" dirty="0" smtClean="0"/>
              <a:t>10-11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57213" indent="-557213">
              <a:buFont typeface="+mj-lt"/>
              <a:buAutoNum type="alphaLcPeriod"/>
            </a:pPr>
            <a:r>
              <a:rPr lang="zh-CN" altLang="en-US" dirty="0"/>
              <a:t>认识神是一生持久的</a:t>
            </a:r>
            <a:r>
              <a:rPr lang="zh-CN" altLang="en-US" dirty="0" smtClean="0"/>
              <a:t>追求（</a:t>
            </a:r>
            <a:r>
              <a:rPr lang="en-US" altLang="zh-CN" dirty="0" smtClean="0"/>
              <a:t>12-16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351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a.</a:t>
            </a:r>
            <a:r>
              <a:rPr lang="zh-CN" altLang="en-US" dirty="0" smtClean="0"/>
              <a:t>要认识神价值观须改变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700" dirty="0">
                <a:latin typeface="Arial" charset="0"/>
                <a:ea typeface="宋体" charset="0"/>
                <a:cs typeface="宋体" charset="0"/>
              </a:rPr>
              <a:t>3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因为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真受割礼的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，乃是我们这以神的灵敬拜，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在基督耶稣里夸口，不靠着肉体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的。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真受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割礼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的：在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基督耶稣里夸口 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妄自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行割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的：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靠着肉体夸口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468015" y="287407"/>
            <a:ext cx="7290609" cy="857250"/>
          </a:xfrm>
        </p:spPr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保罗不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是吃酸葡萄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75249" y="1285462"/>
            <a:ext cx="8514272" cy="4743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4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其实我也可以靠肉体，若是别人想他可以靠肉体，我更可以靠着了。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5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我第八天受割礼，我是以色列族便雅悯支派的人，是希伯来人所生的希伯来人。就律法说，我是法利赛人；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6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就热心说，我是逼迫教会的；就律法上的义说，我是无可指摘的。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  <a:p>
            <a:endParaRPr lang="zh-TW" altLang="en-US" sz="3000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保罗靠肉体夸口的资本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先天：出生、家族背景（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5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）：</a:t>
            </a: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第八天受割约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以色列族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便雅悯支派 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希伯来人所生的希伯来人</a:t>
            </a:r>
          </a:p>
        </p:txBody>
      </p:sp>
    </p:spTree>
    <p:extLst>
      <p:ext uri="{BB962C8B-B14F-4D97-AF65-F5344CB8AC3E}">
        <p14:creationId xmlns:p14="http://schemas.microsoft.com/office/powerpoint/2010/main" val="17703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290204" y="173887"/>
            <a:ext cx="7322958" cy="857250"/>
          </a:xfrm>
        </p:spPr>
        <p:txBody>
          <a:bodyPr/>
          <a:lstStyle/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读经：腓立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比书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3:3-16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0574" y="1183179"/>
            <a:ext cx="8189843" cy="3718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dirty="0">
                <a:latin typeface="Arial" charset="0"/>
                <a:ea typeface="宋体" charset="0"/>
                <a:cs typeface="宋体" charset="0"/>
              </a:rPr>
              <a:t>3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因为真受割礼的，乃是我们这以神的灵敬拜，在基督耶稣里夸口，不靠着肉体的。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4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其实我也可以靠肉体，若是别人想他可以靠肉体，我更可以靠着了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632" y="920199"/>
            <a:ext cx="7886700" cy="3946922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后天：学识地位、宗教背景（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5-6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）：</a:t>
            </a: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法利赛人</a:t>
            </a: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入名师迦玛列之门</a:t>
            </a: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对律法的认识和遵行无可指摘（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6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，徒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22:2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热情地事奉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–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逼迫教会（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6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047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533918"/>
            <a:ext cx="7886700" cy="481996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在今天可能是：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学识广泛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品格高尚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政治上积极进取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才华横溢的官二代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保罗曾经靠这些“夸口”。</a:t>
            </a:r>
            <a:endParaRPr lang="en-US" altLang="zh-CN" dirty="0" smtClean="0"/>
          </a:p>
          <a:p>
            <a:r>
              <a:rPr lang="zh-CN" altLang="en-US" dirty="0" smtClean="0"/>
              <a:t>我们常靠什么夸口？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720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腓立比书</a:t>
            </a:r>
            <a:r>
              <a:rPr lang="en-US" altLang="zh-CN" dirty="0" smtClean="0"/>
              <a:t>3:7-9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92656" cy="4096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只是我先前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以为于我有益的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，我现在因基督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都当做有损的。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不但如此，我也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将万事当做有损的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，因我以认识我主基督耶稣为至宝。我为他已经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丢弃万事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看做粪土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，为要得着基督，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9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并且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得以在他里面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，不是有自己因律法而得的义，乃是有信基督的义，就是因信神而来的义；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2529"/>
            <a:ext cx="7886700" cy="4351338"/>
          </a:xfrm>
        </p:spPr>
        <p:txBody>
          <a:bodyPr/>
          <a:lstStyle/>
          <a:p>
            <a:r>
              <a:rPr lang="zh-CN" altLang="en-US" dirty="0" smtClean="0"/>
              <a:t>为什么这些“好处”是“有损的”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 smtClean="0"/>
              <a:t>它们寻找满足、快乐、平安</a:t>
            </a:r>
            <a:endParaRPr lang="en-US" altLang="zh-CN" dirty="0" smtClean="0"/>
          </a:p>
          <a:p>
            <a:r>
              <a:rPr lang="zh-CN" altLang="en-US" dirty="0" smtClean="0"/>
              <a:t>成了我们的“神”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24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185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将万事当作粪土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557783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zh-CN" altLang="en-US" dirty="0"/>
              <a:t>抛掉任何阻碍我们和神关系的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马太福音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13:</a:t>
            </a:r>
          </a:p>
          <a:p>
            <a:pPr marL="0" indent="0">
              <a:buNone/>
            </a:pPr>
            <a:r>
              <a:rPr lang="en-US" altLang="zh-CN" b="1" baseline="30000" dirty="0"/>
              <a:t>44 </a:t>
            </a:r>
            <a:r>
              <a:rPr lang="zh-CN" altLang="en-US" dirty="0"/>
              <a:t>“天国好像宝贝藏在地里，人遇见了就把它藏起来，</a:t>
            </a:r>
            <a:r>
              <a:rPr lang="zh-CN" altLang="en-US" dirty="0">
                <a:solidFill>
                  <a:srgbClr val="FF0000"/>
                </a:solidFill>
              </a:rPr>
              <a:t>欢欢喜喜</a:t>
            </a:r>
            <a:r>
              <a:rPr lang="zh-CN" altLang="en-US" dirty="0"/>
              <a:t>地去</a:t>
            </a:r>
            <a:r>
              <a:rPr lang="zh-CN" altLang="en-US" dirty="0">
                <a:solidFill>
                  <a:srgbClr val="FF0000"/>
                </a:solidFill>
              </a:rPr>
              <a:t>变卖一切所有的</a:t>
            </a:r>
            <a:r>
              <a:rPr lang="zh-CN" altLang="en-US" dirty="0"/>
              <a:t>，买这块地。</a:t>
            </a:r>
          </a:p>
          <a:p>
            <a:pPr marL="0" indent="0">
              <a:buNone/>
            </a:pPr>
            <a:r>
              <a:rPr lang="en-US" altLang="zh-CN" b="1" baseline="30000" dirty="0"/>
              <a:t>45 </a:t>
            </a:r>
            <a:r>
              <a:rPr lang="zh-CN" altLang="en-US" dirty="0"/>
              <a:t>“天国又好像买卖人寻找好珠子， </a:t>
            </a:r>
            <a:r>
              <a:rPr lang="en-US" altLang="zh-CN" b="1" baseline="30000" dirty="0"/>
              <a:t>46 </a:t>
            </a:r>
            <a:r>
              <a:rPr lang="zh-CN" altLang="en-US" dirty="0"/>
              <a:t>遇见一颗</a:t>
            </a:r>
            <a:r>
              <a:rPr lang="zh-CN" altLang="en-US" dirty="0">
                <a:solidFill>
                  <a:srgbClr val="FF0000"/>
                </a:solidFill>
              </a:rPr>
              <a:t>重价</a:t>
            </a:r>
            <a:r>
              <a:rPr lang="zh-CN" altLang="en-US" dirty="0"/>
              <a:t>的珠子，就去</a:t>
            </a:r>
            <a:r>
              <a:rPr lang="zh-CN" altLang="en-US" dirty="0">
                <a:solidFill>
                  <a:srgbClr val="FF0000"/>
                </a:solidFill>
              </a:rPr>
              <a:t>变卖他一切所有的</a:t>
            </a:r>
            <a:r>
              <a:rPr lang="zh-CN" altLang="en-US" dirty="0"/>
              <a:t>，买了这颗珠子。</a:t>
            </a:r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10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81" y="827433"/>
            <a:ext cx="7886700" cy="364212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明白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救恩的宝贵。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尝到救恩的甘甜。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例子：在工作中找平安。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b.</a:t>
            </a:r>
            <a:r>
              <a:rPr lang="zh-CN" altLang="en-US" dirty="0" smtClean="0"/>
              <a:t> 效法基督，活出福音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10 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使我认识基督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，晓得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他复活的大能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，并且晓得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和他一同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受苦，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效法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他的死，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11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或者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我也得以从死里复活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。”</a:t>
            </a:r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146" y="643466"/>
            <a:ext cx="7886700" cy="401162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保罗强调要去</a:t>
            </a:r>
            <a:r>
              <a:rPr lang="zh-CN" altLang="en-US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实践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福音。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如何实践：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晓得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和他一同</a:t>
            </a:r>
            <a:r>
              <a:rPr lang="zh-CN" altLang="en-US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受苦</a:t>
            </a:r>
            <a:endParaRPr lang="en-US" altLang="zh-CN" dirty="0" smtClean="0">
              <a:solidFill>
                <a:srgbClr val="FF0000"/>
              </a:solidFill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效法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他的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死</a:t>
            </a: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lvl="2"/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实际生活中操练背起十字架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晓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得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他“复活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的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大能”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  <a:p>
            <a:pPr lvl="2"/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塑造我们新生命的大能</a:t>
            </a:r>
            <a:endParaRPr lang="en-US" altLang="zh-CN" dirty="0" smtClean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6344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苦难使我们真实地认识神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1907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“我们进入神的国，必须经历许多艰难。”</a:t>
            </a:r>
            <a:r>
              <a:rPr lang="en-US" altLang="zh-CN" dirty="0"/>
              <a:t>(</a:t>
            </a:r>
            <a:r>
              <a:rPr lang="zh-CN" altLang="en-US" dirty="0"/>
              <a:t>徒</a:t>
            </a:r>
            <a:r>
              <a:rPr lang="en-US" altLang="zh-CN" dirty="0"/>
              <a:t>14</a:t>
            </a:r>
            <a:r>
              <a:rPr lang="zh-CN" altLang="en-US" dirty="0"/>
              <a:t>）</a:t>
            </a:r>
          </a:p>
          <a:p>
            <a:r>
              <a:rPr lang="zh-CN" altLang="en-US" dirty="0" smtClean="0"/>
              <a:t>面对苦难的两种反应。</a:t>
            </a:r>
            <a:endParaRPr lang="en-US" altLang="zh-CN" dirty="0" smtClean="0"/>
          </a:p>
          <a:p>
            <a:r>
              <a:rPr lang="en-US" altLang="zh-CN" dirty="0" smtClean="0"/>
              <a:t>Tim</a:t>
            </a:r>
            <a:r>
              <a:rPr lang="zh-CN" altLang="en-US" dirty="0" smtClean="0"/>
              <a:t> </a:t>
            </a:r>
            <a:r>
              <a:rPr lang="en-US" altLang="zh-CN" dirty="0"/>
              <a:t>Keller: </a:t>
            </a:r>
            <a:r>
              <a:rPr lang="en-US" dirty="0"/>
              <a:t>“You don’t really know Jesus is all you need until Jesus is all you have</a:t>
            </a:r>
            <a:r>
              <a:rPr lang="en-US" dirty="0" smtClean="0"/>
              <a:t>.</a:t>
            </a:r>
            <a:r>
              <a:rPr lang="zh-CN" altLang="en-US" dirty="0" smtClean="0"/>
              <a:t>”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“只有当你只剩耶稣时，你才会明白其实你只需要耶稣。”</a:t>
            </a:r>
            <a:endParaRPr lang="zh-CN" altLang="en-US" dirty="0"/>
          </a:p>
          <a:p>
            <a:endParaRPr lang="zh-CN" altLang="en-US" dirty="0" smtClean="0"/>
          </a:p>
          <a:p>
            <a:endParaRPr lang="zh-CN" altLang="en-US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圣经中的例子：</a:t>
            </a:r>
            <a:endParaRPr lang="en-US" altLang="zh-CN" dirty="0"/>
          </a:p>
          <a:p>
            <a:pPr lvl="1"/>
            <a:r>
              <a:rPr lang="zh-CN" altLang="en-US" dirty="0" smtClean="0"/>
              <a:t>约伯：顺境中（“风闻”）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逆境中 （“亲眼看见”）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455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68" y="55341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5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我第八天受割礼，我是以色列族便雅悯支派的人，是希伯来人所生的希伯来人。就律法说，我是法利赛人；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6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就热心说，我是逼迫教会的；就律法上的义说，我是无可指摘的。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72" y="821867"/>
            <a:ext cx="2769866" cy="43163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821867"/>
            <a:ext cx="2886075" cy="41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06719"/>
            <a:ext cx="3020324" cy="42183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674" y="706719"/>
            <a:ext cx="2717321" cy="417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c.</a:t>
            </a:r>
            <a:r>
              <a:rPr lang="zh-CN" altLang="en-US" dirty="0" smtClean="0"/>
              <a:t> 认识神须一生努力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9465" y="310701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腓立比书</a:t>
            </a:r>
            <a:r>
              <a:rPr lang="en-US" altLang="zh-CN" dirty="0" smtClean="0"/>
              <a:t>3:12-14</a:t>
            </a:r>
            <a:endParaRPr lang="en-US" dirty="0"/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89465" y="1449405"/>
            <a:ext cx="8791575" cy="4181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12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这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不是说我已经得着了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，已经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完全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了，我乃是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竭力追求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，或者可以得着基督耶稣所以得着我的。</a:t>
            </a:r>
            <a:r>
              <a:rPr lang="en-US" altLang="zh-TW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13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弟兄们，我不是以为自己已经得着了，我只有一件事，就是忘记背后，努力面前的，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14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向着标竿直跑，要得神在基督耶稣里从上面召我来得的奖赏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633" y="566117"/>
            <a:ext cx="7886700" cy="503955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认识神如同一场还未结束的赛跑</a:t>
            </a:r>
            <a:endParaRPr lang="en-US" altLang="zh-CN" dirty="0" smtClean="0"/>
          </a:p>
          <a:p>
            <a:r>
              <a:rPr lang="zh-CN" altLang="en-US" dirty="0" smtClean="0"/>
              <a:t>连保罗都还没得着？（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长老 </a:t>
            </a:r>
            <a:r>
              <a:rPr lang="en-US" altLang="zh-CN" dirty="0" smtClean="0"/>
              <a:t>vs</a:t>
            </a:r>
            <a:r>
              <a:rPr lang="zh-CN" altLang="en-US" dirty="0" smtClean="0"/>
              <a:t> 初信</a:t>
            </a:r>
            <a:endParaRPr lang="en-US" altLang="zh-CN" dirty="0" smtClean="0"/>
          </a:p>
          <a:p>
            <a:r>
              <a:rPr lang="zh-CN" altLang="en-US" dirty="0" smtClean="0"/>
              <a:t>对于</a:t>
            </a:r>
            <a:r>
              <a:rPr lang="en-US" altLang="zh-CN" dirty="0" smtClean="0"/>
              <a:t>Coasting</a:t>
            </a:r>
            <a:r>
              <a:rPr lang="zh-CN" altLang="en-US" dirty="0" smtClean="0"/>
              <a:t>的警告</a:t>
            </a:r>
            <a:endParaRPr lang="en-US" altLang="zh-CN" dirty="0"/>
          </a:p>
          <a:p>
            <a:r>
              <a:rPr lang="zh-CN" altLang="en-US" dirty="0" smtClean="0"/>
              <a:t>例子：鸡蛋</a:t>
            </a:r>
            <a:r>
              <a:rPr lang="zh-CN" altLang="en-US" dirty="0"/>
              <a:t>的</a:t>
            </a:r>
            <a:r>
              <a:rPr lang="zh-CN" altLang="en-US" dirty="0" smtClean="0"/>
              <a:t>比喻</a:t>
            </a:r>
            <a:endParaRPr lang="en-US" altLang="zh-CN" dirty="0"/>
          </a:p>
          <a:p>
            <a:endParaRPr lang="en-US" dirty="0"/>
          </a:p>
          <a:p>
            <a:endParaRPr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897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89" y="685938"/>
            <a:ext cx="7886700" cy="4351338"/>
          </a:xfrm>
        </p:spPr>
        <p:txBody>
          <a:bodyPr/>
          <a:lstStyle/>
          <a:p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15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所以我们中间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凡是完全人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，总要存这样的心；若在什么事上存别样的心，神也必以此指示你们。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16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然而我们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到了什么地步，就当照着什么地步行。</a:t>
            </a:r>
            <a:endParaRPr lang="zh-TW" altLang="en-US" dirty="0">
              <a:solidFill>
                <a:srgbClr val="FF0000"/>
              </a:solidFill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小结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zh-CN" altLang="en-US" dirty="0" smtClean="0"/>
              <a:t>认识基督至关重要</a:t>
            </a:r>
          </a:p>
          <a:p>
            <a:pPr marL="385763" indent="-385763">
              <a:buAutoNum type="arabicPeriod"/>
            </a:pPr>
            <a:r>
              <a:rPr lang="zh-CN" altLang="en-US" dirty="0" smtClean="0"/>
              <a:t>什么是认识基督</a:t>
            </a:r>
          </a:p>
          <a:p>
            <a:pPr marL="385763" indent="-385763">
              <a:buAutoNum type="arabicPeriod"/>
            </a:pPr>
            <a:r>
              <a:rPr lang="zh-CN" altLang="en-US" dirty="0" smtClean="0"/>
              <a:t>如何认识基督</a:t>
            </a:r>
            <a:r>
              <a:rPr lang="en-US" altLang="zh-CN" dirty="0"/>
              <a:t> </a:t>
            </a:r>
            <a:r>
              <a:rPr lang="zh-CN" altLang="en-US" dirty="0" smtClean="0"/>
              <a:t>（保罗的榜样）</a:t>
            </a:r>
          </a:p>
          <a:p>
            <a:pPr lvl="1"/>
            <a:r>
              <a:rPr lang="zh-CN" altLang="en-US" dirty="0" smtClean="0"/>
              <a:t>价值观的反转 </a:t>
            </a:r>
            <a:r>
              <a:rPr lang="en-US" altLang="zh-CN" dirty="0" smtClean="0"/>
              <a:t>(3-8)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效法基督、活出福音（</a:t>
            </a:r>
            <a:r>
              <a:rPr lang="en-US" altLang="zh-CN" dirty="0" smtClean="0"/>
              <a:t>9-11</a:t>
            </a:r>
            <a:r>
              <a:rPr lang="zh-CN" altLang="en-US" dirty="0" smtClean="0"/>
              <a:t>）</a:t>
            </a:r>
          </a:p>
          <a:p>
            <a:pPr lvl="1"/>
            <a:r>
              <a:rPr lang="zh-CN" altLang="en-US" dirty="0" smtClean="0"/>
              <a:t>一生持久地追寻神</a:t>
            </a:r>
            <a:r>
              <a:rPr lang="en-US" altLang="zh-CN" dirty="0"/>
              <a:t> </a:t>
            </a:r>
            <a:r>
              <a:rPr lang="en-US" altLang="zh-CN" dirty="0" smtClean="0"/>
              <a:t>(12-16)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74" y="1084384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7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 只是我先前以为于我有益的，我现在因基督都当做有损的。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8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 不但如此，我也将万事当做有损的，因我以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认识我主基督耶稣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为至宝。我为他已经丢弃万事，看做粪土，为要得着基督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80" y="52691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9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并且得以在他里面，不是有自己因律法而得的义，乃是有信基督的义，就是因信神而来的义；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10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使我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认识基督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，晓得他复活的大能，并且晓得和他一同受苦，效法他的死，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34386" y="307698"/>
            <a:ext cx="8791575" cy="5297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11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或者我也得以从死里复活。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12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这不是说我已经得着了，已经完全了，我乃是竭力追求，或者可以得着基督耶稣所以得着我的。</a:t>
            </a:r>
            <a:r>
              <a:rPr lang="en-US" altLang="zh-TW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13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弟兄们，我不是以为自己已经得着了，我只有一件事，就是忘记背后，努力面前的，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14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向着标竿直跑，要得神在基督耶稣里从上面召我来得的奖赏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zh-CN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19" y="50040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15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所以我们中间凡是完全人，总要存这样的心；若在什么事上存别样的心，神也必以此指示你们。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16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然而我们到了什么地步，就当照着什么地步行。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讲道大纲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zh-CN" altLang="en-US" dirty="0" smtClean="0"/>
              <a:t>认识基督至关重要</a:t>
            </a:r>
          </a:p>
          <a:p>
            <a:pPr marL="385763" indent="-385763">
              <a:buAutoNum type="arabicPeriod"/>
            </a:pPr>
            <a:r>
              <a:rPr lang="zh-CN" altLang="en-US" dirty="0" smtClean="0"/>
              <a:t>什么是认识基督</a:t>
            </a:r>
          </a:p>
          <a:p>
            <a:pPr marL="385763" indent="-385763">
              <a:buAutoNum type="arabicPeriod"/>
            </a:pPr>
            <a:r>
              <a:rPr lang="zh-CN" altLang="en-US" dirty="0" smtClean="0"/>
              <a:t>如何认识基督</a:t>
            </a:r>
            <a:r>
              <a:rPr lang="en-US" altLang="zh-CN" dirty="0"/>
              <a:t> </a:t>
            </a:r>
            <a:r>
              <a:rPr lang="zh-CN" altLang="en-US" dirty="0" smtClean="0"/>
              <a:t>（保罗的榜样）</a:t>
            </a:r>
          </a:p>
        </p:txBody>
      </p:sp>
    </p:spTree>
    <p:extLst>
      <p:ext uri="{BB962C8B-B14F-4D97-AF65-F5344CB8AC3E}">
        <p14:creationId xmlns:p14="http://schemas.microsoft.com/office/powerpoint/2010/main" val="1294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10005</TotalTime>
  <Words>1431</Words>
  <Application>Microsoft Macintosh PowerPoint</Application>
  <PresentationFormat>On-screen Show (4:3)</PresentationFormat>
  <Paragraphs>123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Calibri Light</vt:lpstr>
      <vt:lpstr>宋体</vt:lpstr>
      <vt:lpstr>Arial</vt:lpstr>
      <vt:lpstr>Office Theme</vt:lpstr>
      <vt:lpstr>认识基督</vt:lpstr>
      <vt:lpstr>读经：腓立比书 3:3-16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讲道大纲</vt:lpstr>
      <vt:lpstr>1.认识基督至关重要</vt:lpstr>
      <vt:lpstr>PowerPoint Presentation</vt:lpstr>
      <vt:lpstr>PowerPoint Presentation</vt:lpstr>
      <vt:lpstr>2.什么是认识基督 </vt:lpstr>
      <vt:lpstr>PowerPoint Presentation</vt:lpstr>
      <vt:lpstr>PowerPoint Presentation</vt:lpstr>
      <vt:lpstr>3.真实地认识基督－保罗的榜样</vt:lpstr>
      <vt:lpstr>a.要认识神价值观须改变</vt:lpstr>
      <vt:lpstr>保罗不是吃酸葡萄</vt:lpstr>
      <vt:lpstr>保罗靠肉体夸口的资本</vt:lpstr>
      <vt:lpstr>PowerPoint Presentation</vt:lpstr>
      <vt:lpstr>PowerPoint Presentation</vt:lpstr>
      <vt:lpstr>腓立比书3:7-9</vt:lpstr>
      <vt:lpstr>PowerPoint Presentation</vt:lpstr>
      <vt:lpstr>将万事当作粪土</vt:lpstr>
      <vt:lpstr>PowerPoint Presentation</vt:lpstr>
      <vt:lpstr>b. 效法基督，活出福音</vt:lpstr>
      <vt:lpstr>PowerPoint Presentation</vt:lpstr>
      <vt:lpstr>苦难使我们真实地认识神</vt:lpstr>
      <vt:lpstr>PowerPoint Presentation</vt:lpstr>
      <vt:lpstr>PowerPoint Presentation</vt:lpstr>
      <vt:lpstr>PowerPoint Presentation</vt:lpstr>
      <vt:lpstr>c. 认识神须一生努力</vt:lpstr>
      <vt:lpstr>腓立比书3:12-14</vt:lpstr>
      <vt:lpstr>PowerPoint Presentation</vt:lpstr>
      <vt:lpstr>PowerPoint Presentation</vt:lpstr>
      <vt:lpstr>小结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认识基督</dc:title>
  <dc:creator>Li Ma</dc:creator>
  <cp:lastModifiedBy>Li Ma</cp:lastModifiedBy>
  <cp:revision>746</cp:revision>
  <dcterms:created xsi:type="dcterms:W3CDTF">2016-02-05T10:05:31Z</dcterms:created>
  <dcterms:modified xsi:type="dcterms:W3CDTF">2016-03-13T02:16:03Z</dcterms:modified>
</cp:coreProperties>
</file>