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0"/>
  </p:notesMasterIdLst>
  <p:sldIdLst>
    <p:sldId id="257" r:id="rId3"/>
    <p:sldId id="401" r:id="rId4"/>
    <p:sldId id="438" r:id="rId5"/>
    <p:sldId id="305" r:id="rId6"/>
    <p:sldId id="426" r:id="rId7"/>
    <p:sldId id="406" r:id="rId8"/>
    <p:sldId id="439" r:id="rId9"/>
    <p:sldId id="440" r:id="rId10"/>
    <p:sldId id="428" r:id="rId11"/>
    <p:sldId id="429" r:id="rId12"/>
    <p:sldId id="441" r:id="rId13"/>
    <p:sldId id="442" r:id="rId14"/>
    <p:sldId id="369" r:id="rId15"/>
    <p:sldId id="444" r:id="rId16"/>
    <p:sldId id="432" r:id="rId17"/>
    <p:sldId id="445" r:id="rId18"/>
    <p:sldId id="446" r:id="rId19"/>
    <p:sldId id="433" r:id="rId20"/>
    <p:sldId id="447" r:id="rId21"/>
    <p:sldId id="448" r:id="rId22"/>
    <p:sldId id="449" r:id="rId23"/>
    <p:sldId id="450" r:id="rId24"/>
    <p:sldId id="451" r:id="rId25"/>
    <p:sldId id="453" r:id="rId26"/>
    <p:sldId id="452" r:id="rId27"/>
    <p:sldId id="455" r:id="rId28"/>
    <p:sldId id="45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192" y="-576"/>
      </p:cViewPr>
      <p:guideLst>
        <p:guide orient="horz" pos="2112"/>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2/6/2016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dist"/>
            <a:r>
              <a:rPr lang="en-US" sz="7000" dirty="0" smtClean="0"/>
              <a:t>Love as</a:t>
            </a:r>
          </a:p>
          <a:p>
            <a:pPr algn="dist"/>
            <a:r>
              <a:rPr lang="en-US" sz="7000" b="1" dirty="0" smtClean="0"/>
              <a:t>Love Love</a:t>
            </a:r>
            <a:r>
              <a:rPr lang="en-US" sz="7000" dirty="0" smtClean="0"/>
              <a:t>s</a:t>
            </a:r>
          </a:p>
          <a:p>
            <a:pPr algn="dist"/>
            <a:r>
              <a:rPr lang="zh-CN" altLang="en-US" sz="7000" dirty="0" smtClean="0"/>
              <a:t>愛如同</a:t>
            </a:r>
            <a:r>
              <a:rPr lang="zh-CN" altLang="en-US" sz="7000" b="1" dirty="0" smtClean="0"/>
              <a:t>愛愛</a:t>
            </a:r>
            <a:endParaRPr lang="en-US" sz="7000" b="1" dirty="0"/>
          </a:p>
        </p:txBody>
      </p:sp>
      <p:sp>
        <p:nvSpPr>
          <p:cNvPr id="3" name="TextBox 2"/>
          <p:cNvSpPr txBox="1"/>
          <p:nvPr/>
        </p:nvSpPr>
        <p:spPr>
          <a:xfrm>
            <a:off x="2895600" y="1106269"/>
            <a:ext cx="3276600" cy="646331"/>
          </a:xfrm>
          <a:prstGeom prst="rect">
            <a:avLst/>
          </a:prstGeom>
          <a:noFill/>
        </p:spPr>
        <p:txBody>
          <a:bodyPr wrap="square" rtlCol="0">
            <a:spAutoFit/>
          </a:bodyPr>
          <a:lstStyle/>
          <a:p>
            <a:pPr algn="ctr"/>
            <a:r>
              <a:rPr lang="en-US" sz="3600" dirty="0" smtClean="0"/>
              <a:t>John 13: 34-35</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Merely the Beginning of Demonstrative Love</a:t>
            </a:r>
            <a:endParaRPr lang="en-US" sz="4000" u="sng" dirty="0" smtClean="0">
              <a:solidFill>
                <a:schemeClr val="bg1"/>
              </a:solidFill>
            </a:endParaRPr>
          </a:p>
          <a:p>
            <a:r>
              <a:rPr lang="en-US" sz="4000" dirty="0" smtClean="0">
                <a:solidFill>
                  <a:schemeClr val="bg1"/>
                </a:solidFill>
              </a:rPr>
              <a:t>They </a:t>
            </a:r>
            <a:r>
              <a:rPr lang="en-US" sz="4000" dirty="0" smtClean="0">
                <a:solidFill>
                  <a:schemeClr val="bg1"/>
                </a:solidFill>
              </a:rPr>
              <a:t>will witness a </a:t>
            </a:r>
            <a:r>
              <a:rPr lang="en-US" sz="4000" b="1" dirty="0" smtClean="0">
                <a:solidFill>
                  <a:schemeClr val="bg1"/>
                </a:solidFill>
              </a:rPr>
              <a:t>HOLY LOVE</a:t>
            </a:r>
            <a:r>
              <a:rPr lang="en-US" sz="4000" dirty="0" smtClean="0">
                <a:solidFill>
                  <a:schemeClr val="bg1"/>
                </a:solidFill>
              </a:rPr>
              <a:t> – so mind-boggling different – that truly says, “I will never leave you nor forsake you, no matter what.”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Merely the Beginning of Demonstrative Love</a:t>
            </a:r>
            <a:endParaRPr lang="en-US" sz="4000" u="sng" dirty="0" smtClean="0">
              <a:solidFill>
                <a:schemeClr val="bg1"/>
              </a:solidFill>
            </a:endParaRPr>
          </a:p>
          <a:p>
            <a:r>
              <a:rPr lang="en-US" sz="4000" b="1" dirty="0" smtClean="0">
                <a:solidFill>
                  <a:schemeClr val="bg1"/>
                </a:solidFill>
              </a:rPr>
              <a:t>A HOLY love, a love that is unbound by socially-constructed boundaries and expectations</a:t>
            </a:r>
            <a:r>
              <a:rPr lang="en-US" sz="4000" dirty="0" smtClean="0">
                <a:solidFill>
                  <a:schemeClr val="bg1"/>
                </a:solidFill>
              </a:rPr>
              <a:t>, a love that shows the deep devotion that </a:t>
            </a:r>
            <a:r>
              <a:rPr lang="en-US" sz="4000" dirty="0" smtClean="0">
                <a:solidFill>
                  <a:schemeClr val="bg1"/>
                </a:solidFill>
              </a:rPr>
              <a:t>Jesus </a:t>
            </a:r>
            <a:r>
              <a:rPr lang="en-US" sz="4000" dirty="0" smtClean="0">
                <a:solidFill>
                  <a:schemeClr val="bg1"/>
                </a:solidFill>
              </a:rPr>
              <a:t>has for his disciples still entrapped in a power </a:t>
            </a:r>
            <a:r>
              <a:rPr lang="en-US" sz="4000" dirty="0" smtClean="0">
                <a:solidFill>
                  <a:schemeClr val="bg1"/>
                </a:solidFill>
              </a:rPr>
              <a:t>struggle.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Merely the Beginning of Demonstrative Love</a:t>
            </a:r>
            <a:endParaRPr lang="en-US" sz="4000" u="sng" dirty="0" smtClean="0">
              <a:solidFill>
                <a:schemeClr val="bg1"/>
              </a:solidFill>
            </a:endParaRPr>
          </a:p>
          <a:p>
            <a:r>
              <a:rPr lang="en-US" sz="4000" b="1" dirty="0" smtClean="0">
                <a:solidFill>
                  <a:schemeClr val="bg1"/>
                </a:solidFill>
              </a:rPr>
              <a:t>A HOLY love, a love that is given even to one who will not love him back</a:t>
            </a:r>
            <a:r>
              <a:rPr lang="en-US" sz="4000" dirty="0" smtClean="0">
                <a:solidFill>
                  <a:schemeClr val="bg1"/>
                </a:solidFill>
              </a:rPr>
              <a:t>, a holy, devoted, unsparing love that was given to Judas Iscariot </a:t>
            </a:r>
            <a:r>
              <a:rPr lang="en-US" sz="4000" u="sng" dirty="0" smtClean="0">
                <a:solidFill>
                  <a:schemeClr val="bg1"/>
                </a:solidFill>
              </a:rPr>
              <a:t>while knowing</a:t>
            </a:r>
            <a:r>
              <a:rPr lang="en-US" sz="4000" dirty="0" smtClean="0">
                <a:solidFill>
                  <a:schemeClr val="bg1"/>
                </a:solidFill>
              </a:rPr>
              <a:t> that Judas’ betrayal was at hand</a:t>
            </a:r>
            <a:r>
              <a:rPr lang="en-US" sz="4000" dirty="0" smtClean="0">
                <a:solidFill>
                  <a:schemeClr val="bg1"/>
                </a:solidFill>
              </a:rPr>
              <a: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016758"/>
          </a:xfrm>
          <a:prstGeom prst="rect">
            <a:avLst/>
          </a:prstGeom>
          <a:noFill/>
        </p:spPr>
        <p:txBody>
          <a:bodyPr wrap="square" rtlCol="0">
            <a:spAutoFit/>
          </a:bodyPr>
          <a:lstStyle/>
          <a:p>
            <a:r>
              <a:rPr lang="en-US" sz="4000" dirty="0" smtClean="0">
                <a:solidFill>
                  <a:schemeClr val="bg1"/>
                </a:solidFill>
              </a:rPr>
              <a:t>“</a:t>
            </a:r>
            <a:r>
              <a:rPr lang="en-US" sz="4000" b="1" dirty="0" smtClean="0">
                <a:solidFill>
                  <a:schemeClr val="bg1"/>
                </a:solidFill>
              </a:rPr>
              <a:t>I love you to the end. My wounds for your healing, my suffering for your peace; my crucifixion for your sanctification, my separation from God for your reconciliation to God. I love you to the end, not because you are worthy, not because you are able, but because I am </a:t>
            </a:r>
            <a:r>
              <a:rPr lang="en-US" sz="4000" b="1" dirty="0" smtClean="0">
                <a:solidFill>
                  <a:schemeClr val="bg1"/>
                </a:solidFill>
              </a:rPr>
              <a:t>Love.</a:t>
            </a:r>
            <a:r>
              <a:rPr lang="en-US" sz="4000" dirty="0" smtClean="0">
                <a:solidFill>
                  <a:schemeClr val="bg1"/>
                </a:solidFill>
              </a:rPr>
              <a:t>”</a:t>
            </a:r>
            <a:endParaRPr lang="en-US" sz="40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785652"/>
          </a:xfrm>
          <a:prstGeom prst="rect">
            <a:avLst/>
          </a:prstGeom>
          <a:noFill/>
        </p:spPr>
        <p:txBody>
          <a:bodyPr wrap="square" rtlCol="0">
            <a:spAutoFit/>
          </a:bodyPr>
          <a:lstStyle/>
          <a:p>
            <a:r>
              <a:rPr lang="en-US" sz="4000" b="1" dirty="0" smtClean="0">
                <a:solidFill>
                  <a:schemeClr val="bg1"/>
                </a:solidFill>
              </a:rPr>
              <a:t>“</a:t>
            </a:r>
            <a:r>
              <a:rPr lang="zh-CN" altLang="en-US" sz="4000" b="1" dirty="0" smtClean="0">
                <a:solidFill>
                  <a:schemeClr val="bg1"/>
                </a:solidFill>
              </a:rPr>
              <a:t>我愛你們到底。我的鞭傷換來你們的醫治，我的受難換來你們的平安；我被釘死換得你們的成聖，我與上帝的隔絕換來你們與上帝的和好。我愛你們到底，不是因為你們配得，不是因你們有能力，而是因為我是愛。</a:t>
            </a:r>
            <a:r>
              <a:rPr lang="en-US" sz="4000" b="1" dirty="0" smtClean="0">
                <a:solidFill>
                  <a:schemeClr val="bg1"/>
                </a:solidFill>
              </a:rPr>
              <a:t>”</a:t>
            </a:r>
            <a:endParaRPr lang="en-US" sz="4000" b="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schemeClr val="bg1"/>
                </a:solidFill>
              </a:rPr>
              <a:t>Loving is Our Daily, Perennial STM</a:t>
            </a:r>
            <a:endParaRPr lang="en-US" sz="7000"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016758"/>
          </a:xfrm>
          <a:prstGeom prst="rect">
            <a:avLst/>
          </a:prstGeom>
          <a:noFill/>
        </p:spPr>
        <p:txBody>
          <a:bodyPr wrap="square" rtlCol="0">
            <a:spAutoFit/>
          </a:bodyPr>
          <a:lstStyle/>
          <a:p>
            <a:r>
              <a:rPr lang="en-US" sz="4000" i="1" dirty="0" smtClean="0">
                <a:solidFill>
                  <a:schemeClr val="bg1"/>
                </a:solidFill>
              </a:rPr>
              <a:t>When you see Jesus caring for the poor, forgiving his enemies without bitterness, sacrificing his life for others, living a perfectly loving and perfectly sinless life, you say, “I can’t do that.” You’re right— you can’t. </a:t>
            </a:r>
            <a:r>
              <a:rPr lang="en-US" sz="4000" b="1" i="1" dirty="0" smtClean="0">
                <a:solidFill>
                  <a:schemeClr val="bg1"/>
                </a:solidFill>
              </a:rPr>
              <a:t>Jesus Christ as only an example will crush you; you will never be able to live up to it.</a:t>
            </a:r>
            <a:r>
              <a:rPr lang="en-US" sz="4000" i="1" dirty="0" smtClean="0">
                <a:solidFill>
                  <a:schemeClr val="bg1"/>
                </a:solidFill>
              </a:rPr>
              <a:t> </a:t>
            </a:r>
            <a:r>
              <a:rPr lang="en-US" sz="4000" i="1" dirty="0" smtClean="0">
                <a:solidFill>
                  <a:schemeClr val="bg1"/>
                </a:solidFill>
              </a:rPr>
              <a:t>...</a:t>
            </a:r>
            <a:endParaRPr lang="en-US" sz="4000" i="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632311"/>
          </a:xfrm>
          <a:prstGeom prst="rect">
            <a:avLst/>
          </a:prstGeom>
          <a:noFill/>
        </p:spPr>
        <p:txBody>
          <a:bodyPr wrap="square" rtlCol="0">
            <a:spAutoFit/>
          </a:bodyPr>
          <a:lstStyle/>
          <a:p>
            <a:r>
              <a:rPr lang="en-US" sz="4000" i="1" dirty="0" smtClean="0">
                <a:solidFill>
                  <a:schemeClr val="bg1"/>
                </a:solidFill>
              </a:rPr>
              <a:t>…But </a:t>
            </a:r>
            <a:r>
              <a:rPr lang="en-US" sz="4000" i="1" dirty="0" smtClean="0">
                <a:solidFill>
                  <a:schemeClr val="bg1"/>
                </a:solidFill>
              </a:rPr>
              <a:t>Jesus Christ as the Lamb will save you. On the cross, Jesus is getting what we deserve so we can get what he deserves. When you see that this great reversal is for you, when you see that he gave up all his cosmic wealth and came into our poverty so that you could be spiritually rich, </a:t>
            </a:r>
            <a:r>
              <a:rPr lang="en-US" sz="4000" b="1" i="1" dirty="0" smtClean="0">
                <a:solidFill>
                  <a:schemeClr val="bg1"/>
                </a:solidFill>
              </a:rPr>
              <a:t>it changes you</a:t>
            </a:r>
            <a:r>
              <a:rPr lang="en-US" sz="4000" i="1" dirty="0" smtClean="0">
                <a:solidFill>
                  <a:schemeClr val="bg1"/>
                </a:solidFill>
              </a:rPr>
              <a:t>.</a:t>
            </a:r>
          </a:p>
          <a:p>
            <a:pPr algn="r"/>
            <a:r>
              <a:rPr lang="en-US" sz="4000" i="1" dirty="0" smtClean="0">
                <a:solidFill>
                  <a:schemeClr val="bg1"/>
                </a:solidFill>
              </a:rPr>
              <a:t>~ Tim Keller</a:t>
            </a:r>
            <a:endParaRPr lang="en-US" sz="4000" i="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Loving is Our Daily, Perennial STM</a:t>
            </a:r>
            <a:endParaRPr lang="en-US" sz="4000" u="sng" dirty="0" smtClean="0">
              <a:solidFill>
                <a:schemeClr val="bg1"/>
              </a:solidFill>
            </a:endParaRPr>
          </a:p>
          <a:p>
            <a:r>
              <a:rPr lang="en-US" sz="4000" dirty="0" smtClean="0">
                <a:solidFill>
                  <a:schemeClr val="bg1"/>
                </a:solidFill>
              </a:rPr>
              <a:t>Apostle John tells us a far better way than grit duty – </a:t>
            </a:r>
            <a:br>
              <a:rPr lang="en-US" sz="4000" dirty="0" smtClean="0">
                <a:solidFill>
                  <a:schemeClr val="bg1"/>
                </a:solidFill>
              </a:rPr>
            </a:br>
            <a:r>
              <a:rPr lang="en-US" sz="4000" b="1" dirty="0" smtClean="0">
                <a:solidFill>
                  <a:schemeClr val="bg1"/>
                </a:solidFill>
              </a:rPr>
              <a:t>the way of DEEP RELATIONSHIP</a:t>
            </a:r>
            <a:r>
              <a:rPr lang="en-US" sz="4000" dirty="0" smtClean="0">
                <a:solidFill>
                  <a:schemeClr val="bg1"/>
                </a:solidFill>
              </a:rPr>
              <a:t>, in particular, </a:t>
            </a:r>
            <a:r>
              <a:rPr lang="en-US" sz="4000" b="1" dirty="0" smtClean="0">
                <a:solidFill>
                  <a:schemeClr val="bg1"/>
                </a:solidFill>
              </a:rPr>
              <a:t>the LOVING RELATIONSHIP with </a:t>
            </a:r>
            <a:r>
              <a:rPr lang="en-US" sz="4000" b="1" dirty="0" smtClean="0">
                <a:solidFill>
                  <a:schemeClr val="bg1"/>
                </a:solidFill>
              </a:rPr>
              <a:t>God.</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Loving is Our Daily, Perennial STM</a:t>
            </a:r>
            <a:endParaRPr lang="en-US" sz="4000" u="sng" dirty="0" smtClean="0">
              <a:solidFill>
                <a:schemeClr val="bg1"/>
              </a:solidFill>
            </a:endParaRPr>
          </a:p>
          <a:p>
            <a:r>
              <a:rPr lang="en-US" sz="4000" dirty="0" smtClean="0">
                <a:solidFill>
                  <a:schemeClr val="bg1"/>
                </a:solidFill>
              </a:rPr>
              <a:t>13: 34 – “As I have </a:t>
            </a:r>
            <a:r>
              <a:rPr lang="en-US" sz="4000" b="1" dirty="0" smtClean="0">
                <a:solidFill>
                  <a:schemeClr val="bg1"/>
                </a:solidFill>
              </a:rPr>
              <a:t>LOVED YOU</a:t>
            </a:r>
            <a:r>
              <a:rPr lang="en-US" sz="4000" dirty="0" smtClean="0">
                <a:solidFill>
                  <a:schemeClr val="bg1"/>
                </a:solidFill>
              </a:rPr>
              <a:t>”: </a:t>
            </a:r>
            <a:r>
              <a:rPr lang="en-US" sz="4000" dirty="0" smtClean="0">
                <a:solidFill>
                  <a:schemeClr val="bg1"/>
                </a:solidFill>
              </a:rPr>
              <a:t>not merely a methodology, </a:t>
            </a:r>
            <a:r>
              <a:rPr lang="en-US" sz="4000" b="1" dirty="0" smtClean="0">
                <a:solidFill>
                  <a:schemeClr val="bg1"/>
                </a:solidFill>
              </a:rPr>
              <a:t>BUT A LOVE PROCLAMATION of “I LOVE YOU,” that </a:t>
            </a:r>
            <a:r>
              <a:rPr lang="en-US" sz="4000" b="1" dirty="0" smtClean="0">
                <a:solidFill>
                  <a:schemeClr val="bg1"/>
                </a:solidFill>
              </a:rPr>
              <a:t>“I </a:t>
            </a:r>
            <a:r>
              <a:rPr lang="en-US" sz="4000" b="1" dirty="0" smtClean="0">
                <a:solidFill>
                  <a:schemeClr val="bg1"/>
                </a:solidFill>
              </a:rPr>
              <a:t>am in a committed relationship with you (both individually and communally</a:t>
            </a:r>
            <a:r>
              <a:rPr lang="en-US" sz="4000" b="1" dirty="0" smtClean="0">
                <a:solidFill>
                  <a:schemeClr val="bg1"/>
                </a:solidFill>
              </a:rPr>
              <a:t>) conditioned simply upon… you.”</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13</a:t>
            </a:r>
            <a:r>
              <a:rPr lang="en-US" sz="3200" dirty="0" smtClean="0">
                <a:solidFill>
                  <a:schemeClr val="bg1"/>
                </a:solidFill>
              </a:rPr>
              <a:t>: 34-35</a:t>
            </a:r>
          </a:p>
          <a:p>
            <a:r>
              <a:rPr lang="en-US" sz="4000" b="1" dirty="0" smtClean="0">
                <a:solidFill>
                  <a:schemeClr val="bg1"/>
                </a:solidFill>
              </a:rPr>
              <a:t>A </a:t>
            </a:r>
            <a:r>
              <a:rPr lang="en-US" sz="4000" b="1" dirty="0" smtClean="0">
                <a:solidFill>
                  <a:schemeClr val="bg1"/>
                </a:solidFill>
              </a:rPr>
              <a:t>new command I give you: Love one another. As I have loved you, so you must love one another. By this everyone will know that you are my disciples, if you love one another</a:t>
            </a:r>
            <a:r>
              <a:rPr lang="en-US" sz="4000" b="1" dirty="0" smtClean="0">
                <a:solidFill>
                  <a:schemeClr val="bg1"/>
                </a:solidFill>
              </a:rPr>
              <a:t>.”</a:t>
            </a:r>
            <a:endParaRPr lang="en-US" sz="4000" b="1" dirty="0" smtClean="0">
              <a:solidFill>
                <a:schemeClr val="bg1"/>
              </a:solidFill>
            </a:endParaRPr>
          </a:p>
          <a:p>
            <a:r>
              <a:rPr lang="zh-TW" altLang="en-US" sz="4000" b="1" dirty="0" smtClean="0">
                <a:solidFill>
                  <a:schemeClr val="bg1"/>
                </a:solidFill>
              </a:rPr>
              <a:t>我 賜 給 你 們 一 條 新 命 令 ， 乃 是 叫 你 們 彼 此 相 愛 ； 我 怎 樣 愛 你 們 ， 你 們 也 要 怎 樣 相 愛 。你 們 若 有 彼 此 相 愛 的 心 ， 眾 人 因 此 就 認 出 你 們 是 我 的 門 徒 了 。</a:t>
            </a:r>
            <a:endParaRPr lang="en-US" sz="4000" b="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Loving is Our Daily, Perennial STM</a:t>
            </a:r>
            <a:endParaRPr lang="en-US" sz="4000" u="sng" dirty="0" smtClean="0">
              <a:solidFill>
                <a:schemeClr val="bg1"/>
              </a:solidFill>
            </a:endParaRPr>
          </a:p>
          <a:p>
            <a:r>
              <a:rPr lang="en-US" sz="4000" dirty="0" smtClean="0">
                <a:solidFill>
                  <a:schemeClr val="bg1"/>
                </a:solidFill>
              </a:rPr>
              <a:t>We must be in continuous, deep meditation of the message of the Cross, that is it is a demonstration of God’s love for us despite of </a:t>
            </a:r>
            <a:r>
              <a:rPr lang="en-US" sz="4000" dirty="0" smtClean="0">
                <a:solidFill>
                  <a:schemeClr val="bg1"/>
                </a:solidFill>
              </a:rPr>
              <a:t>us;</a:t>
            </a:r>
          </a:p>
          <a:p>
            <a:r>
              <a:rPr lang="en-US" sz="4000" dirty="0" smtClean="0">
                <a:solidFill>
                  <a:schemeClr val="bg1"/>
                </a:solidFill>
              </a:rPr>
              <a:t>We must be </a:t>
            </a:r>
            <a:r>
              <a:rPr lang="en-US" sz="4000" u="sng" dirty="0" smtClean="0">
                <a:solidFill>
                  <a:schemeClr val="bg1"/>
                </a:solidFill>
              </a:rPr>
              <a:t>SO SURE</a:t>
            </a:r>
            <a:r>
              <a:rPr lang="en-US" sz="4000" dirty="0" smtClean="0">
                <a:solidFill>
                  <a:schemeClr val="bg1"/>
                </a:solidFill>
              </a:rPr>
              <a:t> of God’s love for us!</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Loving is Our Daily, Perennial STM</a:t>
            </a:r>
            <a:endParaRPr lang="en-US" sz="4000" u="sng" dirty="0" smtClean="0">
              <a:solidFill>
                <a:schemeClr val="bg1"/>
              </a:solidFill>
            </a:endParaRPr>
          </a:p>
          <a:p>
            <a:r>
              <a:rPr lang="en-US" sz="4000" dirty="0" smtClean="0">
                <a:solidFill>
                  <a:schemeClr val="bg1"/>
                </a:solidFill>
              </a:rPr>
              <a:t>Christians should be people who are not clamoring for love toward ourselves;</a:t>
            </a:r>
            <a:br>
              <a:rPr lang="en-US" sz="4000" dirty="0" smtClean="0">
                <a:solidFill>
                  <a:schemeClr val="bg1"/>
                </a:solidFill>
              </a:rPr>
            </a:br>
            <a:r>
              <a:rPr lang="en-US" sz="4000" dirty="0" smtClean="0">
                <a:solidFill>
                  <a:schemeClr val="bg1"/>
                </a:solidFill>
              </a:rPr>
              <a:t>we are rushing forth to give love to others, because we are already filled with love by God’s </a:t>
            </a:r>
            <a:r>
              <a:rPr lang="en-US" sz="4000" dirty="0" smtClean="0">
                <a:solidFill>
                  <a:schemeClr val="bg1"/>
                </a:solidFill>
              </a:rPr>
              <a:t>love.</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Loving is Our Daily, Perennial STM</a:t>
            </a:r>
            <a:endParaRPr lang="en-US" sz="4000" u="sng" dirty="0" smtClean="0">
              <a:solidFill>
                <a:schemeClr val="bg1"/>
              </a:solidFill>
            </a:endParaRPr>
          </a:p>
          <a:p>
            <a:r>
              <a:rPr lang="en-US" sz="4000" b="1" dirty="0" smtClean="0">
                <a:solidFill>
                  <a:schemeClr val="bg1"/>
                </a:solidFill>
              </a:rPr>
              <a:t>Loving one another is a STM (Short term mission) that we all can participate in daily and nightly, monthly and </a:t>
            </a:r>
            <a:r>
              <a:rPr lang="en-US" sz="4000" b="1" dirty="0" smtClean="0">
                <a:solidFill>
                  <a:schemeClr val="bg1"/>
                </a:solidFill>
              </a:rPr>
              <a:t>yearly.</a:t>
            </a:r>
          </a:p>
          <a:p>
            <a:r>
              <a:rPr lang="en-US" sz="4000" dirty="0" smtClean="0">
                <a:solidFill>
                  <a:schemeClr val="bg1"/>
                </a:solidFill>
              </a:rPr>
              <a:t>_We are to start with “ONE ANOTHER”</a:t>
            </a:r>
          </a:p>
          <a:p>
            <a:r>
              <a:rPr lang="en-US" sz="4000" dirty="0" smtClean="0">
                <a:solidFill>
                  <a:schemeClr val="bg1"/>
                </a:solidFill>
              </a:rPr>
              <a:t>_The demonstration of love begins… “small” (humbly)</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Loving is Our Daily, Perennial STM</a:t>
            </a:r>
            <a:endParaRPr lang="en-US" sz="4000" u="sng" dirty="0" smtClean="0">
              <a:solidFill>
                <a:schemeClr val="bg1"/>
              </a:solidFill>
            </a:endParaRPr>
          </a:p>
          <a:p>
            <a:r>
              <a:rPr lang="en-US" sz="4000" dirty="0" smtClean="0">
                <a:solidFill>
                  <a:schemeClr val="bg1"/>
                </a:solidFill>
              </a:rPr>
              <a:t>Home is where we will demonstrate that we live in God’s kingdom, by God’s holiness; home is not just where the </a:t>
            </a:r>
            <a:r>
              <a:rPr lang="en-US" sz="4000" dirty="0" smtClean="0">
                <a:solidFill>
                  <a:schemeClr val="bg1"/>
                </a:solidFill>
              </a:rPr>
              <a:t>heart (personal longing) </a:t>
            </a:r>
            <a:r>
              <a:rPr lang="en-US" sz="4000" dirty="0" smtClean="0">
                <a:solidFill>
                  <a:schemeClr val="bg1"/>
                </a:solidFill>
              </a:rPr>
              <a:t>is but where God’s love is </a:t>
            </a:r>
            <a:r>
              <a:rPr lang="en-US" sz="4000" dirty="0" smtClean="0">
                <a:solidFill>
                  <a:schemeClr val="bg1"/>
                </a:solidFill>
              </a:rPr>
              <a:t>demonstrated.</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8500" t="32889" r="19000" b="5778"/>
          <a:stretch>
            <a:fillRect/>
          </a:stretch>
        </p:blipFill>
        <p:spPr bwMode="auto">
          <a:xfrm>
            <a:off x="0" y="0"/>
            <a:ext cx="9144000" cy="5047488"/>
          </a:xfrm>
          <a:prstGeom prst="rect">
            <a:avLst/>
          </a:prstGeom>
          <a:noFill/>
          <a:ln w="9525">
            <a:noFill/>
            <a:miter lim="800000"/>
            <a:headEnd/>
            <a:tailEnd/>
          </a:ln>
        </p:spPr>
      </p:pic>
      <p:sp>
        <p:nvSpPr>
          <p:cNvPr id="4" name="TextBox 3"/>
          <p:cNvSpPr txBox="1"/>
          <p:nvPr/>
        </p:nvSpPr>
        <p:spPr>
          <a:xfrm>
            <a:off x="6248400" y="6096000"/>
            <a:ext cx="2895600" cy="276999"/>
          </a:xfrm>
          <a:prstGeom prst="rect">
            <a:avLst/>
          </a:prstGeom>
          <a:noFill/>
        </p:spPr>
        <p:txBody>
          <a:bodyPr wrap="square" rtlCol="0">
            <a:spAutoFit/>
          </a:bodyPr>
          <a:lstStyle/>
          <a:p>
            <a:pPr algn="r"/>
            <a:r>
              <a:rPr lang="en-US" sz="1200" dirty="0" smtClean="0">
                <a:solidFill>
                  <a:schemeClr val="bg1"/>
                </a:solidFill>
              </a:rPr>
              <a:t>s</a:t>
            </a:r>
            <a:r>
              <a:rPr lang="en-US" sz="1200" dirty="0" smtClean="0">
                <a:solidFill>
                  <a:schemeClr val="bg1"/>
                </a:solidFill>
              </a:rPr>
              <a:t>topphubbing.com</a:t>
            </a:r>
            <a:endParaRPr lang="en-US" sz="1200"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Loving is Our Daily, Perennial STM</a:t>
            </a:r>
            <a:endParaRPr lang="en-US" sz="4000" u="sng" dirty="0" smtClean="0">
              <a:solidFill>
                <a:schemeClr val="bg1"/>
              </a:solidFill>
            </a:endParaRPr>
          </a:p>
          <a:p>
            <a:r>
              <a:rPr lang="en-US" sz="4000" dirty="0" smtClean="0">
                <a:solidFill>
                  <a:schemeClr val="bg1"/>
                </a:solidFill>
              </a:rPr>
              <a:t>We are to give the GIFT OF ATTENTION, OF PRESENCE, OF CONVERSATION, OF LISTENING – essentially OF OUR FULL-BLOODED SELVES to our loved ones, more so than we do </a:t>
            </a:r>
            <a:r>
              <a:rPr lang="en-US" sz="4000" dirty="0" smtClean="0">
                <a:solidFill>
                  <a:schemeClr val="bg1"/>
                </a:solidFill>
              </a:rPr>
              <a:t>now.</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016758"/>
          </a:xfrm>
          <a:prstGeom prst="rect">
            <a:avLst/>
          </a:prstGeom>
          <a:noFill/>
        </p:spPr>
        <p:txBody>
          <a:bodyPr wrap="square" rtlCol="0">
            <a:spAutoFit/>
          </a:bodyPr>
          <a:lstStyle/>
          <a:p>
            <a:r>
              <a:rPr lang="en-US" sz="4000" i="1" dirty="0" smtClean="0">
                <a:solidFill>
                  <a:schemeClr val="bg1"/>
                </a:solidFill>
              </a:rPr>
              <a:t>In a Christian marriage, each person gets </a:t>
            </a:r>
            <a:r>
              <a:rPr lang="en-US" sz="4000" b="1" i="1" dirty="0" smtClean="0">
                <a:solidFill>
                  <a:schemeClr val="bg1"/>
                </a:solidFill>
              </a:rPr>
              <a:t>to play the Jesus role</a:t>
            </a:r>
            <a:r>
              <a:rPr lang="en-US" sz="4000" i="1" dirty="0" smtClean="0">
                <a:solidFill>
                  <a:schemeClr val="bg1"/>
                </a:solidFill>
              </a:rPr>
              <a:t>.</a:t>
            </a:r>
          </a:p>
          <a:p>
            <a:pPr algn="r"/>
            <a:r>
              <a:rPr lang="en-US" sz="4000" i="1" dirty="0" smtClean="0">
                <a:solidFill>
                  <a:schemeClr val="bg1"/>
                </a:solidFill>
              </a:rPr>
              <a:t>~ </a:t>
            </a:r>
            <a:r>
              <a:rPr lang="en-US" sz="4000" i="1" dirty="0" smtClean="0">
                <a:solidFill>
                  <a:schemeClr val="bg1"/>
                </a:solidFill>
              </a:rPr>
              <a:t>K</a:t>
            </a:r>
            <a:r>
              <a:rPr lang="en-US" sz="4000" i="1" dirty="0" smtClean="0">
                <a:solidFill>
                  <a:schemeClr val="bg1"/>
                </a:solidFill>
              </a:rPr>
              <a:t>athy Keller</a:t>
            </a:r>
          </a:p>
          <a:p>
            <a:endParaRPr lang="en-US" sz="4000" i="1" dirty="0" smtClean="0">
              <a:solidFill>
                <a:schemeClr val="bg1"/>
              </a:solidFill>
            </a:endParaRPr>
          </a:p>
          <a:p>
            <a:endParaRPr lang="en-US" sz="4000" i="1" dirty="0" smtClean="0">
              <a:solidFill>
                <a:schemeClr val="bg1"/>
              </a:solidFill>
            </a:endParaRPr>
          </a:p>
          <a:p>
            <a:r>
              <a:rPr lang="en-US" sz="4000" dirty="0" smtClean="0">
                <a:solidFill>
                  <a:schemeClr val="bg1"/>
                </a:solidFill>
              </a:rPr>
              <a:t>In the same way, in a Christian household (familial, spiritual), each person gets to play the Jesus role to one </a:t>
            </a:r>
            <a:r>
              <a:rPr lang="en-US" sz="4000" dirty="0" smtClean="0">
                <a:solidFill>
                  <a:schemeClr val="bg1"/>
                </a:solidFill>
              </a:rPr>
              <a:t>another.</a:t>
            </a:r>
            <a:endParaRPr lang="en-US" sz="4000" i="1"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13</a:t>
            </a:r>
            <a:r>
              <a:rPr lang="en-US" sz="3200" dirty="0" smtClean="0">
                <a:solidFill>
                  <a:schemeClr val="bg1"/>
                </a:solidFill>
              </a:rPr>
              <a:t>: 16-15</a:t>
            </a:r>
          </a:p>
          <a:p>
            <a:r>
              <a:rPr lang="en-US" sz="4000" b="1" dirty="0" smtClean="0">
                <a:solidFill>
                  <a:schemeClr val="bg1"/>
                </a:solidFill>
              </a:rPr>
              <a:t>Very truly I tell you, no servant is greater than his master, nor is a messenger greater than the one who sent him. I have set you an example that you should do as I have done for </a:t>
            </a:r>
            <a:r>
              <a:rPr lang="en-US" sz="4000" b="1" dirty="0" smtClean="0">
                <a:solidFill>
                  <a:schemeClr val="bg1"/>
                </a:solidFill>
              </a:rPr>
              <a:t>you. </a:t>
            </a:r>
          </a:p>
          <a:p>
            <a:r>
              <a:rPr lang="zh-TW" altLang="en-US" sz="4000" b="1" dirty="0" smtClean="0">
                <a:solidFill>
                  <a:schemeClr val="bg1"/>
                </a:solidFill>
              </a:rPr>
              <a:t>我 </a:t>
            </a:r>
            <a:r>
              <a:rPr lang="zh-TW" altLang="en-US" sz="4000" b="1" dirty="0" smtClean="0">
                <a:solidFill>
                  <a:schemeClr val="bg1"/>
                </a:solidFill>
              </a:rPr>
              <a:t>給 你 們 做 了 榜 樣 ， 叫 你 們 照 著 我 向 你 們 所 做 的 去 做 。我 實 實 在 在 的 告 訴 你 們 ， 僕 人 不 能 大 於 主 人 ， 差 人 也 不 能 大 於 差 他 的 人 。</a:t>
            </a:r>
            <a:endParaRPr lang="en-US" sz="40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13</a:t>
            </a:r>
            <a:r>
              <a:rPr lang="en-US" sz="3200" dirty="0" smtClean="0">
                <a:solidFill>
                  <a:schemeClr val="bg1"/>
                </a:solidFill>
              </a:rPr>
              <a:t>: 1</a:t>
            </a:r>
          </a:p>
          <a:p>
            <a:r>
              <a:rPr lang="en-US" sz="4000" b="1" dirty="0" smtClean="0">
                <a:solidFill>
                  <a:schemeClr val="bg1"/>
                </a:solidFill>
              </a:rPr>
              <a:t>It was just before the Passover Festival. Jesus knew that the hour had come for him to leave this world and go to the Father. Having loved his own who were in the world, he loved them to the end.</a:t>
            </a:r>
          </a:p>
          <a:p>
            <a:r>
              <a:rPr lang="zh-TW" altLang="en-US" sz="4000" b="1" dirty="0" smtClean="0">
                <a:solidFill>
                  <a:schemeClr val="bg1"/>
                </a:solidFill>
              </a:rPr>
              <a:t>逾 越 節 以 前 ， 耶 穌 知 道 自 己 離 世 歸 父 的 時 候 到 了 。 他 既 然 愛 世 間 屬 自 己 的 人 ， 就 愛 他 們 到 底 。</a:t>
            </a:r>
            <a:endParaRPr lang="en-US" sz="40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Message of </a:t>
            </a:r>
            <a:r>
              <a:rPr lang="en-US" sz="4000" u="sng" dirty="0" err="1" smtClean="0">
                <a:solidFill>
                  <a:schemeClr val="bg1"/>
                </a:solidFill>
              </a:rPr>
              <a:t>Jn</a:t>
            </a:r>
            <a:r>
              <a:rPr lang="en-US" sz="4000" u="sng" dirty="0" smtClean="0">
                <a:solidFill>
                  <a:schemeClr val="bg1"/>
                </a:solidFill>
              </a:rPr>
              <a:t> </a:t>
            </a:r>
            <a:r>
              <a:rPr lang="en-US" sz="4000" u="sng" dirty="0" smtClean="0">
                <a:solidFill>
                  <a:schemeClr val="bg1"/>
                </a:solidFill>
              </a:rPr>
              <a:t>13</a:t>
            </a:r>
            <a:r>
              <a:rPr lang="en-US" sz="4000" u="sng" dirty="0" smtClean="0">
                <a:solidFill>
                  <a:schemeClr val="bg1"/>
                </a:solidFill>
              </a:rPr>
              <a:t>: 34-35:</a:t>
            </a:r>
            <a:endParaRPr lang="en-US" sz="4000" u="sng" dirty="0" smtClean="0">
              <a:solidFill>
                <a:schemeClr val="bg1"/>
              </a:solidFill>
            </a:endParaRPr>
          </a:p>
          <a:p>
            <a:r>
              <a:rPr lang="en-US" sz="4000" b="1" dirty="0" smtClean="0">
                <a:solidFill>
                  <a:schemeClr val="bg1"/>
                </a:solidFill>
              </a:rPr>
              <a:t>We are to love as ones loved by Jesus, in the manner He loves us.</a:t>
            </a:r>
            <a:endParaRPr lang="en-US" sz="4000" dirty="0" smtClean="0">
              <a:solidFill>
                <a:schemeClr val="bg1"/>
              </a:solidFill>
            </a:endParaRPr>
          </a:p>
          <a:p>
            <a:r>
              <a:rPr lang="zh-CN" altLang="en-US" sz="4000" b="1" dirty="0" smtClean="0">
                <a:solidFill>
                  <a:schemeClr val="bg1"/>
                </a:solidFill>
              </a:rPr>
              <a:t>我們以我們為耶穌所愛的身份來愛，我們以耶穌所愛我們的模式來愛。</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schemeClr val="bg1"/>
                </a:solidFill>
              </a:rPr>
              <a:t>Loving is a Diaper Changing Business</a:t>
            </a:r>
            <a:endParaRPr lang="en-US" sz="7000"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Loving is a Diaper Changing Business</a:t>
            </a:r>
            <a:endParaRPr lang="en-US" sz="4000" u="sng" dirty="0" smtClean="0">
              <a:solidFill>
                <a:schemeClr val="bg1"/>
              </a:solidFill>
            </a:endParaRPr>
          </a:p>
          <a:p>
            <a:r>
              <a:rPr lang="en-US" sz="4000" dirty="0" smtClean="0">
                <a:solidFill>
                  <a:schemeClr val="bg1"/>
                </a:solidFill>
              </a:rPr>
              <a:t>Love that is not defined purely by emotion, but defined in completion by COMMITMENT.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Loving is a Diaper Changing Business</a:t>
            </a:r>
            <a:endParaRPr lang="en-US" sz="4000" u="sng" dirty="0" smtClean="0">
              <a:solidFill>
                <a:schemeClr val="bg1"/>
              </a:solidFill>
            </a:endParaRPr>
          </a:p>
          <a:p>
            <a:r>
              <a:rPr lang="en-US" sz="4000" b="1" i="1" dirty="0" smtClean="0">
                <a:solidFill>
                  <a:schemeClr val="bg1"/>
                </a:solidFill>
              </a:rPr>
              <a:t>WILL I/ WE STICK AROUND OR WILL I/ WE STEP AWAY?</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13</a:t>
            </a:r>
            <a:r>
              <a:rPr lang="en-US" sz="3200" dirty="0" smtClean="0">
                <a:solidFill>
                  <a:schemeClr val="bg1"/>
                </a:solidFill>
              </a:rPr>
              <a:t>: 34-35</a:t>
            </a:r>
          </a:p>
          <a:p>
            <a:r>
              <a:rPr lang="en-US" sz="4000" b="1" dirty="0" smtClean="0">
                <a:solidFill>
                  <a:schemeClr val="bg1"/>
                </a:solidFill>
              </a:rPr>
              <a:t>A </a:t>
            </a:r>
            <a:r>
              <a:rPr lang="en-US" sz="4000" b="1" dirty="0" smtClean="0">
                <a:solidFill>
                  <a:schemeClr val="bg1"/>
                </a:solidFill>
              </a:rPr>
              <a:t>new command I give you: Love one another. As I have loved you, so you must love one another. By this everyone will know that you are my disciples, if you love one another</a:t>
            </a:r>
            <a:r>
              <a:rPr lang="en-US" sz="4000" b="1" dirty="0" smtClean="0">
                <a:solidFill>
                  <a:schemeClr val="bg1"/>
                </a:solidFill>
              </a:rPr>
              <a:t>.”</a:t>
            </a:r>
            <a:endParaRPr lang="en-US" sz="4000" b="1" dirty="0" smtClean="0">
              <a:solidFill>
                <a:schemeClr val="bg1"/>
              </a:solidFill>
            </a:endParaRPr>
          </a:p>
          <a:p>
            <a:r>
              <a:rPr lang="zh-TW" altLang="en-US" sz="4000" b="1" dirty="0" smtClean="0">
                <a:solidFill>
                  <a:schemeClr val="bg1"/>
                </a:solidFill>
              </a:rPr>
              <a:t>我 賜 給 你 們 一 條 新 命 令 ， 乃 是 叫 你 們 彼 此 相 愛 ； 我 怎 樣 愛 你 們 ， 你 們 也 要 怎 樣 相 愛 。你 們 若 有 彼 此 相 愛 的 心 ， 眾 人 因 此 就 認 出 你 們 是 我 的 門 徒 了 。</a:t>
            </a:r>
            <a:endParaRPr lang="en-US" sz="4000"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schemeClr val="bg1"/>
                </a:solidFill>
              </a:rPr>
              <a:t>Merely the Beginning of Demonstrative Love</a:t>
            </a:r>
            <a:endParaRPr lang="en-US" sz="70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1284</Words>
  <Application>Microsoft Office PowerPoint</Application>
  <PresentationFormat>On-screen Show (4:3)</PresentationFormat>
  <Paragraphs>60</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221</cp:revision>
  <dcterms:created xsi:type="dcterms:W3CDTF">2015-05-17T06:09:38Z</dcterms:created>
  <dcterms:modified xsi:type="dcterms:W3CDTF">2016-02-07T05:14:52Z</dcterms:modified>
</cp:coreProperties>
</file>