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7"/>
  </p:notesMasterIdLst>
  <p:sldIdLst>
    <p:sldId id="257" r:id="rId3"/>
    <p:sldId id="305" r:id="rId4"/>
    <p:sldId id="401" r:id="rId5"/>
    <p:sldId id="404" r:id="rId6"/>
    <p:sldId id="431" r:id="rId7"/>
    <p:sldId id="432" r:id="rId8"/>
    <p:sldId id="433" r:id="rId9"/>
    <p:sldId id="434" r:id="rId10"/>
    <p:sldId id="435" r:id="rId11"/>
    <p:sldId id="436" r:id="rId12"/>
    <p:sldId id="438" r:id="rId13"/>
    <p:sldId id="437" r:id="rId14"/>
    <p:sldId id="439" r:id="rId15"/>
    <p:sldId id="440" r:id="rId16"/>
    <p:sldId id="441" r:id="rId17"/>
    <p:sldId id="442" r:id="rId18"/>
    <p:sldId id="443" r:id="rId19"/>
    <p:sldId id="444" r:id="rId20"/>
    <p:sldId id="445" r:id="rId21"/>
    <p:sldId id="446" r:id="rId22"/>
    <p:sldId id="447" r:id="rId23"/>
    <p:sldId id="448" r:id="rId24"/>
    <p:sldId id="449" r:id="rId25"/>
    <p:sldId id="45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60" d="100"/>
          <a:sy n="60" d="100"/>
        </p:scale>
        <p:origin x="-258" y="-6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4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592960-1CE5-46DF-AA74-40A0F75845CC}" type="datetimeFigureOut">
              <a:rPr lang="en-US" smtClean="0"/>
              <a:pPr/>
              <a:t>12/26/2015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26B3E5-248B-4B21-9696-877E8917F9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12/26/2015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12/26/2015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12/26/2015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12/26/2015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12/26/2015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12/26/2015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12/26/2015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12/26/2015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12/26/2015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12/26/2015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12/26/2015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pPr/>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pPr/>
              <a:t>12/26/2015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pPr/>
              <a:t>12/26/2015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pPr/>
              <a:t>12/26/2015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pPr/>
              <a:t>12/26/2015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12/26/2015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12/26/2015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pPr/>
              <a:t>12/26/2015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12/26/2015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323987"/>
          </a:xfrm>
          <a:prstGeom prst="rect">
            <a:avLst/>
          </a:prstGeom>
          <a:noFill/>
        </p:spPr>
        <p:txBody>
          <a:bodyPr wrap="square" rtlCol="0">
            <a:spAutoFit/>
          </a:bodyPr>
          <a:lstStyle/>
          <a:p>
            <a:pPr algn="dist"/>
            <a:r>
              <a:rPr lang="en-US" sz="7000" b="1" dirty="0" smtClean="0"/>
              <a:t>The Dawn of the</a:t>
            </a:r>
          </a:p>
          <a:p>
            <a:pPr algn="dist"/>
            <a:r>
              <a:rPr lang="en-US" sz="7000" b="1" dirty="0" smtClean="0"/>
              <a:t>IMMANUEL</a:t>
            </a:r>
          </a:p>
          <a:p>
            <a:pPr algn="dist"/>
            <a:r>
              <a:rPr lang="zh-CN" altLang="en-US" sz="7000" dirty="0" smtClean="0"/>
              <a:t>以馬內利的臨到</a:t>
            </a:r>
            <a:endParaRPr lang="en-US" sz="7000" dirty="0"/>
          </a:p>
        </p:txBody>
      </p:sp>
      <p:sp>
        <p:nvSpPr>
          <p:cNvPr id="3" name="TextBox 2"/>
          <p:cNvSpPr txBox="1"/>
          <p:nvPr/>
        </p:nvSpPr>
        <p:spPr>
          <a:xfrm>
            <a:off x="2895600" y="1106269"/>
            <a:ext cx="3276600" cy="646331"/>
          </a:xfrm>
          <a:prstGeom prst="rect">
            <a:avLst/>
          </a:prstGeom>
          <a:noFill/>
        </p:spPr>
        <p:txBody>
          <a:bodyPr wrap="square" rtlCol="0">
            <a:spAutoFit/>
          </a:bodyPr>
          <a:lstStyle/>
          <a:p>
            <a:pPr algn="ctr"/>
            <a:r>
              <a:rPr lang="en-US" sz="3600" dirty="0" smtClean="0"/>
              <a:t>Isa 7: 1-9: 7</a:t>
            </a: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u="sng" dirty="0" smtClean="0">
                <a:solidFill>
                  <a:schemeClr val="bg1"/>
                </a:solidFill>
              </a:rPr>
              <a:t>God’s People Endangered (7: 1-4):</a:t>
            </a:r>
          </a:p>
          <a:p>
            <a:r>
              <a:rPr lang="en-US" sz="4000" dirty="0" smtClean="0">
                <a:solidFill>
                  <a:schemeClr val="bg1"/>
                </a:solidFill>
              </a:rPr>
              <a:t>The prophecy about Immanuel first came about during a time when God’s people of Judah were under an imminent </a:t>
            </a:r>
            <a:r>
              <a:rPr lang="en-US" sz="4000" dirty="0" smtClean="0">
                <a:solidFill>
                  <a:schemeClr val="bg1"/>
                </a:solidFill>
              </a:rPr>
              <a:t>threat </a:t>
            </a:r>
            <a:r>
              <a:rPr lang="en-US" sz="4000" dirty="0" smtClean="0">
                <a:solidFill>
                  <a:schemeClr val="bg1"/>
                </a:solidFill>
              </a:rPr>
              <a:t>of </a:t>
            </a:r>
            <a:r>
              <a:rPr lang="en-US" sz="4000" dirty="0" smtClean="0">
                <a:solidFill>
                  <a:schemeClr val="bg1"/>
                </a:solidFill>
              </a:rPr>
              <a:t>war.</a:t>
            </a:r>
            <a:endParaRPr lang="en-US" altLang="zh-CN" sz="4000" dirty="0" smtClean="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2554545"/>
          </a:xfrm>
          <a:prstGeom prst="rect">
            <a:avLst/>
          </a:prstGeom>
          <a:noFill/>
        </p:spPr>
        <p:txBody>
          <a:bodyPr wrap="square" rtlCol="0">
            <a:spAutoFit/>
          </a:bodyPr>
          <a:lstStyle/>
          <a:p>
            <a:r>
              <a:rPr lang="en-US" sz="3200" dirty="0" smtClean="0">
                <a:solidFill>
                  <a:schemeClr val="bg1"/>
                </a:solidFill>
              </a:rPr>
              <a:t>Isa </a:t>
            </a:r>
            <a:r>
              <a:rPr lang="en-US" sz="3200" dirty="0" smtClean="0">
                <a:solidFill>
                  <a:schemeClr val="bg1"/>
                </a:solidFill>
              </a:rPr>
              <a:t>7</a:t>
            </a:r>
            <a:r>
              <a:rPr lang="en-US" sz="3200" dirty="0" smtClean="0">
                <a:solidFill>
                  <a:schemeClr val="bg1"/>
                </a:solidFill>
              </a:rPr>
              <a:t>: 2b …S</a:t>
            </a:r>
            <a:r>
              <a:rPr lang="en-US" sz="3200" dirty="0" smtClean="0">
                <a:solidFill>
                  <a:schemeClr val="bg1"/>
                </a:solidFill>
              </a:rPr>
              <a:t>o </a:t>
            </a:r>
            <a:r>
              <a:rPr lang="en-US" sz="3200" dirty="0" smtClean="0">
                <a:solidFill>
                  <a:schemeClr val="bg1"/>
                </a:solidFill>
              </a:rPr>
              <a:t>the hearts of </a:t>
            </a:r>
            <a:r>
              <a:rPr lang="en-US" sz="3200" dirty="0" err="1" smtClean="0">
                <a:solidFill>
                  <a:schemeClr val="bg1"/>
                </a:solidFill>
              </a:rPr>
              <a:t>Ahaz</a:t>
            </a:r>
            <a:r>
              <a:rPr lang="en-US" sz="3200" dirty="0" smtClean="0">
                <a:solidFill>
                  <a:schemeClr val="bg1"/>
                </a:solidFill>
              </a:rPr>
              <a:t> and his people were shaken, as the trees of the forest are shaken by the </a:t>
            </a:r>
            <a:r>
              <a:rPr lang="en-US" sz="3200" dirty="0" smtClean="0">
                <a:solidFill>
                  <a:schemeClr val="bg1"/>
                </a:solidFill>
              </a:rPr>
              <a:t>wind. </a:t>
            </a:r>
            <a:r>
              <a:rPr lang="zh-TW" altLang="en-US" sz="3200" dirty="0" smtClean="0">
                <a:solidFill>
                  <a:schemeClr val="bg1"/>
                </a:solidFill>
              </a:rPr>
              <a:t>王 的 心 和 百 姓 的 心 就 都 跳 動 ， 好 像 林 中 的 樹 被 風 吹 動 一 樣 。</a:t>
            </a:r>
          </a:p>
          <a:p>
            <a:endParaRPr lang="zh-TW" altLang="en-US" sz="3200"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u="sng" dirty="0" smtClean="0">
                <a:solidFill>
                  <a:schemeClr val="bg1"/>
                </a:solidFill>
              </a:rPr>
              <a:t>God’s People Endangered (7: 1-4):</a:t>
            </a:r>
          </a:p>
          <a:p>
            <a:r>
              <a:rPr lang="en-US" sz="4000" dirty="0" smtClean="0">
                <a:solidFill>
                  <a:schemeClr val="bg1"/>
                </a:solidFill>
              </a:rPr>
              <a:t>“</a:t>
            </a:r>
            <a:r>
              <a:rPr lang="en-US" sz="4000" dirty="0" smtClean="0">
                <a:solidFill>
                  <a:schemeClr val="bg1"/>
                </a:solidFill>
              </a:rPr>
              <a:t>Isaiah</a:t>
            </a:r>
            <a:r>
              <a:rPr lang="zh-TW" altLang="en-US" sz="4000" dirty="0" smtClean="0">
                <a:solidFill>
                  <a:schemeClr val="bg1"/>
                </a:solidFill>
              </a:rPr>
              <a:t> </a:t>
            </a:r>
            <a:r>
              <a:rPr lang="zh-CN" altLang="en-US" sz="4000" dirty="0" smtClean="0">
                <a:solidFill>
                  <a:schemeClr val="bg1"/>
                </a:solidFill>
              </a:rPr>
              <a:t>以</a:t>
            </a:r>
            <a:r>
              <a:rPr lang="zh-TW" altLang="en-US" sz="4000" dirty="0" smtClean="0">
                <a:solidFill>
                  <a:schemeClr val="bg1"/>
                </a:solidFill>
              </a:rPr>
              <a:t> </a:t>
            </a:r>
            <a:r>
              <a:rPr lang="zh-CN" altLang="en-US" sz="4000" dirty="0" smtClean="0">
                <a:solidFill>
                  <a:schemeClr val="bg1"/>
                </a:solidFill>
              </a:rPr>
              <a:t>賽 亞</a:t>
            </a:r>
            <a:r>
              <a:rPr lang="en-US" sz="4000" dirty="0" smtClean="0">
                <a:solidFill>
                  <a:schemeClr val="bg1"/>
                </a:solidFill>
              </a:rPr>
              <a:t>” </a:t>
            </a:r>
            <a:r>
              <a:rPr lang="en-US" sz="4000" dirty="0" smtClean="0">
                <a:solidFill>
                  <a:schemeClr val="bg1"/>
                </a:solidFill>
              </a:rPr>
              <a:t>= Salvation of the LORD</a:t>
            </a:r>
            <a:br>
              <a:rPr lang="en-US" sz="4000" dirty="0" smtClean="0">
                <a:solidFill>
                  <a:schemeClr val="bg1"/>
                </a:solidFill>
              </a:rPr>
            </a:br>
            <a:r>
              <a:rPr lang="en-US" sz="4000" dirty="0" smtClean="0">
                <a:solidFill>
                  <a:schemeClr val="bg1"/>
                </a:solidFill>
              </a:rPr>
              <a:t>“</a:t>
            </a:r>
            <a:r>
              <a:rPr lang="en-US" sz="4000" dirty="0" err="1" smtClean="0">
                <a:solidFill>
                  <a:schemeClr val="bg1"/>
                </a:solidFill>
              </a:rPr>
              <a:t>Sheaer-Jashub</a:t>
            </a:r>
            <a:r>
              <a:rPr lang="en-US" sz="4000" dirty="0" smtClean="0">
                <a:solidFill>
                  <a:schemeClr val="bg1"/>
                </a:solidFill>
              </a:rPr>
              <a:t> </a:t>
            </a:r>
            <a:r>
              <a:rPr lang="zh-CN" altLang="en-US" sz="4000" dirty="0" smtClean="0">
                <a:solidFill>
                  <a:schemeClr val="bg1"/>
                </a:solidFill>
              </a:rPr>
              <a:t>施 亞 雅 描 述</a:t>
            </a:r>
            <a:r>
              <a:rPr lang="en-US" sz="4000" dirty="0" smtClean="0">
                <a:solidFill>
                  <a:schemeClr val="bg1"/>
                </a:solidFill>
              </a:rPr>
              <a:t>” </a:t>
            </a:r>
            <a:r>
              <a:rPr lang="en-US" sz="4000" dirty="0" smtClean="0">
                <a:solidFill>
                  <a:schemeClr val="bg1"/>
                </a:solidFill>
              </a:rPr>
              <a:t>= A remnant will </a:t>
            </a:r>
            <a:r>
              <a:rPr lang="en-US" sz="4000" dirty="0" smtClean="0">
                <a:solidFill>
                  <a:schemeClr val="bg1"/>
                </a:solidFill>
              </a:rPr>
              <a:t>return</a:t>
            </a:r>
          </a:p>
          <a:p>
            <a:endParaRPr lang="en-US" sz="4000" dirty="0" smtClean="0">
              <a:solidFill>
                <a:schemeClr val="bg1"/>
              </a:solidFill>
            </a:endParaRPr>
          </a:p>
          <a:p>
            <a:r>
              <a:rPr lang="en-US" sz="4000" dirty="0" smtClean="0">
                <a:solidFill>
                  <a:schemeClr val="bg1"/>
                </a:solidFill>
              </a:rPr>
              <a:t>Remnant indicates both the dark </a:t>
            </a:r>
            <a:r>
              <a:rPr lang="en-US" sz="4000" dirty="0" smtClean="0">
                <a:solidFill>
                  <a:schemeClr val="bg1"/>
                </a:solidFill>
              </a:rPr>
              <a:t>days </a:t>
            </a:r>
            <a:r>
              <a:rPr lang="en-US" sz="4000" dirty="0" smtClean="0">
                <a:solidFill>
                  <a:schemeClr val="bg1"/>
                </a:solidFill>
              </a:rPr>
              <a:t>ahead and that the </a:t>
            </a:r>
            <a:r>
              <a:rPr lang="en-US" sz="4000" dirty="0" smtClean="0">
                <a:solidFill>
                  <a:schemeClr val="bg1"/>
                </a:solidFill>
              </a:rPr>
              <a:t>people of God will not be totally wiped out as </a:t>
            </a:r>
            <a:r>
              <a:rPr lang="en-US" sz="4000" dirty="0" smtClean="0">
                <a:solidFill>
                  <a:schemeClr val="bg1"/>
                </a:solidFill>
              </a:rPr>
              <a:t>feared.</a:t>
            </a:r>
            <a:endParaRPr lang="en-US" altLang="zh-CN" sz="4000" dirty="0" smtClean="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u="sng" dirty="0" smtClean="0">
                <a:solidFill>
                  <a:schemeClr val="bg1"/>
                </a:solidFill>
              </a:rPr>
              <a:t>Immanuel – A Sign of Dark Days Ahead (7: 5-25; 8: 1-8):</a:t>
            </a:r>
          </a:p>
          <a:p>
            <a:r>
              <a:rPr lang="en-US" sz="4000" b="1" dirty="0" smtClean="0">
                <a:solidFill>
                  <a:schemeClr val="bg1"/>
                </a:solidFill>
              </a:rPr>
              <a:t>Warning: The absolute MUST </a:t>
            </a:r>
            <a:r>
              <a:rPr lang="en-US" sz="4000" b="1" dirty="0" smtClean="0">
                <a:solidFill>
                  <a:schemeClr val="bg1"/>
                </a:solidFill>
              </a:rPr>
              <a:t>of Faith in God</a:t>
            </a:r>
            <a:r>
              <a:rPr lang="en-US" sz="4000" dirty="0" smtClean="0">
                <a:solidFill>
                  <a:schemeClr val="bg1"/>
                </a:solidFill>
              </a:rPr>
              <a:t>.</a:t>
            </a:r>
            <a:endParaRPr lang="en-US" altLang="zh-CN" sz="4000" dirty="0" smtClean="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u="sng" dirty="0" smtClean="0">
                <a:solidFill>
                  <a:schemeClr val="bg1"/>
                </a:solidFill>
              </a:rPr>
              <a:t>Immanuel – A Sign of Dark Days Ahead (7: 5-25; 8: 1-8):</a:t>
            </a:r>
          </a:p>
          <a:p>
            <a:r>
              <a:rPr lang="en-US" sz="4000" dirty="0" smtClean="0">
                <a:solidFill>
                  <a:schemeClr val="bg1"/>
                </a:solidFill>
              </a:rPr>
              <a:t>Apart </a:t>
            </a:r>
            <a:r>
              <a:rPr lang="en-US" sz="4000" dirty="0" smtClean="0">
                <a:solidFill>
                  <a:schemeClr val="bg1"/>
                </a:solidFill>
              </a:rPr>
              <a:t>from faith (in God) there is no </a:t>
            </a:r>
            <a:r>
              <a:rPr lang="en-US" sz="4000" dirty="0" smtClean="0">
                <a:solidFill>
                  <a:schemeClr val="bg1"/>
                </a:solidFill>
              </a:rPr>
              <a:t>security.</a:t>
            </a:r>
            <a:endParaRPr lang="en-US" altLang="zh-CN" sz="4000" dirty="0" smtClean="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u="sng" dirty="0" smtClean="0">
                <a:solidFill>
                  <a:schemeClr val="bg1"/>
                </a:solidFill>
              </a:rPr>
              <a:t>A Call to Trust in God (8: </a:t>
            </a:r>
            <a:r>
              <a:rPr lang="en-US" sz="4000" u="sng" dirty="0" smtClean="0">
                <a:solidFill>
                  <a:schemeClr val="bg1"/>
                </a:solidFill>
              </a:rPr>
              <a:t>9-18</a:t>
            </a:r>
            <a:r>
              <a:rPr lang="en-US" sz="4000" u="sng" dirty="0" smtClean="0">
                <a:solidFill>
                  <a:schemeClr val="bg1"/>
                </a:solidFill>
              </a:rPr>
              <a:t>):</a:t>
            </a:r>
          </a:p>
          <a:p>
            <a:r>
              <a:rPr lang="en-US" sz="4000" b="1" dirty="0" smtClean="0">
                <a:solidFill>
                  <a:schemeClr val="bg1"/>
                </a:solidFill>
              </a:rPr>
              <a:t>Immanuel is not just a sign of the dark days of judgment, </a:t>
            </a:r>
            <a:r>
              <a:rPr lang="en-US" sz="4000" b="1" dirty="0" smtClean="0">
                <a:solidFill>
                  <a:schemeClr val="bg1"/>
                </a:solidFill>
              </a:rPr>
              <a:t>but </a:t>
            </a:r>
            <a:r>
              <a:rPr lang="en-US" sz="4000" b="1" dirty="0" smtClean="0">
                <a:solidFill>
                  <a:schemeClr val="bg1"/>
                </a:solidFill>
              </a:rPr>
              <a:t>a </a:t>
            </a:r>
            <a:r>
              <a:rPr lang="en-US" sz="4000" b="1" dirty="0" smtClean="0">
                <a:solidFill>
                  <a:schemeClr val="bg1"/>
                </a:solidFill>
              </a:rPr>
              <a:t>CALL </a:t>
            </a:r>
            <a:r>
              <a:rPr lang="en-US" sz="4000" b="1" dirty="0" smtClean="0">
                <a:solidFill>
                  <a:schemeClr val="bg1"/>
                </a:solidFill>
              </a:rPr>
              <a:t>to trust in </a:t>
            </a:r>
            <a:r>
              <a:rPr lang="en-US" sz="4000" b="1" dirty="0" smtClean="0">
                <a:solidFill>
                  <a:schemeClr val="bg1"/>
                </a:solidFill>
              </a:rPr>
              <a:t>God</a:t>
            </a:r>
            <a:r>
              <a:rPr lang="en-US" sz="4000" dirty="0" smtClean="0">
                <a:solidFill>
                  <a:schemeClr val="bg1"/>
                </a:solidFill>
              </a:rPr>
              <a:t>.</a:t>
            </a:r>
            <a:endParaRPr lang="en-US" altLang="zh-CN" sz="4000" dirty="0" smtClean="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4031873"/>
          </a:xfrm>
          <a:prstGeom prst="rect">
            <a:avLst/>
          </a:prstGeom>
          <a:noFill/>
        </p:spPr>
        <p:txBody>
          <a:bodyPr wrap="square" rtlCol="0">
            <a:spAutoFit/>
          </a:bodyPr>
          <a:lstStyle/>
          <a:p>
            <a:r>
              <a:rPr lang="en-US" sz="3200" dirty="0" smtClean="0">
                <a:solidFill>
                  <a:schemeClr val="bg1"/>
                </a:solidFill>
              </a:rPr>
              <a:t>Isa </a:t>
            </a:r>
            <a:r>
              <a:rPr lang="en-US" sz="3200" dirty="0" smtClean="0">
                <a:solidFill>
                  <a:schemeClr val="bg1"/>
                </a:solidFill>
              </a:rPr>
              <a:t>8: 11-14a …</a:t>
            </a:r>
            <a:r>
              <a:rPr lang="en-US" sz="3200" dirty="0" smtClean="0">
                <a:solidFill>
                  <a:schemeClr val="bg1"/>
                </a:solidFill>
              </a:rPr>
              <a:t>This is what the LORD says to me with his strong hand upon me, warning me not to follow the way of this people: 12 Do not call conspiracy everything this people calls a conspiracy; do not fear what they fear, and do not dread it. 13 The LORD Almighty is the one you are to regard as holy, He is the one you are to fear, He is the one you are to dread. 14a He will be a holy place</a:t>
            </a:r>
            <a:r>
              <a:rPr lang="en-US" sz="3200" dirty="0" smtClean="0">
                <a:solidFill>
                  <a:schemeClr val="bg1"/>
                </a:solidFill>
              </a:rPr>
              <a:t>. </a:t>
            </a:r>
            <a:endParaRPr lang="zh-TW" altLang="en-US" sz="3200" dirty="0" smtClean="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3046988"/>
          </a:xfrm>
          <a:prstGeom prst="rect">
            <a:avLst/>
          </a:prstGeom>
          <a:noFill/>
        </p:spPr>
        <p:txBody>
          <a:bodyPr wrap="square" rtlCol="0">
            <a:spAutoFit/>
          </a:bodyPr>
          <a:lstStyle/>
          <a:p>
            <a:r>
              <a:rPr lang="en-US" sz="3200" dirty="0" smtClean="0">
                <a:solidFill>
                  <a:schemeClr val="bg1"/>
                </a:solidFill>
              </a:rPr>
              <a:t>Isa </a:t>
            </a:r>
            <a:r>
              <a:rPr lang="en-US" sz="3200" dirty="0" smtClean="0">
                <a:solidFill>
                  <a:schemeClr val="bg1"/>
                </a:solidFill>
              </a:rPr>
              <a:t>8: 11-14a …</a:t>
            </a:r>
            <a:r>
              <a:rPr lang="zh-TW" altLang="en-US" sz="3200" dirty="0" smtClean="0">
                <a:solidFill>
                  <a:schemeClr val="bg1"/>
                </a:solidFill>
              </a:rPr>
              <a:t>耶 </a:t>
            </a:r>
            <a:r>
              <a:rPr lang="zh-TW" altLang="en-US" sz="3200" dirty="0" smtClean="0">
                <a:solidFill>
                  <a:schemeClr val="bg1"/>
                </a:solidFill>
              </a:rPr>
              <a:t>和 華 以 大 能 的 手 ， 指 教 我 不 可 行 這 百 姓 所 行 的 道 ， 對 我 這 樣 說 </a:t>
            </a:r>
            <a:r>
              <a:rPr lang="zh-TW" altLang="en-US" sz="3200" dirty="0" smtClean="0">
                <a:solidFill>
                  <a:schemeClr val="bg1"/>
                </a:solidFill>
              </a:rPr>
              <a:t>：</a:t>
            </a:r>
            <a:r>
              <a:rPr lang="en-US" altLang="zh-TW" sz="3200" dirty="0" smtClean="0">
                <a:solidFill>
                  <a:schemeClr val="bg1"/>
                </a:solidFill>
              </a:rPr>
              <a:t>12 </a:t>
            </a:r>
            <a:r>
              <a:rPr lang="zh-TW" altLang="en-US" sz="3200" dirty="0" smtClean="0">
                <a:solidFill>
                  <a:schemeClr val="bg1"/>
                </a:solidFill>
              </a:rPr>
              <a:t>這 </a:t>
            </a:r>
            <a:r>
              <a:rPr lang="zh-TW" altLang="en-US" sz="3200" dirty="0" smtClean="0">
                <a:solidFill>
                  <a:schemeClr val="bg1"/>
                </a:solidFill>
              </a:rPr>
              <a:t>百 姓 說 同 謀 背 叛 ， 你 們 不 要 說 同 謀 背 叛 。 他 們 所 怕 的 ， 你 們 不 要 怕 ， 也 不 要 畏 懼 </a:t>
            </a:r>
            <a:r>
              <a:rPr lang="zh-TW" altLang="en-US" sz="3200" dirty="0" smtClean="0">
                <a:solidFill>
                  <a:schemeClr val="bg1"/>
                </a:solidFill>
              </a:rPr>
              <a:t>。 </a:t>
            </a:r>
            <a:r>
              <a:rPr lang="en-US" altLang="zh-TW" sz="3200" dirty="0" smtClean="0">
                <a:solidFill>
                  <a:schemeClr val="bg1"/>
                </a:solidFill>
              </a:rPr>
              <a:t>13</a:t>
            </a:r>
            <a:r>
              <a:rPr lang="zh-TW" altLang="en-US" sz="3200" dirty="0" smtClean="0">
                <a:solidFill>
                  <a:schemeClr val="bg1"/>
                </a:solidFill>
              </a:rPr>
              <a:t>但 </a:t>
            </a:r>
            <a:r>
              <a:rPr lang="zh-TW" altLang="en-US" sz="3200" dirty="0" smtClean="0">
                <a:solidFill>
                  <a:schemeClr val="bg1"/>
                </a:solidFill>
              </a:rPr>
              <a:t>要 尊 萬 軍 之 耶 和 華 為 聖 ， 以 他 為 你 們 所 當 怕 的 ， 所 當 畏 懼 的 </a:t>
            </a:r>
            <a:r>
              <a:rPr lang="zh-TW" altLang="en-US" sz="3200" dirty="0" smtClean="0">
                <a:solidFill>
                  <a:schemeClr val="bg1"/>
                </a:solidFill>
              </a:rPr>
              <a:t>。</a:t>
            </a:r>
            <a:r>
              <a:rPr lang="en-US" altLang="zh-TW" sz="3200" dirty="0" smtClean="0">
                <a:solidFill>
                  <a:schemeClr val="bg1"/>
                </a:solidFill>
              </a:rPr>
              <a:t>14 </a:t>
            </a:r>
            <a:r>
              <a:rPr lang="zh-TW" altLang="en-US" sz="3200" dirty="0" smtClean="0">
                <a:solidFill>
                  <a:schemeClr val="bg1"/>
                </a:solidFill>
              </a:rPr>
              <a:t>他 </a:t>
            </a:r>
            <a:r>
              <a:rPr lang="zh-TW" altLang="en-US" sz="3200" dirty="0" smtClean="0">
                <a:solidFill>
                  <a:schemeClr val="bg1"/>
                </a:solidFill>
              </a:rPr>
              <a:t>必 作 為 聖 </a:t>
            </a:r>
            <a:r>
              <a:rPr lang="zh-TW" altLang="en-US" sz="3200" dirty="0" smtClean="0">
                <a:solidFill>
                  <a:schemeClr val="bg1"/>
                </a:solidFill>
              </a:rPr>
              <a:t>所</a:t>
            </a:r>
            <a:r>
              <a:rPr lang="zh-TW" altLang="en-US" sz="3200" dirty="0" smtClean="0">
                <a:solidFill>
                  <a:schemeClr val="bg1"/>
                </a:solidFill>
              </a:rPr>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u="sng" dirty="0" smtClean="0">
                <a:solidFill>
                  <a:schemeClr val="bg1"/>
                </a:solidFill>
              </a:rPr>
              <a:t>Immanuel – A Sign of a Light </a:t>
            </a:r>
            <a:r>
              <a:rPr lang="en-US" sz="4000" u="sng" dirty="0" smtClean="0">
                <a:solidFill>
                  <a:schemeClr val="bg1"/>
                </a:solidFill>
              </a:rPr>
              <a:t>T</a:t>
            </a:r>
            <a:r>
              <a:rPr lang="en-US" sz="4000" u="sng" dirty="0" smtClean="0">
                <a:solidFill>
                  <a:schemeClr val="bg1"/>
                </a:solidFill>
              </a:rPr>
              <a:t>hat </a:t>
            </a:r>
            <a:r>
              <a:rPr lang="en-US" sz="4000" u="sng" dirty="0" smtClean="0">
                <a:solidFill>
                  <a:schemeClr val="bg1"/>
                </a:solidFill>
              </a:rPr>
              <a:t>H</a:t>
            </a:r>
            <a:r>
              <a:rPr lang="en-US" sz="4000" u="sng" dirty="0" smtClean="0">
                <a:solidFill>
                  <a:schemeClr val="bg1"/>
                </a:solidFill>
              </a:rPr>
              <a:t>as Dawned (8: 1</a:t>
            </a:r>
            <a:r>
              <a:rPr lang="en-US" sz="4000" u="sng" dirty="0" smtClean="0">
                <a:solidFill>
                  <a:schemeClr val="bg1"/>
                </a:solidFill>
              </a:rPr>
              <a:t>9-9: 1-7)</a:t>
            </a:r>
            <a:r>
              <a:rPr lang="en-US" sz="4000" u="sng" dirty="0" smtClean="0">
                <a:solidFill>
                  <a:schemeClr val="bg1"/>
                </a:solidFill>
              </a:rPr>
              <a:t>:</a:t>
            </a:r>
          </a:p>
          <a:p>
            <a:r>
              <a:rPr lang="en-US" sz="4000" dirty="0" smtClean="0">
                <a:solidFill>
                  <a:schemeClr val="bg1"/>
                </a:solidFill>
              </a:rPr>
              <a:t>The prophet Isaiah then speaks of two coming realities:</a:t>
            </a:r>
          </a:p>
          <a:p>
            <a:r>
              <a:rPr lang="en-US" sz="4000" dirty="0" smtClean="0">
                <a:solidFill>
                  <a:schemeClr val="bg1"/>
                </a:solidFill>
              </a:rPr>
              <a:t>1 There will be deep darkness that grows out of the people’s </a:t>
            </a:r>
            <a:r>
              <a:rPr lang="en-US" sz="4000" dirty="0" smtClean="0">
                <a:solidFill>
                  <a:schemeClr val="bg1"/>
                </a:solidFill>
              </a:rPr>
              <a:t>faithlessness.</a:t>
            </a:r>
            <a:endParaRPr lang="en-US" sz="4000" dirty="0" smtClean="0">
              <a:solidFill>
                <a:schemeClr val="bg1"/>
              </a:solidFill>
            </a:endParaRPr>
          </a:p>
          <a:p>
            <a:r>
              <a:rPr lang="en-US" sz="4000" dirty="0" smtClean="0">
                <a:solidFill>
                  <a:schemeClr val="bg1"/>
                </a:solidFill>
              </a:rPr>
              <a:t>2 God will nonetheless graciously provide light to the faithless who walk in </a:t>
            </a:r>
            <a:r>
              <a:rPr lang="en-US" sz="4000" dirty="0" smtClean="0">
                <a:solidFill>
                  <a:schemeClr val="bg1"/>
                </a:solidFill>
              </a:rPr>
              <a:t>darkness.</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u="sng" dirty="0" smtClean="0">
                <a:solidFill>
                  <a:schemeClr val="bg1"/>
                </a:solidFill>
              </a:rPr>
              <a:t>Immanuel – A Sign of a Light </a:t>
            </a:r>
            <a:r>
              <a:rPr lang="en-US" sz="4000" u="sng" dirty="0" smtClean="0">
                <a:solidFill>
                  <a:schemeClr val="bg1"/>
                </a:solidFill>
              </a:rPr>
              <a:t>T</a:t>
            </a:r>
            <a:r>
              <a:rPr lang="en-US" sz="4000" u="sng" dirty="0" smtClean="0">
                <a:solidFill>
                  <a:schemeClr val="bg1"/>
                </a:solidFill>
              </a:rPr>
              <a:t>hat </a:t>
            </a:r>
            <a:r>
              <a:rPr lang="en-US" sz="4000" u="sng" dirty="0" smtClean="0">
                <a:solidFill>
                  <a:schemeClr val="bg1"/>
                </a:solidFill>
              </a:rPr>
              <a:t>H</a:t>
            </a:r>
            <a:r>
              <a:rPr lang="en-US" sz="4000" u="sng" dirty="0" smtClean="0">
                <a:solidFill>
                  <a:schemeClr val="bg1"/>
                </a:solidFill>
              </a:rPr>
              <a:t>as Dawned (8: 1</a:t>
            </a:r>
            <a:r>
              <a:rPr lang="en-US" sz="4000" u="sng" dirty="0" smtClean="0">
                <a:solidFill>
                  <a:schemeClr val="bg1"/>
                </a:solidFill>
              </a:rPr>
              <a:t>9-9: 1-7)</a:t>
            </a:r>
            <a:r>
              <a:rPr lang="en-US" sz="4000" u="sng" dirty="0" smtClean="0">
                <a:solidFill>
                  <a:schemeClr val="bg1"/>
                </a:solidFill>
              </a:rPr>
              <a:t>:</a:t>
            </a:r>
          </a:p>
          <a:p>
            <a:r>
              <a:rPr lang="en-US" sz="4000" b="1" dirty="0" smtClean="0">
                <a:solidFill>
                  <a:schemeClr val="bg1"/>
                </a:solidFill>
              </a:rPr>
              <a:t>DARKNESS (of life, of the soul) IS THE FRUIT OF REJECTING GOD’S </a:t>
            </a:r>
            <a:r>
              <a:rPr lang="en-US" sz="4000" b="1" dirty="0" smtClean="0">
                <a:solidFill>
                  <a:schemeClr val="bg1"/>
                </a:solidFill>
              </a:rPr>
              <a:t>WORD</a:t>
            </a:r>
            <a:r>
              <a:rPr lang="en-US" sz="4000" dirty="0" smtClean="0">
                <a:solidFill>
                  <a:schemeClr val="bg1"/>
                </a:solidFill>
              </a:rPr>
              <a: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u="sng" dirty="0" smtClean="0">
                <a:solidFill>
                  <a:schemeClr val="bg1"/>
                </a:solidFill>
              </a:rPr>
              <a:t>Message of Isa </a:t>
            </a:r>
            <a:r>
              <a:rPr lang="en-US" sz="4000" u="sng" dirty="0" smtClean="0">
                <a:solidFill>
                  <a:schemeClr val="bg1"/>
                </a:solidFill>
              </a:rPr>
              <a:t>7: 1-9: 7:</a:t>
            </a:r>
            <a:endParaRPr lang="en-US" sz="4000" u="sng" dirty="0" smtClean="0">
              <a:solidFill>
                <a:schemeClr val="bg1"/>
              </a:solidFill>
            </a:endParaRPr>
          </a:p>
          <a:p>
            <a:r>
              <a:rPr lang="en-US" sz="4000" b="1" dirty="0" smtClean="0">
                <a:solidFill>
                  <a:schemeClr val="bg1"/>
                </a:solidFill>
              </a:rPr>
              <a:t>Immanuel is a sign from God for His people to trust in Him</a:t>
            </a:r>
            <a:r>
              <a:rPr lang="en-US" sz="4000" dirty="0" smtClean="0">
                <a:solidFill>
                  <a:schemeClr val="bg1"/>
                </a:solidFill>
              </a:rPr>
              <a:t>.</a:t>
            </a:r>
            <a:endParaRPr lang="en-US" sz="4000" dirty="0" smtClean="0">
              <a:solidFill>
                <a:schemeClr val="bg1"/>
              </a:solidFill>
            </a:endParaRPr>
          </a:p>
          <a:p>
            <a:r>
              <a:rPr lang="zh-CN" altLang="en-US" sz="4000" b="1" dirty="0" smtClean="0">
                <a:solidFill>
                  <a:schemeClr val="bg1"/>
                </a:solidFill>
              </a:rPr>
              <a:t>以馬內利是來自上帝的記號，為要祂的子民信靠祂。</a:t>
            </a:r>
            <a:endParaRPr lang="en-US" altLang="zh-CN" sz="4000" b="1" dirty="0" smtClean="0">
              <a:solidFill>
                <a:schemeClr val="bg1"/>
              </a:solidFill>
            </a:endParaRPr>
          </a:p>
          <a:p>
            <a:endParaRPr lang="en-US" altLang="zh-CN" sz="4000" b="1" dirty="0" smtClean="0">
              <a:solidFill>
                <a:schemeClr val="bg1"/>
              </a:solidFill>
            </a:endParaRPr>
          </a:p>
          <a:p>
            <a:r>
              <a:rPr lang="en-US" sz="4000" dirty="0" smtClean="0">
                <a:solidFill>
                  <a:schemeClr val="bg1"/>
                </a:solidFill>
              </a:rPr>
              <a:t>As Jesus </a:t>
            </a:r>
            <a:r>
              <a:rPr lang="en-US" sz="4000" dirty="0" smtClean="0">
                <a:solidFill>
                  <a:schemeClr val="bg1"/>
                </a:solidFill>
              </a:rPr>
              <a:t>is Immanuel, Christians should trust in </a:t>
            </a:r>
            <a:r>
              <a:rPr lang="en-US" sz="4000" dirty="0" smtClean="0">
                <a:solidFill>
                  <a:schemeClr val="bg1"/>
                </a:solidFill>
              </a:rPr>
              <a:t>him; in </a:t>
            </a:r>
            <a:r>
              <a:rPr lang="en-US" sz="4000" dirty="0" smtClean="0">
                <a:solidFill>
                  <a:schemeClr val="bg1"/>
                </a:solidFill>
              </a:rPr>
              <a:t>fact, we </a:t>
            </a:r>
            <a:r>
              <a:rPr lang="en-US" sz="4000" u="sng" dirty="0" smtClean="0">
                <a:solidFill>
                  <a:schemeClr val="bg1"/>
                </a:solidFill>
              </a:rPr>
              <a:t>must</a:t>
            </a:r>
            <a:r>
              <a:rPr lang="en-US" sz="4000" dirty="0" smtClean="0">
                <a:solidFill>
                  <a:schemeClr val="bg1"/>
                </a:solidFill>
              </a:rPr>
              <a:t> trust in </a:t>
            </a:r>
            <a:r>
              <a:rPr lang="en-US" sz="4000" dirty="0" smtClean="0">
                <a:solidFill>
                  <a:schemeClr val="bg1"/>
                </a:solidFill>
              </a:rPr>
              <a:t>him.</a:t>
            </a:r>
            <a:endParaRPr lang="en-US" altLang="zh-CN" sz="4000" dirty="0" smtClean="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u="sng" dirty="0" smtClean="0">
                <a:solidFill>
                  <a:schemeClr val="bg1"/>
                </a:solidFill>
              </a:rPr>
              <a:t>Immanuel – A Sign of a Light </a:t>
            </a:r>
            <a:r>
              <a:rPr lang="en-US" sz="4000" u="sng" dirty="0" smtClean="0">
                <a:solidFill>
                  <a:schemeClr val="bg1"/>
                </a:solidFill>
              </a:rPr>
              <a:t>T</a:t>
            </a:r>
            <a:r>
              <a:rPr lang="en-US" sz="4000" u="sng" dirty="0" smtClean="0">
                <a:solidFill>
                  <a:schemeClr val="bg1"/>
                </a:solidFill>
              </a:rPr>
              <a:t>hat </a:t>
            </a:r>
            <a:r>
              <a:rPr lang="en-US" sz="4000" u="sng" dirty="0" smtClean="0">
                <a:solidFill>
                  <a:schemeClr val="bg1"/>
                </a:solidFill>
              </a:rPr>
              <a:t>H</a:t>
            </a:r>
            <a:r>
              <a:rPr lang="en-US" sz="4000" u="sng" dirty="0" smtClean="0">
                <a:solidFill>
                  <a:schemeClr val="bg1"/>
                </a:solidFill>
              </a:rPr>
              <a:t>as Dawned (8: 1</a:t>
            </a:r>
            <a:r>
              <a:rPr lang="en-US" sz="4000" u="sng" dirty="0" smtClean="0">
                <a:solidFill>
                  <a:schemeClr val="bg1"/>
                </a:solidFill>
              </a:rPr>
              <a:t>9-9: 1-7)</a:t>
            </a:r>
            <a:r>
              <a:rPr lang="en-US" sz="4000" u="sng" dirty="0" smtClean="0">
                <a:solidFill>
                  <a:schemeClr val="bg1"/>
                </a:solidFill>
              </a:rPr>
              <a:t>:</a:t>
            </a:r>
          </a:p>
          <a:p>
            <a:r>
              <a:rPr lang="en-US" sz="4000" b="1" dirty="0" smtClean="0">
                <a:solidFill>
                  <a:schemeClr val="bg1"/>
                </a:solidFill>
              </a:rPr>
              <a:t>LIGHT COMES BECAUSE THE </a:t>
            </a:r>
            <a:r>
              <a:rPr lang="en-US" sz="4000" b="1" dirty="0" smtClean="0">
                <a:solidFill>
                  <a:schemeClr val="bg1"/>
                </a:solidFill>
              </a:rPr>
              <a:t>GRACE AND </a:t>
            </a:r>
            <a:r>
              <a:rPr lang="en-US" sz="4000" b="1" dirty="0" smtClean="0">
                <a:solidFill>
                  <a:schemeClr val="bg1"/>
                </a:solidFill>
              </a:rPr>
              <a:t>COMPASSION OF GOD IS AT </a:t>
            </a:r>
            <a:r>
              <a:rPr lang="en-US" sz="4000" b="1" dirty="0" smtClean="0">
                <a:solidFill>
                  <a:schemeClr val="bg1"/>
                </a:solidFill>
              </a:rPr>
              <a:t>PLAY</a:t>
            </a:r>
            <a:r>
              <a:rPr lang="en-US" sz="4000" dirty="0" smtClean="0">
                <a:solidFill>
                  <a:schemeClr val="bg1"/>
                </a:solidFill>
              </a:rPr>
              <a: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323439"/>
          </a:xfrm>
          <a:prstGeom prst="rect">
            <a:avLst/>
          </a:prstGeom>
          <a:noFill/>
        </p:spPr>
        <p:txBody>
          <a:bodyPr wrap="square" rtlCol="0">
            <a:spAutoFit/>
          </a:bodyPr>
          <a:lstStyle/>
          <a:p>
            <a:r>
              <a:rPr lang="en-US" sz="4000" u="sng" dirty="0" smtClean="0">
                <a:solidFill>
                  <a:schemeClr val="bg1"/>
                </a:solidFill>
              </a:rPr>
              <a:t>God’s People Delivered (Mt 1: 18-25</a:t>
            </a:r>
            <a:r>
              <a:rPr lang="en-US" sz="4000" u="sng" dirty="0" smtClean="0">
                <a:solidFill>
                  <a:schemeClr val="bg1"/>
                </a:solidFill>
              </a:rPr>
              <a:t>)</a:t>
            </a:r>
            <a:r>
              <a:rPr lang="en-US" sz="4000" u="sng" dirty="0" smtClean="0">
                <a:solidFill>
                  <a:schemeClr val="bg1"/>
                </a:solidFill>
              </a:rPr>
              <a:t>:</a:t>
            </a:r>
          </a:p>
          <a:p>
            <a:r>
              <a:rPr lang="en-US" sz="4000" b="1" dirty="0" smtClean="0">
                <a:solidFill>
                  <a:schemeClr val="bg1"/>
                </a:solidFill>
              </a:rPr>
              <a:t>Jesus is IMMANUEL</a:t>
            </a:r>
            <a:r>
              <a:rPr lang="en-US" sz="4000" dirty="0" smtClean="0">
                <a:solidFill>
                  <a:schemeClr val="bg1"/>
                </a:solidFill>
              </a:rPr>
              <a: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4524315"/>
          </a:xfrm>
          <a:prstGeom prst="rect">
            <a:avLst/>
          </a:prstGeom>
          <a:noFill/>
        </p:spPr>
        <p:txBody>
          <a:bodyPr wrap="square" rtlCol="0">
            <a:spAutoFit/>
          </a:bodyPr>
          <a:lstStyle/>
          <a:p>
            <a:r>
              <a:rPr lang="en-US" sz="3200" dirty="0" smtClean="0">
                <a:solidFill>
                  <a:schemeClr val="bg1"/>
                </a:solidFill>
              </a:rPr>
              <a:t>Mt</a:t>
            </a:r>
            <a:r>
              <a:rPr lang="en-US" sz="3200" dirty="0" smtClean="0">
                <a:solidFill>
                  <a:schemeClr val="bg1"/>
                </a:solidFill>
              </a:rPr>
              <a:t> </a:t>
            </a:r>
            <a:r>
              <a:rPr lang="en-US" sz="3200" dirty="0" smtClean="0">
                <a:solidFill>
                  <a:schemeClr val="bg1"/>
                </a:solidFill>
              </a:rPr>
              <a:t>1</a:t>
            </a:r>
            <a:r>
              <a:rPr lang="en-US" sz="3200" dirty="0" smtClean="0">
                <a:solidFill>
                  <a:schemeClr val="bg1"/>
                </a:solidFill>
              </a:rPr>
              <a:t>: 22-23 …</a:t>
            </a:r>
            <a:r>
              <a:rPr lang="en-US" sz="3200" dirty="0" smtClean="0">
                <a:solidFill>
                  <a:schemeClr val="bg1"/>
                </a:solidFill>
              </a:rPr>
              <a:t>All this took place to fulfill what the Lord had said through the </a:t>
            </a:r>
            <a:r>
              <a:rPr lang="en-US" sz="3200" dirty="0" smtClean="0">
                <a:solidFill>
                  <a:schemeClr val="bg1"/>
                </a:solidFill>
              </a:rPr>
              <a:t>prophet: 23 </a:t>
            </a:r>
            <a:r>
              <a:rPr lang="en-US" sz="3200" dirty="0" smtClean="0">
                <a:solidFill>
                  <a:schemeClr val="bg1"/>
                </a:solidFill>
              </a:rPr>
              <a:t>“The virgin will be with child and will give birth to a son, and they will call him Immanuel” – which means, “God with us</a:t>
            </a:r>
            <a:r>
              <a:rPr lang="en-US" sz="3200" dirty="0" smtClean="0">
                <a:solidFill>
                  <a:schemeClr val="bg1"/>
                </a:solidFill>
              </a:rPr>
              <a:t>.” </a:t>
            </a:r>
            <a:r>
              <a:rPr lang="zh-TW" altLang="en-US" sz="3200" dirty="0" smtClean="0">
                <a:solidFill>
                  <a:schemeClr val="bg1"/>
                </a:solidFill>
              </a:rPr>
              <a:t>這 一 切 的 事 成 就 是 要 應 驗 主 藉 先 知 所 說 的 話 </a:t>
            </a:r>
            <a:r>
              <a:rPr lang="zh-TW" altLang="en-US" sz="3200" dirty="0" smtClean="0">
                <a:solidFill>
                  <a:schemeClr val="bg1"/>
                </a:solidFill>
              </a:rPr>
              <a:t>，</a:t>
            </a:r>
            <a:r>
              <a:rPr lang="en-US" altLang="zh-TW" sz="3200" dirty="0" smtClean="0">
                <a:solidFill>
                  <a:schemeClr val="bg1"/>
                </a:solidFill>
              </a:rPr>
              <a:t>23 </a:t>
            </a:r>
            <a:r>
              <a:rPr lang="zh-TW" altLang="en-US" sz="3200" dirty="0" smtClean="0">
                <a:solidFill>
                  <a:schemeClr val="bg1"/>
                </a:solidFill>
              </a:rPr>
              <a:t>說 </a:t>
            </a:r>
            <a:r>
              <a:rPr lang="zh-TW" altLang="en-US" sz="3200" dirty="0" smtClean="0">
                <a:solidFill>
                  <a:schemeClr val="bg1"/>
                </a:solidFill>
              </a:rPr>
              <a:t>： 必 有 童 女 懷 孕 生 子 ； 人 要 稱 他 的 名 為 以 馬 內 利 。 （ 以 馬 內 利 翻 出 來 就 是 神 與 我 們 同 在 。 ）</a:t>
            </a:r>
          </a:p>
          <a:p>
            <a:endParaRPr lang="zh-TW" altLang="en-US" sz="3200" dirty="0" smtClean="0">
              <a:solidFill>
                <a:schemeClr val="bg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u="sng" dirty="0" smtClean="0">
                <a:solidFill>
                  <a:schemeClr val="bg1"/>
                </a:solidFill>
              </a:rPr>
              <a:t>God’s People Delivered (Mt 1: 18-25</a:t>
            </a:r>
            <a:r>
              <a:rPr lang="en-US" sz="4000" u="sng" dirty="0" smtClean="0">
                <a:solidFill>
                  <a:schemeClr val="bg1"/>
                </a:solidFill>
              </a:rPr>
              <a:t>)</a:t>
            </a:r>
            <a:r>
              <a:rPr lang="en-US" sz="4000" u="sng" dirty="0" smtClean="0">
                <a:solidFill>
                  <a:schemeClr val="bg1"/>
                </a:solidFill>
              </a:rPr>
              <a:t>:</a:t>
            </a:r>
          </a:p>
          <a:p>
            <a:r>
              <a:rPr lang="en-US" sz="4000" dirty="0" smtClean="0">
                <a:solidFill>
                  <a:schemeClr val="bg1"/>
                </a:solidFill>
              </a:rPr>
              <a:t>Indeed, sickness and hardships and people’s abuse and our own sins are still the daily reality </a:t>
            </a:r>
            <a:r>
              <a:rPr lang="en-US" sz="4000" b="1" dirty="0" smtClean="0">
                <a:solidFill>
                  <a:schemeClr val="bg1"/>
                </a:solidFill>
              </a:rPr>
              <a:t>but </a:t>
            </a:r>
            <a:r>
              <a:rPr lang="en-US" sz="4000" b="1" dirty="0" smtClean="0">
                <a:solidFill>
                  <a:schemeClr val="bg1"/>
                </a:solidFill>
              </a:rPr>
              <a:t>NOT the only reality, and NOT </a:t>
            </a:r>
            <a:r>
              <a:rPr lang="en-US" sz="4000" b="1" dirty="0" smtClean="0">
                <a:solidFill>
                  <a:schemeClr val="bg1"/>
                </a:solidFill>
              </a:rPr>
              <a:t>our absolute</a:t>
            </a:r>
            <a:r>
              <a:rPr lang="en-US" sz="4000" b="1" dirty="0" smtClean="0">
                <a:solidFill>
                  <a:schemeClr val="bg1"/>
                </a:solidFill>
              </a:rPr>
              <a:t>, final </a:t>
            </a:r>
            <a:r>
              <a:rPr lang="en-US" sz="4000" b="1" dirty="0" smtClean="0">
                <a:solidFill>
                  <a:schemeClr val="bg1"/>
                </a:solidFill>
              </a:rPr>
              <a:t>reality.</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u="sng" dirty="0" smtClean="0">
                <a:solidFill>
                  <a:schemeClr val="bg1"/>
                </a:solidFill>
              </a:rPr>
              <a:t>Message of Isa </a:t>
            </a:r>
            <a:r>
              <a:rPr lang="en-US" sz="4000" u="sng" dirty="0" smtClean="0">
                <a:solidFill>
                  <a:schemeClr val="bg1"/>
                </a:solidFill>
              </a:rPr>
              <a:t>7: 1-9: 7:</a:t>
            </a:r>
            <a:endParaRPr lang="en-US" sz="4000" u="sng" dirty="0" smtClean="0">
              <a:solidFill>
                <a:schemeClr val="bg1"/>
              </a:solidFill>
            </a:endParaRPr>
          </a:p>
          <a:p>
            <a:r>
              <a:rPr lang="en-US" sz="4000" b="1" dirty="0" smtClean="0">
                <a:solidFill>
                  <a:schemeClr val="bg1"/>
                </a:solidFill>
              </a:rPr>
              <a:t>Immanuel is a sign from God for His people to trust in </a:t>
            </a:r>
            <a:r>
              <a:rPr lang="en-US" sz="4000" b="1" dirty="0" smtClean="0">
                <a:solidFill>
                  <a:schemeClr val="bg1"/>
                </a:solidFill>
              </a:rPr>
              <a:t>Him</a:t>
            </a:r>
            <a:r>
              <a:rPr lang="en-US" sz="4000" dirty="0" smtClean="0">
                <a:solidFill>
                  <a:schemeClr val="bg1"/>
                </a:solidFill>
              </a:rPr>
              <a:t>;</a:t>
            </a:r>
            <a:r>
              <a:rPr lang="en-US" sz="4000" dirty="0" smtClean="0">
                <a:solidFill>
                  <a:schemeClr val="bg1"/>
                </a:solidFill>
              </a:rPr>
              <a:t> </a:t>
            </a:r>
            <a:r>
              <a:rPr lang="en-US" sz="4000" b="1" dirty="0" smtClean="0">
                <a:solidFill>
                  <a:schemeClr val="bg1"/>
                </a:solidFill>
              </a:rPr>
              <a:t>Jesus is Immanuel and Christians must trust in him</a:t>
            </a:r>
            <a:r>
              <a:rPr lang="en-US" sz="4000" dirty="0" smtClean="0">
                <a:solidFill>
                  <a:schemeClr val="bg1"/>
                </a:solidFill>
              </a:rPr>
              <a:t>.</a:t>
            </a:r>
            <a:endParaRPr lang="en-US" sz="4000" dirty="0" smtClean="0">
              <a:solidFill>
                <a:schemeClr val="bg1"/>
              </a:solidFill>
            </a:endParaRPr>
          </a:p>
          <a:p>
            <a:r>
              <a:rPr lang="zh-CN" altLang="en-US" sz="4000" b="1" dirty="0" smtClean="0">
                <a:solidFill>
                  <a:schemeClr val="bg1"/>
                </a:solidFill>
              </a:rPr>
              <a:t>以馬內利是來自上帝的記號，為要祂的子民信靠祂</a:t>
            </a:r>
            <a:r>
              <a:rPr lang="zh-CN" altLang="en-US" sz="4000" b="1" dirty="0" smtClean="0">
                <a:solidFill>
                  <a:schemeClr val="bg1"/>
                </a:solidFill>
              </a:rPr>
              <a:t>；耶穌是以馬內利，眾基督徒應當信靠他</a:t>
            </a:r>
            <a:r>
              <a:rPr lang="zh-CN" altLang="en-US" sz="4000" b="1" dirty="0" smtClean="0">
                <a:solidFill>
                  <a:schemeClr val="bg1"/>
                </a:solidFill>
              </a:rPr>
              <a:t>。</a:t>
            </a:r>
            <a:endParaRPr lang="en-US" altLang="zh-CN" sz="4000" dirty="0" smtClean="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3539430"/>
          </a:xfrm>
          <a:prstGeom prst="rect">
            <a:avLst/>
          </a:prstGeom>
          <a:noFill/>
        </p:spPr>
        <p:txBody>
          <a:bodyPr wrap="square" rtlCol="0">
            <a:spAutoFit/>
          </a:bodyPr>
          <a:lstStyle/>
          <a:p>
            <a:r>
              <a:rPr lang="en-US" sz="3200" dirty="0" smtClean="0">
                <a:solidFill>
                  <a:schemeClr val="bg1"/>
                </a:solidFill>
              </a:rPr>
              <a:t>Isa </a:t>
            </a:r>
            <a:r>
              <a:rPr lang="en-US" sz="3200" dirty="0" smtClean="0">
                <a:solidFill>
                  <a:schemeClr val="bg1"/>
                </a:solidFill>
              </a:rPr>
              <a:t>7: </a:t>
            </a:r>
            <a:r>
              <a:rPr lang="en-US" sz="3200" dirty="0" smtClean="0">
                <a:solidFill>
                  <a:schemeClr val="bg1"/>
                </a:solidFill>
              </a:rPr>
              <a:t>14</a:t>
            </a:r>
            <a:r>
              <a:rPr lang="en-US" sz="3200" dirty="0" smtClean="0">
                <a:solidFill>
                  <a:schemeClr val="bg1"/>
                </a:solidFill>
              </a:rPr>
              <a:t> …</a:t>
            </a:r>
            <a:r>
              <a:rPr lang="en-US" sz="3200" dirty="0" smtClean="0">
                <a:solidFill>
                  <a:schemeClr val="bg1"/>
                </a:solidFill>
              </a:rPr>
              <a:t>Therefore </a:t>
            </a:r>
            <a:r>
              <a:rPr lang="en-US" sz="3200" dirty="0" smtClean="0">
                <a:solidFill>
                  <a:schemeClr val="bg1"/>
                </a:solidFill>
              </a:rPr>
              <a:t>the Lord himself will give you a sign: The virgin will conceive and give birth to a son, and will call him Immanuel. </a:t>
            </a:r>
            <a:r>
              <a:rPr lang="zh-TW" altLang="en-US" sz="3200" dirty="0" smtClean="0">
                <a:solidFill>
                  <a:schemeClr val="bg1"/>
                </a:solidFill>
              </a:rPr>
              <a:t>因 此 ， 主 自 己 要 給 你 們 一 個 兆 頭 ， 必 有 童 女 懷 孕 生 子 ， 給 他 起 名 叫 以 馬 內 利 （ 就 是 神 與 我 們 同 在 的 意 思 ） </a:t>
            </a:r>
            <a:r>
              <a:rPr lang="zh-CN" altLang="en-US" sz="3200" dirty="0" smtClean="0">
                <a:solidFill>
                  <a:schemeClr val="bg1"/>
                </a:solidFill>
              </a:rPr>
              <a:t>。</a:t>
            </a:r>
            <a:r>
              <a:rPr lang="en-US" sz="3200" dirty="0" smtClean="0">
                <a:solidFill>
                  <a:schemeClr val="bg1"/>
                </a:solidFill>
              </a:rPr>
              <a:t/>
            </a:r>
            <a:br>
              <a:rPr lang="en-US" sz="3200" dirty="0" smtClean="0">
                <a:solidFill>
                  <a:schemeClr val="bg1"/>
                </a:solidFill>
              </a:rPr>
            </a:br>
            <a:r>
              <a:rPr lang="zh-CN" altLang="en-US" sz="3200" dirty="0" smtClean="0">
                <a:solidFill>
                  <a:schemeClr val="bg1"/>
                </a:solidFill>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5509200"/>
          </a:xfrm>
          <a:prstGeom prst="rect">
            <a:avLst/>
          </a:prstGeom>
          <a:noFill/>
        </p:spPr>
        <p:txBody>
          <a:bodyPr wrap="square" rtlCol="0">
            <a:spAutoFit/>
          </a:bodyPr>
          <a:lstStyle/>
          <a:p>
            <a:r>
              <a:rPr lang="en-US" sz="3200" dirty="0" smtClean="0">
                <a:solidFill>
                  <a:schemeClr val="bg1"/>
                </a:solidFill>
              </a:rPr>
              <a:t>Isa </a:t>
            </a:r>
            <a:r>
              <a:rPr lang="en-US" sz="3200" dirty="0" smtClean="0">
                <a:solidFill>
                  <a:schemeClr val="bg1"/>
                </a:solidFill>
              </a:rPr>
              <a:t>9: 1-7 …</a:t>
            </a:r>
            <a:r>
              <a:rPr lang="en-US" sz="3200" dirty="0" smtClean="0">
                <a:solidFill>
                  <a:schemeClr val="bg1"/>
                </a:solidFill>
              </a:rPr>
              <a:t>Nevertheless</a:t>
            </a:r>
            <a:r>
              <a:rPr lang="en-US" sz="3200" dirty="0" smtClean="0">
                <a:solidFill>
                  <a:schemeClr val="bg1"/>
                </a:solidFill>
              </a:rPr>
              <a:t>, there will be no more gloom for those who were in distress. In the past he humbled the land of </a:t>
            </a:r>
            <a:r>
              <a:rPr lang="en-US" sz="3200" dirty="0" err="1" smtClean="0">
                <a:solidFill>
                  <a:schemeClr val="bg1"/>
                </a:solidFill>
              </a:rPr>
              <a:t>Zebulun</a:t>
            </a:r>
            <a:r>
              <a:rPr lang="en-US" sz="3200" dirty="0" smtClean="0">
                <a:solidFill>
                  <a:schemeClr val="bg1"/>
                </a:solidFill>
              </a:rPr>
              <a:t> and the land of </a:t>
            </a:r>
            <a:r>
              <a:rPr lang="en-US" sz="3200" dirty="0" err="1" smtClean="0">
                <a:solidFill>
                  <a:schemeClr val="bg1"/>
                </a:solidFill>
              </a:rPr>
              <a:t>Napthali</a:t>
            </a:r>
            <a:r>
              <a:rPr lang="en-US" sz="3200" dirty="0" smtClean="0">
                <a:solidFill>
                  <a:schemeClr val="bg1"/>
                </a:solidFill>
              </a:rPr>
              <a:t>, but in the future he will honor Galilee of the nations, by the Way of the Sea, beyond the Jordan – 2 The people walking in darkness have seen a great light; on those living in the land of deep darkness a light has dawned. 3 You have enlarged the nation and increased their joy; they rejoice before you as people rejoice at the harvest, as warriors rejoice when diving the plunder. </a:t>
            </a:r>
            <a:endParaRPr lang="en-US" sz="3200" dirty="0" smtClean="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3046988"/>
          </a:xfrm>
          <a:prstGeom prst="rect">
            <a:avLst/>
          </a:prstGeom>
          <a:noFill/>
        </p:spPr>
        <p:txBody>
          <a:bodyPr wrap="square" rtlCol="0">
            <a:spAutoFit/>
          </a:bodyPr>
          <a:lstStyle/>
          <a:p>
            <a:r>
              <a:rPr lang="en-US" sz="3200" dirty="0" smtClean="0">
                <a:solidFill>
                  <a:schemeClr val="bg1"/>
                </a:solidFill>
              </a:rPr>
              <a:t>Isa </a:t>
            </a:r>
            <a:r>
              <a:rPr lang="en-US" sz="3200" dirty="0" smtClean="0">
                <a:solidFill>
                  <a:schemeClr val="bg1"/>
                </a:solidFill>
              </a:rPr>
              <a:t>9: 1-7 …</a:t>
            </a:r>
            <a:r>
              <a:rPr lang="en-US" sz="3200" dirty="0" smtClean="0">
                <a:solidFill>
                  <a:schemeClr val="bg1"/>
                </a:solidFill>
              </a:rPr>
              <a:t>4 </a:t>
            </a:r>
            <a:r>
              <a:rPr lang="en-US" sz="3200" dirty="0" smtClean="0">
                <a:solidFill>
                  <a:schemeClr val="bg1"/>
                </a:solidFill>
              </a:rPr>
              <a:t>For as in the day of </a:t>
            </a:r>
            <a:r>
              <a:rPr lang="en-US" sz="3200" dirty="0" err="1" smtClean="0">
                <a:solidFill>
                  <a:schemeClr val="bg1"/>
                </a:solidFill>
              </a:rPr>
              <a:t>Midian’s</a:t>
            </a:r>
            <a:r>
              <a:rPr lang="en-US" sz="3200" dirty="0" smtClean="0">
                <a:solidFill>
                  <a:schemeClr val="bg1"/>
                </a:solidFill>
              </a:rPr>
              <a:t> defeat, you have shattered the yoke the burdens them, the bar across their shoulders, the rod of their oppressor. 5 Every warrior’s boot used in battle and every garment rolled in blood will be destined for burning, will be fuel for the fire. </a:t>
            </a:r>
            <a:endParaRPr lang="en-US" sz="3200" dirty="0" smtClean="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4524315"/>
          </a:xfrm>
          <a:prstGeom prst="rect">
            <a:avLst/>
          </a:prstGeom>
          <a:noFill/>
        </p:spPr>
        <p:txBody>
          <a:bodyPr wrap="square" rtlCol="0">
            <a:spAutoFit/>
          </a:bodyPr>
          <a:lstStyle/>
          <a:p>
            <a:r>
              <a:rPr lang="en-US" sz="3200" dirty="0" smtClean="0">
                <a:solidFill>
                  <a:schemeClr val="bg1"/>
                </a:solidFill>
              </a:rPr>
              <a:t>Isa </a:t>
            </a:r>
            <a:r>
              <a:rPr lang="en-US" sz="3200" dirty="0" smtClean="0">
                <a:solidFill>
                  <a:schemeClr val="bg1"/>
                </a:solidFill>
              </a:rPr>
              <a:t>9: 1-7 …</a:t>
            </a:r>
            <a:r>
              <a:rPr lang="en-US" sz="3200" dirty="0" smtClean="0">
                <a:solidFill>
                  <a:schemeClr val="bg1"/>
                </a:solidFill>
              </a:rPr>
              <a:t>6 </a:t>
            </a:r>
            <a:r>
              <a:rPr lang="en-US" sz="3200" dirty="0" smtClean="0">
                <a:solidFill>
                  <a:schemeClr val="bg1"/>
                </a:solidFill>
              </a:rPr>
              <a:t>For to us a child is born, to us a son is given, and the government will be on his shoulders. And he will be called Wonderful Counselor, Mighty God, Everlasting Father, Prince of Peace. 7 Of the greatness of his government and peace there will be no end. He will reign on David’s throne and over his kingdom, establishing and upholding it with justice and righteousness from that time on and forever. The zeal of the LORD Almighty will accomplish this.</a:t>
            </a:r>
            <a:endParaRPr lang="en-US" sz="3200" dirty="0" smtClean="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4031873"/>
          </a:xfrm>
          <a:prstGeom prst="rect">
            <a:avLst/>
          </a:prstGeom>
          <a:noFill/>
        </p:spPr>
        <p:txBody>
          <a:bodyPr wrap="square" rtlCol="0">
            <a:spAutoFit/>
          </a:bodyPr>
          <a:lstStyle/>
          <a:p>
            <a:r>
              <a:rPr lang="en-US" sz="3200" dirty="0" smtClean="0">
                <a:solidFill>
                  <a:schemeClr val="bg1"/>
                </a:solidFill>
              </a:rPr>
              <a:t>Isa </a:t>
            </a:r>
            <a:r>
              <a:rPr lang="en-US" sz="3200" dirty="0" smtClean="0">
                <a:solidFill>
                  <a:schemeClr val="bg1"/>
                </a:solidFill>
              </a:rPr>
              <a:t>9: 1-7 …</a:t>
            </a:r>
            <a:r>
              <a:rPr lang="zh-TW" altLang="en-US" sz="3200" dirty="0" smtClean="0">
                <a:solidFill>
                  <a:schemeClr val="bg1"/>
                </a:solidFill>
              </a:rPr>
              <a:t>但 那 受 過 痛 苦 的 必 不 再 見 幽 暗 。 從 前 神 使 西 布 倫 地 和 拿 弗 他 利 地 被 藐 視 ， 末 後 卻 使 這 沿 海 的 路 ， 約 但 河 外 ， 外 邦 人 的 加 利 利 地 得 著 榮 耀 </a:t>
            </a:r>
            <a:r>
              <a:rPr lang="zh-TW" altLang="en-US" sz="3200" dirty="0" smtClean="0">
                <a:solidFill>
                  <a:schemeClr val="bg1"/>
                </a:solidFill>
              </a:rPr>
              <a:t>。</a:t>
            </a:r>
            <a:r>
              <a:rPr lang="en-US" altLang="zh-TW" sz="3200" dirty="0" smtClean="0">
                <a:solidFill>
                  <a:schemeClr val="bg1"/>
                </a:solidFill>
              </a:rPr>
              <a:t>2 </a:t>
            </a:r>
            <a:r>
              <a:rPr lang="zh-TW" altLang="en-US" sz="3200" dirty="0" smtClean="0">
                <a:solidFill>
                  <a:schemeClr val="bg1"/>
                </a:solidFill>
              </a:rPr>
              <a:t>在 </a:t>
            </a:r>
            <a:r>
              <a:rPr lang="zh-TW" altLang="en-US" sz="3200" dirty="0" smtClean="0">
                <a:solidFill>
                  <a:schemeClr val="bg1"/>
                </a:solidFill>
              </a:rPr>
              <a:t>黑 暗 中 行 走 的 百 姓 看 見 了 大 光 ， 住 在 死 蔭 之 地 的 人 有 光 照 耀 他 們 </a:t>
            </a:r>
            <a:r>
              <a:rPr lang="zh-TW" altLang="en-US" sz="3200" dirty="0" smtClean="0">
                <a:solidFill>
                  <a:schemeClr val="bg1"/>
                </a:solidFill>
              </a:rPr>
              <a:t>。</a:t>
            </a:r>
            <a:r>
              <a:rPr lang="en-US" altLang="zh-TW" sz="3200" dirty="0" smtClean="0">
                <a:solidFill>
                  <a:schemeClr val="bg1"/>
                </a:solidFill>
              </a:rPr>
              <a:t>3 </a:t>
            </a:r>
            <a:r>
              <a:rPr lang="zh-TW" altLang="en-US" sz="3200" dirty="0" smtClean="0">
                <a:solidFill>
                  <a:schemeClr val="bg1"/>
                </a:solidFill>
              </a:rPr>
              <a:t>你 </a:t>
            </a:r>
            <a:r>
              <a:rPr lang="zh-TW" altLang="en-US" sz="3200" dirty="0" smtClean="0">
                <a:solidFill>
                  <a:schemeClr val="bg1"/>
                </a:solidFill>
              </a:rPr>
              <a:t>使 這 國 民 繁 多 ， 加 增 他 們 的 喜 樂 ； 他 們 在 你 面 前 歡 喜 ， 好 像 收 割 的 歡 喜 ， 像 人 分 擄 物 那 樣 的 快 樂 。</a:t>
            </a:r>
            <a:endParaRPr lang="zh-TW" altLang="en-US" sz="3200"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2554545"/>
          </a:xfrm>
          <a:prstGeom prst="rect">
            <a:avLst/>
          </a:prstGeom>
          <a:noFill/>
        </p:spPr>
        <p:txBody>
          <a:bodyPr wrap="square" rtlCol="0">
            <a:spAutoFit/>
          </a:bodyPr>
          <a:lstStyle/>
          <a:p>
            <a:r>
              <a:rPr lang="en-US" sz="3200" dirty="0" smtClean="0">
                <a:solidFill>
                  <a:schemeClr val="bg1"/>
                </a:solidFill>
              </a:rPr>
              <a:t>Isa </a:t>
            </a:r>
            <a:r>
              <a:rPr lang="en-US" sz="3200" dirty="0" smtClean="0">
                <a:solidFill>
                  <a:schemeClr val="bg1"/>
                </a:solidFill>
              </a:rPr>
              <a:t>9: 1-7 …4 </a:t>
            </a:r>
            <a:r>
              <a:rPr lang="zh-TW" altLang="en-US" sz="3200" dirty="0" smtClean="0">
                <a:solidFill>
                  <a:schemeClr val="bg1"/>
                </a:solidFill>
              </a:rPr>
              <a:t>因 </a:t>
            </a:r>
            <a:r>
              <a:rPr lang="zh-TW" altLang="en-US" sz="3200" dirty="0" smtClean="0">
                <a:solidFill>
                  <a:schemeClr val="bg1"/>
                </a:solidFill>
              </a:rPr>
              <a:t>為 他 們 所 負 的 重 軛 和 肩 頭 上 的 杖 ， 並 欺 壓 他 們 人 的 棍 ， 你 都 已 經 折 斷 ， 好 像 在 米 甸 的 日 子 一 樣 </a:t>
            </a:r>
            <a:r>
              <a:rPr lang="zh-TW" altLang="en-US" sz="3200" dirty="0" smtClean="0">
                <a:solidFill>
                  <a:schemeClr val="bg1"/>
                </a:solidFill>
              </a:rPr>
              <a:t>。</a:t>
            </a:r>
            <a:r>
              <a:rPr lang="en-US" altLang="zh-TW" sz="3200" dirty="0" smtClean="0">
                <a:solidFill>
                  <a:schemeClr val="bg1"/>
                </a:solidFill>
              </a:rPr>
              <a:t>5 </a:t>
            </a:r>
            <a:r>
              <a:rPr lang="zh-TW" altLang="en-US" sz="3200" dirty="0" smtClean="0">
                <a:solidFill>
                  <a:schemeClr val="bg1"/>
                </a:solidFill>
              </a:rPr>
              <a:t>戰 </a:t>
            </a:r>
            <a:r>
              <a:rPr lang="zh-TW" altLang="en-US" sz="3200" dirty="0" smtClean="0">
                <a:solidFill>
                  <a:schemeClr val="bg1"/>
                </a:solidFill>
              </a:rPr>
              <a:t>士 在 亂 殺 之 間 所 穿 戴 的 盔 甲 ， 並 那 滾 在 血 中 的 衣 服 ， 都 必 作 為 可 燒 的 ， 當 作 火 柴 。</a:t>
            </a:r>
            <a:endParaRPr lang="zh-TW" altLang="en-US" sz="3200"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4031873"/>
          </a:xfrm>
          <a:prstGeom prst="rect">
            <a:avLst/>
          </a:prstGeom>
          <a:noFill/>
        </p:spPr>
        <p:txBody>
          <a:bodyPr wrap="square" rtlCol="0">
            <a:spAutoFit/>
          </a:bodyPr>
          <a:lstStyle/>
          <a:p>
            <a:r>
              <a:rPr lang="en-US" sz="3200" dirty="0" smtClean="0">
                <a:solidFill>
                  <a:schemeClr val="bg1"/>
                </a:solidFill>
              </a:rPr>
              <a:t>Isa </a:t>
            </a:r>
            <a:r>
              <a:rPr lang="en-US" sz="3200" dirty="0" smtClean="0">
                <a:solidFill>
                  <a:schemeClr val="bg1"/>
                </a:solidFill>
              </a:rPr>
              <a:t>9: 1-7 …6 </a:t>
            </a:r>
            <a:r>
              <a:rPr lang="zh-TW" altLang="en-US" sz="3200" dirty="0" smtClean="0">
                <a:solidFill>
                  <a:schemeClr val="bg1"/>
                </a:solidFill>
              </a:rPr>
              <a:t>因 </a:t>
            </a:r>
            <a:r>
              <a:rPr lang="zh-TW" altLang="en-US" sz="3200" dirty="0" smtClean="0">
                <a:solidFill>
                  <a:schemeClr val="bg1"/>
                </a:solidFill>
              </a:rPr>
              <a:t>有 一 嬰 孩 為 我 們 而 生 ； 有 一 子 賜 給 我 們 。 政 權 必 擔 在 他 的 肩 頭 上 ； 他 名 稱 為 奇 妙 策 士 、 全 能 的 神 、 永 在 的 父 、 和 平 的 君 </a:t>
            </a:r>
            <a:r>
              <a:rPr lang="zh-TW" altLang="en-US" sz="3200" dirty="0" smtClean="0">
                <a:solidFill>
                  <a:schemeClr val="bg1"/>
                </a:solidFill>
              </a:rPr>
              <a:t>。</a:t>
            </a:r>
            <a:r>
              <a:rPr lang="en-US" altLang="zh-TW" sz="3200" dirty="0" smtClean="0">
                <a:solidFill>
                  <a:schemeClr val="bg1"/>
                </a:solidFill>
              </a:rPr>
              <a:t>7</a:t>
            </a:r>
            <a:r>
              <a:rPr lang="en-US" altLang="zh-TW" sz="3200" baseline="30000" dirty="0" smtClean="0">
                <a:solidFill>
                  <a:schemeClr val="bg1"/>
                </a:solidFill>
              </a:rPr>
              <a:t> </a:t>
            </a:r>
            <a:r>
              <a:rPr lang="zh-TW" altLang="en-US" sz="3200" dirty="0" smtClean="0">
                <a:solidFill>
                  <a:schemeClr val="bg1"/>
                </a:solidFill>
              </a:rPr>
              <a:t>他 的 政 權 與 平 安 必 加 增 無 窮 。 他 必 在 大 衛 的 寶 座 上 治 理 他 的 國 ， 以 公 平 公 義 使 國 堅 定 穩 固 ， 從 今 直 到 永 遠 。 萬 軍 之 耶 和 華 的 熱 心 必 成 就 這 事 。</a:t>
            </a:r>
          </a:p>
          <a:p>
            <a:endParaRPr lang="zh-TW" altLang="en-US" sz="3200"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1075</TotalTime>
  <Words>1485</Words>
  <Application>Microsoft Office PowerPoint</Application>
  <PresentationFormat>On-screen Show (4:3)</PresentationFormat>
  <Paragraphs>47</Paragraphs>
  <Slides>24</Slides>
  <Notes>0</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Office Theme</vt:lpstr>
      <vt:lpstr>1_Office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sAMo.O</dc:creator>
  <cp:lastModifiedBy>sAMo.O</cp:lastModifiedBy>
  <cp:revision>216</cp:revision>
  <dcterms:created xsi:type="dcterms:W3CDTF">2015-05-17T06:09:38Z</dcterms:created>
  <dcterms:modified xsi:type="dcterms:W3CDTF">2015-12-27T03:10:04Z</dcterms:modified>
</cp:coreProperties>
</file>