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26" r:id="rId3"/>
    <p:sldId id="327" r:id="rId4"/>
    <p:sldId id="368" r:id="rId5"/>
    <p:sldId id="265" r:id="rId6"/>
    <p:sldId id="376" r:id="rId7"/>
    <p:sldId id="377" r:id="rId8"/>
    <p:sldId id="315" r:id="rId9"/>
    <p:sldId id="406" r:id="rId10"/>
    <p:sldId id="407" r:id="rId11"/>
    <p:sldId id="408" r:id="rId12"/>
    <p:sldId id="405" r:id="rId13"/>
    <p:sldId id="380" r:id="rId14"/>
    <p:sldId id="273" r:id="rId15"/>
    <p:sldId id="311" r:id="rId16"/>
    <p:sldId id="385" r:id="rId17"/>
    <p:sldId id="388" r:id="rId18"/>
    <p:sldId id="389" r:id="rId19"/>
    <p:sldId id="401" r:id="rId20"/>
    <p:sldId id="395" r:id="rId21"/>
    <p:sldId id="391" r:id="rId22"/>
    <p:sldId id="392" r:id="rId23"/>
    <p:sldId id="40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C01451-4C36-E14E-A6A8-0D6C224D3274}">
          <p14:sldIdLst>
            <p14:sldId id="257"/>
            <p14:sldId id="326"/>
            <p14:sldId id="327"/>
            <p14:sldId id="368"/>
            <p14:sldId id="265"/>
            <p14:sldId id="376"/>
            <p14:sldId id="377"/>
            <p14:sldId id="315"/>
            <p14:sldId id="406"/>
            <p14:sldId id="407"/>
            <p14:sldId id="408"/>
            <p14:sldId id="405"/>
            <p14:sldId id="380"/>
            <p14:sldId id="273"/>
            <p14:sldId id="311"/>
            <p14:sldId id="385"/>
            <p14:sldId id="388"/>
            <p14:sldId id="389"/>
            <p14:sldId id="401"/>
            <p14:sldId id="395"/>
            <p14:sldId id="391"/>
            <p14:sldId id="392"/>
            <p14:sldId id="409"/>
            <p14:sldId id="259"/>
          </p14:sldIdLst>
        </p14:section>
        <p14:section name="Untitled Section" id="{4EC9E8DB-A694-A14C-BA09-8D271946FD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CDB"/>
    <a:srgbClr val="0F3FE3"/>
    <a:srgbClr val="0F47E4"/>
    <a:srgbClr val="C546F7"/>
    <a:srgbClr val="E72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/>
    <p:restoredTop sz="87360"/>
  </p:normalViewPr>
  <p:slideViewPr>
    <p:cSldViewPr snapToGrid="0" snapToObjects="1">
      <p:cViewPr>
        <p:scale>
          <a:sx n="81" d="100"/>
          <a:sy n="81" d="100"/>
        </p:scale>
        <p:origin x="67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D7FA0-CE4E-3A49-BA64-85B61B69F1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0745B-CB2E-BE44-88FD-12F0C8AE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2AE3-DB64-D94B-BC76-81DC243968ED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662D-38B3-B343-A690-8A4B7F401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0D6ECC-2970-F54E-BCCB-56BC364C54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7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9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472310-40C4-4644-A6C7-4202AE76C396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7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22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b="1" dirty="0" smtClean="0">
              <a:solidFill>
                <a:srgbClr val="FF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81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85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1" dirty="0" smtClean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95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ＮＩＶ：在撒馬利亞和加利利的邊界，這也是為什麼十個痲瘋病人有猶太人也有撒馬利亞人的緣故</a:t>
            </a:r>
          </a:p>
          <a:p>
            <a:r>
              <a:rPr lang="en-US" altLang="zh-TW" dirty="0" smtClean="0"/>
              <a:t>V1 </a:t>
            </a:r>
            <a:r>
              <a:rPr lang="zh-TW" altLang="en-US" dirty="0" smtClean="0"/>
              <a:t>故事被境：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地點：撒馬利亞和加利利的交界，所以十人中有猶太人也有撒馬利亞人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時間：叫拉撒路復活後，名聲如日中天，猶太領袖定義殺他，他退到以法蓮去．從那裡向北出發經過撒馬利亞，目的地是耶路撒冷的十字架．耶穌要把握機會做最後一次的宣道</a:t>
            </a:r>
          </a:p>
          <a:p>
            <a:r>
              <a:rPr lang="zh-TW" altLang="en-US" dirty="0" smtClean="0"/>
              <a:t>耶穌：刻意經過撒馬利亞，因他在乎外邦人的得救</a:t>
            </a:r>
          </a:p>
          <a:p>
            <a:r>
              <a:rPr lang="zh-TW" altLang="en-US" dirty="0" smtClean="0"/>
              <a:t>耶斯盡心愛神愛人，還有不到三個月就要上十字架了，他大可留在以法蓮想幾天輕福，他仍然風塵僕僕奔波在宣教的路上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3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zh-TW" altLang="en-US" sz="1200" b="1" dirty="0" smtClean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59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endParaRPr lang="zh-TW" altLang="en-US" sz="4400" dirty="0" smtClean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2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80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ＮＩＶ：在撒馬利亞和加利利的邊界，這也是為什麼十個痲瘋病人有猶太人也有撒馬利亞人的緣故</a:t>
            </a:r>
          </a:p>
          <a:p>
            <a:r>
              <a:rPr lang="en-US" altLang="zh-TW" dirty="0" smtClean="0"/>
              <a:t>V1 </a:t>
            </a:r>
            <a:r>
              <a:rPr lang="zh-TW" altLang="en-US" dirty="0" smtClean="0"/>
              <a:t>故事被境：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地點：撒馬利亞和加利利的交界，十人中有猶太人也有撒馬利亞人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時間：叫拉撒路復活後，名聲如日中天，猶太領袖定義殺他，他退到以法蓮去．從那裡向北出發經過撒馬利亞，目的地是耶路撒冷的十字架．耶穌要把握機會做最後一次的宣道</a:t>
            </a:r>
          </a:p>
          <a:p>
            <a:r>
              <a:rPr lang="zh-TW" altLang="en-US" dirty="0" smtClean="0"/>
              <a:t>耶穌：刻意經過撒馬利亞，因他在乎外邦人的得救</a:t>
            </a:r>
          </a:p>
          <a:p>
            <a:r>
              <a:rPr lang="zh-TW" altLang="en-US" dirty="0" smtClean="0"/>
              <a:t>耶斯盡心愛神愛人，還有不到三個月就要上十字架了，他大可留在以法蓮想幾天輕福，他仍然風塵僕僕奔波在宣教的路上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2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3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3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662D-38B3-B343-A690-8A4B7F4010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1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6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9E7A9-06CC-5443-B6C5-7A9D7567FB38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0F59-B7D9-364F-BB81-0170F77A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2362"/>
            <a:ext cx="9144000" cy="3083877"/>
          </a:xfrm>
        </p:spPr>
        <p:txBody>
          <a:bodyPr>
            <a:normAutofit fontScale="90000"/>
          </a:bodyPr>
          <a:lstStyle/>
          <a:p>
            <a:r>
              <a:rPr lang="zh-TW" altLang="en-US" sz="8800" b="1" dirty="0" smtClean="0">
                <a:latin typeface="+mn-ea"/>
                <a:ea typeface="+mn-ea"/>
                <a:cs typeface="Kaiti SC" charset="-122"/>
              </a:rPr>
              <a:t/>
            </a:r>
            <a:br>
              <a:rPr lang="zh-TW" altLang="en-US" sz="8800" b="1" dirty="0" smtClean="0">
                <a:latin typeface="+mn-ea"/>
                <a:ea typeface="+mn-ea"/>
                <a:cs typeface="Kaiti SC" charset="-122"/>
              </a:rPr>
            </a:br>
            <a:r>
              <a:rPr lang="zh-TW" altLang="en-US" sz="8900" b="1" dirty="0" smtClean="0">
                <a:latin typeface="+mn-ea"/>
                <a:ea typeface="+mn-ea"/>
                <a:cs typeface="Kaiti SC" charset="-122"/>
              </a:rPr>
              <a:t>恩上加恩</a:t>
            </a:r>
            <a:r>
              <a:rPr lang="zh-TW" altLang="en-US" sz="8800" b="1" dirty="0" smtClean="0">
                <a:latin typeface="+mn-ea"/>
                <a:ea typeface="+mn-ea"/>
                <a:cs typeface="Kaiti SC" charset="-122"/>
              </a:rPr>
              <a:t/>
            </a:r>
            <a:br>
              <a:rPr lang="zh-TW" altLang="en-US" sz="8800" b="1" dirty="0" smtClean="0">
                <a:latin typeface="+mn-ea"/>
                <a:ea typeface="+mn-ea"/>
                <a:cs typeface="Kaiti SC" charset="-122"/>
              </a:rPr>
            </a:br>
            <a:r>
              <a:rPr lang="zh-TW" altLang="en-US" sz="6700" b="1" dirty="0">
                <a:latin typeface="+mj-ea"/>
                <a:cs typeface="Kaiti SC" charset="-122"/>
              </a:rPr>
              <a:t/>
            </a:r>
            <a:br>
              <a:rPr lang="zh-TW" altLang="en-US" sz="6700" b="1" dirty="0">
                <a:latin typeface="+mj-ea"/>
                <a:cs typeface="Kaiti SC" charset="-122"/>
              </a:rPr>
            </a:br>
            <a:r>
              <a:rPr lang="zh-TW" altLang="en-US" sz="5300" b="1" dirty="0" smtClean="0">
                <a:latin typeface="+mn-ea"/>
                <a:ea typeface="+mn-ea"/>
                <a:cs typeface="Kaiti SC" charset="-122"/>
              </a:rPr>
              <a:t>路</a:t>
            </a:r>
            <a:r>
              <a:rPr lang="en-US" altLang="zh-TW" sz="5300" b="1" dirty="0" smtClean="0">
                <a:latin typeface="+mn-ea"/>
                <a:ea typeface="+mn-ea"/>
                <a:cs typeface="Kaiti SC" charset="-122"/>
              </a:rPr>
              <a:t> </a:t>
            </a:r>
            <a:r>
              <a:rPr lang="en-US" altLang="zh-TW" sz="5300" b="1" dirty="0">
                <a:latin typeface="+mn-ea"/>
                <a:ea typeface="+mn-ea"/>
                <a:cs typeface="Kaiti SC" charset="-122"/>
              </a:rPr>
              <a:t>17:11-19</a:t>
            </a:r>
            <a:endParaRPr lang="zh-TW" altLang="en-US" sz="5300" b="1" dirty="0">
              <a:latin typeface="+mn-ea"/>
              <a:ea typeface="+mn-ea"/>
              <a:cs typeface="Kaiti SC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1"/>
            <a:ext cx="6858000" cy="16557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zh-TW" altLang="en-US" sz="3800" dirty="0">
                <a:latin typeface="+mn-ea"/>
              </a:rPr>
              <a:t>	</a:t>
            </a:r>
          </a:p>
          <a:p>
            <a:pPr>
              <a:defRPr/>
            </a:pPr>
            <a:r>
              <a:rPr lang="en-US" altLang="zh-TW" sz="3200" b="1" dirty="0">
                <a:latin typeface="+mn-ea"/>
                <a:cs typeface="Kaiti SC" charset="-122"/>
              </a:rPr>
              <a:t>Nov. 22, </a:t>
            </a:r>
            <a:r>
              <a:rPr lang="en-US" altLang="zh-TW" sz="3200" b="1" dirty="0" smtClean="0">
                <a:latin typeface="+mn-ea"/>
                <a:cs typeface="Kaiti SC" charset="-122"/>
              </a:rPr>
              <a:t>2015</a:t>
            </a:r>
            <a:r>
              <a:rPr lang="zh-TW" altLang="en-US" sz="3200" b="1" dirty="0" smtClean="0">
                <a:latin typeface="+mn-ea"/>
                <a:cs typeface="Kaiti SC" charset="-122"/>
              </a:rPr>
              <a:t>，</a:t>
            </a:r>
            <a:r>
              <a:rPr lang="en-US" altLang="zh-TW" sz="3200" b="1" dirty="0" smtClean="0">
                <a:latin typeface="+mn-ea"/>
                <a:cs typeface="Kaiti SC" charset="-122"/>
              </a:rPr>
              <a:t>CCMC </a:t>
            </a:r>
            <a:r>
              <a:rPr lang="zh-TW" altLang="en-US" sz="3200" b="1" dirty="0">
                <a:latin typeface="+mn-ea"/>
                <a:cs typeface="Kaiti SC" charset="-122"/>
              </a:rPr>
              <a:t>主日</a:t>
            </a:r>
            <a:r>
              <a:rPr lang="zh-TW" altLang="en-US" sz="3200" b="1" dirty="0" smtClean="0">
                <a:latin typeface="+mn-ea"/>
                <a:cs typeface="Kaiti SC" charset="-122"/>
              </a:rPr>
              <a:t>崇拜</a:t>
            </a:r>
            <a:endParaRPr lang="zh-TW" altLang="en-US" sz="3200" b="1" dirty="0">
              <a:latin typeface="+mn-ea"/>
              <a:cs typeface="Kaiti SC" charset="-122"/>
            </a:endParaRPr>
          </a:p>
          <a:p>
            <a:pPr>
              <a:defRPr/>
            </a:pPr>
            <a:r>
              <a:rPr lang="zh-TW" altLang="en-US" sz="3200" b="1" dirty="0" smtClean="0">
                <a:latin typeface="+mn-ea"/>
                <a:cs typeface="Kaiti SC" charset="-122"/>
              </a:rPr>
              <a:t>黃馮</a:t>
            </a:r>
            <a:r>
              <a:rPr lang="zh-TW" altLang="en-US" sz="3200" b="1" dirty="0">
                <a:latin typeface="+mn-ea"/>
                <a:cs typeface="Kaiti SC" charset="-122"/>
              </a:rPr>
              <a:t>喜聆</a:t>
            </a:r>
            <a:endParaRPr lang="zh-TW" altLang="en-US" b="1" dirty="0" smtClean="0">
              <a:latin typeface="+mn-ea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064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497" y="681319"/>
            <a:ext cx="9980579" cy="5859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zh-TW" altLang="en-US" sz="4400" b="1" dirty="0"/>
              <a:t>第七</a:t>
            </a:r>
            <a:r>
              <a:rPr lang="zh-TW" altLang="en-US" sz="4400" b="1" dirty="0" smtClean="0"/>
              <a:t>天</a:t>
            </a:r>
            <a:r>
              <a:rPr lang="zh-TW" altLang="en-US" sz="4400" b="1" dirty="0" smtClean="0">
                <a:solidFill>
                  <a:srgbClr val="0F47E4"/>
                </a:solidFill>
              </a:rPr>
              <a:t>在</a:t>
            </a:r>
            <a:r>
              <a:rPr lang="zh-TW" altLang="en-US" sz="4400" b="1" dirty="0">
                <a:solidFill>
                  <a:srgbClr val="0F47E4"/>
                </a:solidFill>
              </a:rPr>
              <a:t>營外</a:t>
            </a:r>
            <a:r>
              <a:rPr lang="zh-TW" altLang="en-US" sz="4400" b="1" dirty="0">
                <a:solidFill>
                  <a:srgbClr val="C00000"/>
                </a:solidFill>
              </a:rPr>
              <a:t>：</a:t>
            </a:r>
            <a:r>
              <a:rPr lang="zh-TW" altLang="en-US" sz="4400" b="1" dirty="0"/>
              <a:t>祭司鑑定，</a:t>
            </a:r>
            <a:r>
              <a:rPr lang="zh-TW" altLang="en-US" sz="4400" b="1" dirty="0" smtClean="0"/>
              <a:t>剃去</a:t>
            </a:r>
            <a:r>
              <a:rPr lang="zh-TW" altLang="en-US" sz="4400" b="1" dirty="0"/>
              <a:t>毛髮，洗澡</a:t>
            </a:r>
            <a:r>
              <a:rPr lang="zh-TW" altLang="en-US" sz="4400" b="1" dirty="0" smtClean="0"/>
              <a:t>洗衣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zh-TW" altLang="en-US" sz="4400" b="1" dirty="0">
                <a:latin typeface="+mn-ea"/>
              </a:rPr>
              <a:t>第八天</a:t>
            </a:r>
            <a:r>
              <a:rPr lang="zh-TW" altLang="en-US" sz="4400" b="1" dirty="0">
                <a:solidFill>
                  <a:srgbClr val="0F47E4"/>
                </a:solidFill>
                <a:latin typeface="+mn-ea"/>
              </a:rPr>
              <a:t>會幕前</a:t>
            </a:r>
            <a:r>
              <a:rPr lang="zh-TW" altLang="en-US" sz="4400" b="1" dirty="0">
                <a:solidFill>
                  <a:srgbClr val="C00000"/>
                </a:solidFill>
                <a:latin typeface="+mn-ea"/>
              </a:rPr>
              <a:t>：</a:t>
            </a:r>
            <a:r>
              <a:rPr lang="zh-TW" altLang="en-US" sz="4400" b="1" dirty="0">
                <a:latin typeface="+mn-ea"/>
              </a:rPr>
              <a:t>祭司献祭，</a:t>
            </a:r>
            <a:r>
              <a:rPr lang="zh-TW" altLang="en-US" sz="4400" b="1" dirty="0">
                <a:solidFill>
                  <a:srgbClr val="C00000"/>
                </a:solidFill>
                <a:latin typeface="+mn-ea"/>
              </a:rPr>
              <a:t>恢復身份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endParaRPr lang="zh-TW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21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42" y="545431"/>
            <a:ext cx="10267971" cy="60982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zh-TW" altLang="en-US" sz="4400" b="1" dirty="0"/>
              <a:t>第七</a:t>
            </a:r>
            <a:r>
              <a:rPr lang="zh-TW" altLang="en-US" sz="4400" b="1" dirty="0" smtClean="0"/>
              <a:t>天</a:t>
            </a:r>
            <a:r>
              <a:rPr lang="zh-TW" altLang="en-US" sz="4400" b="1" dirty="0" smtClean="0">
                <a:solidFill>
                  <a:srgbClr val="0F47E4"/>
                </a:solidFill>
              </a:rPr>
              <a:t>在</a:t>
            </a:r>
            <a:r>
              <a:rPr lang="zh-TW" altLang="en-US" sz="4400" b="1" dirty="0">
                <a:solidFill>
                  <a:srgbClr val="0F47E4"/>
                </a:solidFill>
              </a:rPr>
              <a:t>營外</a:t>
            </a:r>
            <a:r>
              <a:rPr lang="zh-TW" altLang="en-US" sz="4400" b="1" dirty="0">
                <a:solidFill>
                  <a:srgbClr val="C00000"/>
                </a:solidFill>
              </a:rPr>
              <a:t>：</a:t>
            </a:r>
            <a:r>
              <a:rPr lang="zh-TW" altLang="en-US" sz="4400" b="1" dirty="0"/>
              <a:t>祭司鑑定，</a:t>
            </a:r>
            <a:r>
              <a:rPr lang="zh-TW" altLang="en-US" sz="4400" b="1" dirty="0" smtClean="0"/>
              <a:t>剃去</a:t>
            </a:r>
            <a:r>
              <a:rPr lang="zh-TW" altLang="en-US" sz="4400" b="1" dirty="0"/>
              <a:t>毛髮，洗澡洗衣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zh-TW" altLang="en-US" sz="4400" b="1" dirty="0" smtClean="0">
                <a:latin typeface="+mn-ea"/>
              </a:rPr>
              <a:t>第八天</a:t>
            </a:r>
            <a:r>
              <a:rPr lang="zh-TW" altLang="en-US" sz="4400" b="1" dirty="0" smtClean="0">
                <a:solidFill>
                  <a:srgbClr val="0F47E4"/>
                </a:solidFill>
                <a:latin typeface="+mn-ea"/>
              </a:rPr>
              <a:t>會</a:t>
            </a:r>
            <a:r>
              <a:rPr lang="zh-TW" altLang="en-US" sz="4400" b="1" dirty="0">
                <a:solidFill>
                  <a:srgbClr val="0F47E4"/>
                </a:solidFill>
                <a:latin typeface="+mn-ea"/>
              </a:rPr>
              <a:t>幕前</a:t>
            </a:r>
            <a:r>
              <a:rPr lang="zh-TW" altLang="en-US" sz="4400" b="1" dirty="0" smtClean="0">
                <a:solidFill>
                  <a:srgbClr val="C00000"/>
                </a:solidFill>
                <a:latin typeface="+mn-ea"/>
              </a:rPr>
              <a:t>：</a:t>
            </a:r>
            <a:r>
              <a:rPr lang="zh-TW" altLang="en-US" sz="4400" b="1" dirty="0" smtClean="0">
                <a:latin typeface="+mn-ea"/>
              </a:rPr>
              <a:t>祭司献祭，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</a:rPr>
              <a:t>重回社會</a:t>
            </a:r>
            <a:endParaRPr lang="zh-TW" altLang="en-US" sz="4400" b="1" dirty="0">
              <a:solidFill>
                <a:srgbClr val="0C3CDB"/>
              </a:solidFill>
              <a:latin typeface="+mn-ea"/>
            </a:endParaRPr>
          </a:p>
          <a:p>
            <a:pPr marL="1200150" lvl="1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4400" b="1" dirty="0">
                <a:latin typeface="+mn-ea"/>
                <a:cs typeface="Al Bayan Plain" charset="-78"/>
              </a:rPr>
              <a:t>贖愆祭</a:t>
            </a:r>
            <a:r>
              <a:rPr lang="zh-TW" altLang="en-US" sz="4400" dirty="0">
                <a:latin typeface="+mn-ea"/>
                <a:cs typeface="Al Bayan Plain" charset="-78"/>
              </a:rPr>
              <a:t>  </a:t>
            </a:r>
            <a:r>
              <a:rPr lang="zh-TW" altLang="en-US" sz="4400" dirty="0" smtClean="0">
                <a:latin typeface="+mn-ea"/>
                <a:cs typeface="Al Bayan Plain" charset="-78"/>
              </a:rPr>
              <a:t>🐑</a:t>
            </a:r>
            <a:r>
              <a:rPr lang="zh-TW" altLang="en-US" sz="4400" dirty="0">
                <a:latin typeface="+mn-ea"/>
                <a:cs typeface="Al Bayan Plain" charset="-78"/>
              </a:rPr>
              <a:t>　 			</a:t>
            </a:r>
            <a:endParaRPr lang="zh-TW" altLang="en-US" sz="4400" dirty="0" smtClean="0">
              <a:latin typeface="+mn-ea"/>
              <a:cs typeface="Al Bayan Plain" charset="-78"/>
            </a:endParaRPr>
          </a:p>
          <a:p>
            <a:pPr marL="1200150" lvl="1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4400" b="1" dirty="0" smtClean="0">
                <a:latin typeface="+mn-ea"/>
                <a:cs typeface="Al Bayan Plain" charset="-78"/>
              </a:rPr>
              <a:t>贖罪祭  </a:t>
            </a:r>
            <a:r>
              <a:rPr lang="zh-TW" altLang="en-US" sz="4400" b="1" dirty="0">
                <a:latin typeface="+mn-ea"/>
                <a:cs typeface="Al Bayan Plain" charset="-78"/>
              </a:rPr>
              <a:t>	</a:t>
            </a:r>
            <a:endParaRPr lang="zh-TW" altLang="en-US" sz="4400" b="1" dirty="0" smtClean="0">
              <a:latin typeface="+mn-ea"/>
              <a:cs typeface="Al Bayan Plain" charset="-78"/>
            </a:endParaRPr>
          </a:p>
          <a:p>
            <a:pPr marL="1200150" lvl="1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4400" b="1" dirty="0" smtClean="0">
                <a:latin typeface="+mn-ea"/>
                <a:cs typeface="Al Bayan Plain" charset="-78"/>
              </a:rPr>
              <a:t>燔祭 </a:t>
            </a:r>
            <a:r>
              <a:rPr lang="zh-TW" altLang="en-US" sz="4400" dirty="0" smtClean="0">
                <a:latin typeface="+mn-ea"/>
                <a:cs typeface="Al Bayan Plain" charset="-78"/>
              </a:rPr>
              <a:t>🐑</a:t>
            </a:r>
            <a:r>
              <a:rPr lang="zh-TW" altLang="en-US" sz="4400" b="1" dirty="0" smtClean="0">
                <a:latin typeface="+mn-ea"/>
                <a:cs typeface="Al Bayan Plain" charset="-78"/>
              </a:rPr>
              <a:t>，</a:t>
            </a:r>
            <a:r>
              <a:rPr lang="zh-TW" altLang="en-US" sz="4400" b="1" dirty="0">
                <a:latin typeface="+mn-ea"/>
                <a:cs typeface="Al Bayan Plain" charset="-78"/>
              </a:rPr>
              <a:t>素祭 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zh-TW" altLang="en-US" sz="4800" b="1" dirty="0" smtClean="0">
                <a:solidFill>
                  <a:srgbClr val="C00000"/>
                </a:solidFill>
                <a:latin typeface="+mn-ea"/>
              </a:rPr>
              <a:t>目的：賠罪，認罪，悔改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752" y="3835681"/>
            <a:ext cx="480708" cy="6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867" y="415988"/>
            <a:ext cx="10357945" cy="6063916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/>
              <a:t>無</a:t>
            </a:r>
            <a:r>
              <a:rPr lang="zh-TW" altLang="en-US" sz="4400" b="1" dirty="0"/>
              <a:t>人不滿，一致</a:t>
            </a:r>
            <a:r>
              <a:rPr lang="zh-TW" altLang="en-US" sz="4400" b="1" dirty="0" smtClean="0"/>
              <a:t>順服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与上次待遇不同；耶穌是快快打發我離開？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甘願賠罪，認罪，悔罪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苦難使人謙卑，因禍得福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/>
              <a:t>十人都經歷神跡，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再世為人</a:t>
            </a:r>
          </a:p>
          <a:p>
            <a:pPr marL="6858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神愛世人，施恩給</a:t>
            </a:r>
            <a:r>
              <a:rPr lang="zh-TW" altLang="en-US" sz="44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一切</a:t>
            </a:r>
            <a:r>
              <a:rPr lang="zh-TW" altLang="en-US" sz="4400" b="1" dirty="0" smtClean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尋求的人</a:t>
            </a:r>
            <a:endParaRPr lang="zh-TW" altLang="en-US" sz="4400" b="1" dirty="0" smtClean="0">
              <a:solidFill>
                <a:srgbClr val="FF0000"/>
              </a:solidFill>
            </a:endParaRPr>
          </a:p>
          <a:p>
            <a:pPr lvl="1" indent="-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zh-TW" altLang="en-US" sz="4400" b="1" dirty="0" smtClean="0">
                <a:solidFill>
                  <a:srgbClr val="0C3CDB"/>
                </a:solidFill>
              </a:rPr>
              <a:t>放下驕傲，順服主</a:t>
            </a:r>
          </a:p>
        </p:txBody>
      </p:sp>
    </p:spTree>
    <p:extLst>
      <p:ext uri="{BB962C8B-B14F-4D97-AF65-F5344CB8AC3E}">
        <p14:creationId xmlns:p14="http://schemas.microsoft.com/office/powerpoint/2010/main" val="3655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39081"/>
            <a:ext cx="10515600" cy="1325563"/>
          </a:xfrm>
        </p:spPr>
        <p:txBody>
          <a:bodyPr/>
          <a:lstStyle/>
          <a:p>
            <a:pPr algn="ctr"/>
            <a:r>
              <a:rPr lang="zh-TW" altLang="en-US" sz="4800" b="1" dirty="0" smtClean="0"/>
              <a:t>小結：如何走出苦難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587" y="1864644"/>
            <a:ext cx="6314825" cy="3471864"/>
          </a:xfrm>
        </p:spPr>
        <p:txBody>
          <a:bodyPr>
            <a:normAutofit/>
          </a:bodyPr>
          <a:lstStyle/>
          <a:p>
            <a:pPr marL="742950" lvl="1" indent="-7429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4400" b="1" dirty="0" smtClean="0">
                <a:latin typeface="+mn-ea"/>
                <a:cs typeface="STFangsong" charset="-122"/>
              </a:rPr>
              <a:t>不要放棄希望</a:t>
            </a:r>
          </a:p>
          <a:p>
            <a:pPr marL="742950" lvl="1" indent="-7429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4400" b="1" dirty="0" smtClean="0">
                <a:latin typeface="+mn-ea"/>
                <a:cs typeface="Kaiti SC" charset="-122"/>
              </a:rPr>
              <a:t>要抓住機會尋求耶穌</a:t>
            </a:r>
            <a:endParaRPr lang="zh-TW" altLang="en-US" sz="4400" b="1" dirty="0">
              <a:latin typeface="+mn-ea"/>
              <a:cs typeface="Kaiti SC" charset="-122"/>
            </a:endParaRPr>
          </a:p>
          <a:p>
            <a:pPr marL="742950" lvl="1" indent="-7429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zh-TW" altLang="en-US" sz="4400" b="1" dirty="0" smtClean="0">
                <a:latin typeface="+mn-ea"/>
              </a:rPr>
              <a:t>要放下驕傲順服耶穌</a:t>
            </a:r>
            <a:endParaRPr lang="zh-TW" altLang="en-US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2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22974" y="571432"/>
            <a:ext cx="9964101" cy="57007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路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17:15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內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中有一個見自己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已經好了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就</a:t>
            </a:r>
            <a:r>
              <a:rPr lang="zh-TW" altLang="en-US" sz="44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回來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大聲歸榮耀與神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; 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16 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又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俯伏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在耶穌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腳前</a:t>
            </a:r>
            <a:r>
              <a:rPr lang="zh-TW" altLang="en-US" sz="44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感謝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他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;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這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人是撒馬利亞人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. 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17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耶穌說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潔淨了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的不是十個麼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?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那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九個在那裡呢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? 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18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除了這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外族人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再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沒有別人回來歸榮耀與神麼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? 19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就對那人說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起來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走吧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你的信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救</a:t>
            </a:r>
            <a:r>
              <a:rPr lang="zh-TW" altLang="en-US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了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你了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4400" b="1" dirty="0" smtClean="0">
              <a:solidFill>
                <a:prstClr val="black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89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242" y="628649"/>
            <a:ext cx="9643017" cy="57904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4400" b="1" dirty="0" smtClean="0">
                <a:latin typeface="+mn-ea"/>
              </a:rPr>
              <a:t>他不</a:t>
            </a:r>
            <a:r>
              <a:rPr lang="zh-TW" altLang="en-US" sz="4400" b="1" dirty="0">
                <a:latin typeface="+mn-ea"/>
              </a:rPr>
              <a:t>想与親人</a:t>
            </a:r>
            <a:r>
              <a:rPr lang="zh-TW" altLang="en-US" sz="4400" b="1" dirty="0" smtClean="0">
                <a:latin typeface="+mn-ea"/>
              </a:rPr>
              <a:t>團聚，圓夢</a:t>
            </a:r>
            <a:r>
              <a:rPr lang="zh-TW" altLang="en-US" sz="4400" b="1" dirty="0">
                <a:latin typeface="+mn-ea"/>
              </a:rPr>
              <a:t>嗎</a:t>
            </a:r>
            <a:r>
              <a:rPr lang="en-US" altLang="zh-TW" sz="4400" b="1" dirty="0">
                <a:latin typeface="+mn-ea"/>
              </a:rPr>
              <a:t>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4400" b="1" dirty="0" smtClean="0">
                <a:latin typeface="+mn-ea"/>
              </a:rPr>
              <a:t>他更看重：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</a:rPr>
              <a:t>回來</a:t>
            </a:r>
            <a:r>
              <a:rPr lang="zh-TW" altLang="en-US" sz="4400" b="1" dirty="0">
                <a:solidFill>
                  <a:srgbClr val="0C3CDB"/>
                </a:solidFill>
                <a:latin typeface="+mn-ea"/>
              </a:rPr>
              <a:t>歸榮耀給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</a:rPr>
              <a:t>神，感謝神</a:t>
            </a:r>
            <a:endParaRPr lang="en-US" altLang="zh-TW" sz="4400" b="1" dirty="0" smtClean="0">
              <a:solidFill>
                <a:srgbClr val="0C3CDB"/>
              </a:solidFill>
              <a:latin typeface="+mn-ea"/>
            </a:endParaRPr>
          </a:p>
          <a:p>
            <a:pPr marL="685800" lvl="2">
              <a:lnSpc>
                <a:spcPct val="100000"/>
              </a:lnSpc>
              <a:spcBef>
                <a:spcPts val="1200"/>
              </a:spcBef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得永生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与神為友＝在神的守護下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4400" b="1" dirty="0" smtClean="0">
                <a:latin typeface="+mn-ea"/>
                <a:cs typeface="Kaiti SC" charset="-122"/>
              </a:rPr>
              <a:t>恩上加恩，永遠的福樂     </a:t>
            </a:r>
            <a:endParaRPr lang="zh-TW" altLang="en-US" sz="4400" b="1" dirty="0">
              <a:latin typeface="+mn-ea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6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914399"/>
            <a:ext cx="10002754" cy="55715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4400" b="1" dirty="0" smtClean="0">
                <a:latin typeface="+mn-ea"/>
                <a:cs typeface="Kaiti SC" charset="-122"/>
              </a:rPr>
              <a:t>為什麼神如此計較有幾個人回來？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sz="4400" b="1" dirty="0" smtClean="0">
                <a:latin typeface="+mn-ea"/>
                <a:cs typeface="Kaiti SC" charset="-122"/>
              </a:rPr>
              <a:t>神要人「把神</a:t>
            </a:r>
            <a:r>
              <a:rPr lang="zh-TW" altLang="en-US" sz="4400" b="1" dirty="0" smtClean="0">
                <a:solidFill>
                  <a:srgbClr val="C00000"/>
                </a:solidFill>
                <a:latin typeface="+mn-ea"/>
                <a:cs typeface="Kaiti SC" charset="-122"/>
              </a:rPr>
              <a:t>當得的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榮耀歸給祂」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詩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100:4 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當稱謝進入他的門，當讚美進入他的院．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4400" b="1" dirty="0" smtClean="0">
                <a:latin typeface="+mn-ea"/>
                <a:cs typeface="Kaiti SC" charset="-122"/>
              </a:rPr>
              <a:t>我們靠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  <a:cs typeface="Kaiti SC" charset="-122"/>
              </a:rPr>
              <a:t>感恩謝讚美進入神的同在</a:t>
            </a:r>
          </a:p>
        </p:txBody>
      </p:sp>
    </p:spTree>
    <p:extLst>
      <p:ext uri="{BB962C8B-B14F-4D97-AF65-F5344CB8AC3E}">
        <p14:creationId xmlns:p14="http://schemas.microsoft.com/office/powerpoint/2010/main" val="21096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92" y="271463"/>
            <a:ext cx="10652872" cy="62265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羅</a:t>
            </a:r>
            <a:r>
              <a:rPr lang="en-US" altLang="zh-TW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1:21-24 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因為他們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雖然知道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神，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卻不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當作神榮耀他，也不感謝他。他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們的思念變為虛妄，無知的心就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昏暗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了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。自稱為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聰明，反成了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愚拙</a:t>
            </a:r>
            <a:r>
              <a:rPr lang="en-US" altLang="zh-TW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… 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所以神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任憑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他們逞著心裏的情慾行污穢的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事</a:t>
            </a:r>
            <a:r>
              <a:rPr lang="en-US" altLang="zh-TW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…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拒絕感謝神就是拒絕神．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solidFill>
                  <a:srgbClr val="C00000"/>
                </a:solidFill>
                <a:latin typeface="+mn-ea"/>
                <a:cs typeface="Kaiti SC" charset="-122"/>
              </a:rPr>
              <a:t>一</a:t>
            </a:r>
            <a:r>
              <a:rPr lang="zh-TW" altLang="en-US" sz="4400" b="1" dirty="0">
                <a:solidFill>
                  <a:srgbClr val="C00000"/>
                </a:solidFill>
                <a:latin typeface="+mn-ea"/>
                <a:cs typeface="Kaiti SC" charset="-122"/>
              </a:rPr>
              <a:t>個沒有神守護的心是罪惡滋生的</a:t>
            </a:r>
            <a:r>
              <a:rPr lang="zh-TW" altLang="en-US" sz="4400" b="1" dirty="0" smtClean="0">
                <a:solidFill>
                  <a:srgbClr val="C00000"/>
                </a:solidFill>
                <a:latin typeface="+mn-ea"/>
                <a:cs typeface="Kaiti SC" charset="-122"/>
              </a:rPr>
              <a:t>沃土</a:t>
            </a:r>
            <a:endParaRPr lang="en-US" altLang="zh-TW" sz="4400" b="1" dirty="0" smtClean="0">
              <a:solidFill>
                <a:srgbClr val="C00000"/>
              </a:solidFill>
              <a:latin typeface="+mn-ea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6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742950"/>
            <a:ext cx="9838645" cy="58473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陶恕：經常</a:t>
            </a:r>
            <a:r>
              <a:rPr lang="zh-TW" altLang="en-US" sz="4400" b="1" dirty="0">
                <a:latin typeface="+mn-ea"/>
                <a:cs typeface="Kaiti SC" charset="-122"/>
              </a:rPr>
              <a:t>湧出</a:t>
            </a:r>
            <a:r>
              <a:rPr lang="zh-TW" altLang="en-US" sz="4400" b="1" dirty="0">
                <a:solidFill>
                  <a:srgbClr val="FF0000"/>
                </a:solidFill>
                <a:latin typeface="+mn-ea"/>
                <a:cs typeface="Kaiti SC" charset="-122"/>
              </a:rPr>
              <a:t>感恩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的心不會</a:t>
            </a:r>
            <a:r>
              <a:rPr lang="zh-TW" altLang="en-US" sz="4400" b="1" dirty="0">
                <a:latin typeface="+mn-ea"/>
                <a:cs typeface="Kaiti SC" charset="-122"/>
              </a:rPr>
              <a:t>被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憂慮， 抑鬱攪擾。</a:t>
            </a:r>
            <a:r>
              <a:rPr lang="zh-TW" altLang="en-US" sz="4400" b="1" dirty="0" smtClean="0">
                <a:solidFill>
                  <a:srgbClr val="0F47E4"/>
                </a:solidFill>
                <a:latin typeface="+mn-ea"/>
                <a:cs typeface="Kaiti SC" charset="-122"/>
              </a:rPr>
              <a:t>挑剔</a:t>
            </a:r>
            <a:r>
              <a:rPr lang="en-US" altLang="zh-TW" sz="4400" b="1" dirty="0" smtClean="0">
                <a:solidFill>
                  <a:srgbClr val="0F47E4"/>
                </a:solidFill>
                <a:latin typeface="+mn-ea"/>
                <a:cs typeface="Kaiti SC" charset="-122"/>
              </a:rPr>
              <a:t>,</a:t>
            </a:r>
            <a:r>
              <a:rPr lang="zh-TW" altLang="en-US" sz="4400" b="1" dirty="0" smtClean="0">
                <a:solidFill>
                  <a:srgbClr val="0F47E4"/>
                </a:solidFill>
                <a:latin typeface="+mn-ea"/>
                <a:cs typeface="Kaiti SC" charset="-122"/>
              </a:rPr>
              <a:t> 抱怨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的心遲早</a:t>
            </a:r>
            <a:r>
              <a:rPr lang="zh-TW" altLang="en-US" sz="4400" b="1" dirty="0">
                <a:latin typeface="+mn-ea"/>
                <a:cs typeface="Kaiti SC" charset="-122"/>
              </a:rPr>
              <a:t>會落入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沮喪，悲觀中。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那九個不知感恩的人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400" b="1" dirty="0">
                <a:latin typeface="+mn-ea"/>
                <a:cs typeface="Kaiti SC" charset="-122"/>
              </a:rPr>
              <a:t>	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挑惕抱怨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  <a:sym typeface="Wingdings"/>
              </a:rPr>
              <a:t>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沮喪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  <a:sym typeface="Wingdings"/>
              </a:rPr>
              <a:t>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懷疑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  <a:sym typeface="Wingdings"/>
              </a:rPr>
              <a:t>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仇恨報復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	甚至永遠的沈淪</a:t>
            </a:r>
          </a:p>
        </p:txBody>
      </p:sp>
    </p:spTree>
    <p:extLst>
      <p:ext uri="{BB962C8B-B14F-4D97-AF65-F5344CB8AC3E}">
        <p14:creationId xmlns:p14="http://schemas.microsoft.com/office/powerpoint/2010/main" val="18307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188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+mn-ea"/>
              </a:rPr>
              <a:t>美國</a:t>
            </a:r>
            <a:r>
              <a:rPr lang="en-US" altLang="zh-TW" b="1" dirty="0" smtClean="0">
                <a:latin typeface="+mn-ea"/>
              </a:rPr>
              <a:t>2012</a:t>
            </a:r>
            <a:r>
              <a:rPr lang="zh-TW" altLang="en-US" b="1" dirty="0">
                <a:latin typeface="+mn-ea"/>
              </a:rPr>
              <a:t>統計</a:t>
            </a:r>
            <a:r>
              <a:rPr lang="zh-TW" altLang="en-US" b="1" dirty="0" smtClean="0">
                <a:latin typeface="+mn-ea"/>
              </a:rPr>
              <a:t>資料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357314"/>
            <a:ext cx="8801100" cy="52006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4400" b="1" dirty="0">
                <a:latin typeface="+mn-ea"/>
              </a:rPr>
              <a:t>每十人中有一人</a:t>
            </a:r>
            <a:r>
              <a:rPr lang="zh-TW" altLang="en-US" sz="4400" b="1" dirty="0" smtClean="0">
                <a:latin typeface="+mn-ea"/>
              </a:rPr>
              <a:t>會患抑鬱症</a:t>
            </a:r>
            <a:endParaRPr lang="zh-TW" altLang="en-US" sz="4400" b="1" dirty="0">
              <a:latin typeface="+mn-ea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4400" b="1" dirty="0">
                <a:latin typeface="+mn-ea"/>
              </a:rPr>
              <a:t>45-65</a:t>
            </a:r>
            <a:r>
              <a:rPr lang="zh-TW" altLang="en-US" sz="4400" b="1" dirty="0">
                <a:latin typeface="+mn-ea"/>
              </a:rPr>
              <a:t>歲最多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4400" b="1" dirty="0">
                <a:latin typeface="+mn-ea"/>
              </a:rPr>
              <a:t>女人比男人多一倍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4400" b="1" dirty="0">
                <a:latin typeface="+mn-ea"/>
              </a:rPr>
              <a:t>求醫的病人每年增加</a:t>
            </a:r>
            <a:r>
              <a:rPr lang="en-US" altLang="zh-TW" sz="4400" b="1" dirty="0">
                <a:latin typeface="+mn-ea"/>
              </a:rPr>
              <a:t>20%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4400" b="1" dirty="0">
                <a:latin typeface="+mn-ea"/>
              </a:rPr>
              <a:t>每年金錢損失＄</a:t>
            </a:r>
            <a:r>
              <a:rPr lang="en-US" altLang="zh-TW" sz="4400" b="1" dirty="0">
                <a:latin typeface="+mn-ea"/>
              </a:rPr>
              <a:t>210 × 10</a:t>
            </a:r>
            <a:r>
              <a:rPr lang="en-US" altLang="zh-TW" sz="4400" b="1" baseline="30000" dirty="0">
                <a:latin typeface="+mn-ea"/>
              </a:rPr>
              <a:t>9</a:t>
            </a:r>
            <a:r>
              <a:rPr lang="en-US" altLang="zh-TW" sz="4400" b="1" dirty="0">
                <a:latin typeface="+mn-ea"/>
              </a:rPr>
              <a:t>    (2015)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4400" b="1" dirty="0">
                <a:solidFill>
                  <a:srgbClr val="0C3CDB"/>
                </a:solidFill>
                <a:latin typeface="+mn-ea"/>
              </a:rPr>
              <a:t>神是</a:t>
            </a:r>
            <a:r>
              <a:rPr lang="zh-TW" altLang="en-US" sz="4400" b="1" dirty="0">
                <a:solidFill>
                  <a:srgbClr val="C00000"/>
                </a:solidFill>
                <a:latin typeface="+mn-ea"/>
              </a:rPr>
              <a:t>最好的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</a:rPr>
              <a:t>心理醫師</a:t>
            </a:r>
            <a:endParaRPr lang="zh-TW" altLang="en-US" sz="4400" b="1" dirty="0">
              <a:solidFill>
                <a:srgbClr val="0C3CDB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27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66510" y="404466"/>
            <a:ext cx="10495397" cy="611204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路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17:11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耶穌往耶路撒冷去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經過撒馬利亞和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加利利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12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進入一個村子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有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十個長個大痲瘋的迎面而來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遠遠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的站着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13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高聲說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耶穌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夫子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可憐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我們罷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14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耶穌看見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就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對他們說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你們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去把身子給祭司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察看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他們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去的時候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就潔淨了．</a:t>
            </a:r>
          </a:p>
        </p:txBody>
      </p:sp>
    </p:spTree>
    <p:extLst>
      <p:ext uri="{BB962C8B-B14F-4D97-AF65-F5344CB8AC3E}">
        <p14:creationId xmlns:p14="http://schemas.microsoft.com/office/powerpoint/2010/main" val="46284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157163"/>
            <a:ext cx="10453007" cy="6433175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凡事謝恩      帖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前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5:18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   </a:t>
            </a:r>
            <a:endParaRPr lang="en-US" altLang="zh-TW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marL="342900" indent="-5715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Wingdings" charset="2"/>
              <a:buChar char="Ø"/>
            </a:pPr>
            <a:r>
              <a:rPr lang="zh-TW" altLang="en-US" sz="4800" b="1" dirty="0" smtClean="0">
                <a:solidFill>
                  <a:srgbClr val="0F47E4"/>
                </a:solidFill>
                <a:latin typeface="+mn-ea"/>
                <a:cs typeface="Kaiti SC" charset="-122"/>
              </a:rPr>
              <a:t>培養一顆</a:t>
            </a:r>
            <a:r>
              <a:rPr lang="zh-TW" altLang="en-US" sz="4800" b="1" dirty="0" smtClean="0">
                <a:solidFill>
                  <a:srgbClr val="C00000"/>
                </a:solidFill>
                <a:latin typeface="+mn-ea"/>
                <a:cs typeface="Kaiti SC" charset="-122"/>
              </a:rPr>
              <a:t>凡事</a:t>
            </a:r>
            <a:r>
              <a:rPr lang="zh-TW" altLang="en-US" sz="4800" b="1" dirty="0" smtClean="0">
                <a:solidFill>
                  <a:srgbClr val="0F47E4"/>
                </a:solidFill>
                <a:latin typeface="+mn-ea"/>
                <a:cs typeface="Kaiti SC" charset="-122"/>
              </a:rPr>
              <a:t>謝恩的心</a:t>
            </a: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順境感恩，逆境也感恩</a:t>
            </a:r>
            <a:r>
              <a:rPr lang="en-US" altLang="zh-TW" sz="4400" b="1" dirty="0" smtClean="0">
                <a:latin typeface="+mn-ea"/>
                <a:cs typeface="Kaiti SC" charset="-122"/>
              </a:rPr>
              <a:t> </a:t>
            </a:r>
            <a:endParaRPr lang="zh-TW" altLang="en-US" sz="4400" b="1" dirty="0">
              <a:latin typeface="+mn-ea"/>
              <a:cs typeface="Kaiti SC" charset="-122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一点心得</a:t>
            </a:r>
          </a:p>
          <a:p>
            <a:pPr marL="1428750" lvl="2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接受不能改變的，改變能改變的．</a:t>
            </a:r>
          </a:p>
          <a:p>
            <a:pPr marL="1428750" lvl="2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數算恩典，感謝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讚美</a:t>
            </a:r>
            <a:endParaRPr lang="zh-TW" altLang="en-US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marL="1428750" lvl="2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讓美善充滿心中</a:t>
            </a:r>
          </a:p>
        </p:txBody>
      </p:sp>
    </p:spTree>
    <p:extLst>
      <p:ext uri="{BB962C8B-B14F-4D97-AF65-F5344CB8AC3E}">
        <p14:creationId xmlns:p14="http://schemas.microsoft.com/office/powerpoint/2010/main" val="18806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370932"/>
            <a:ext cx="9901238" cy="59012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zh-TW" altLang="en-US" sz="4400" b="1" dirty="0" smtClean="0">
                <a:solidFill>
                  <a:prstClr val="black"/>
                </a:solidFill>
                <a:latin typeface="+mn-ea"/>
              </a:rPr>
              <a:t>乃幔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zh-TW" altLang="en-US" sz="4400" b="1" dirty="0">
                <a:solidFill>
                  <a:prstClr val="black"/>
                </a:solidFill>
                <a:latin typeface="+mn-ea"/>
              </a:rPr>
              <a:t>高調而</a:t>
            </a:r>
            <a:r>
              <a:rPr lang="zh-TW" altLang="en-US" sz="4400" b="1" dirty="0" smtClean="0">
                <a:solidFill>
                  <a:prstClr val="black"/>
                </a:solidFill>
                <a:latin typeface="+mn-ea"/>
              </a:rPr>
              <a:t>來</a:t>
            </a:r>
            <a:endParaRPr lang="zh-TW" altLang="en-US" sz="4400" b="1" dirty="0">
              <a:solidFill>
                <a:prstClr val="black"/>
              </a:solidFill>
              <a:latin typeface="+mn-ea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zh-TW" altLang="en-US" sz="4400" b="1" dirty="0">
                <a:solidFill>
                  <a:prstClr val="black"/>
                </a:solidFill>
                <a:latin typeface="+mn-ea"/>
              </a:rPr>
              <a:t>一個拜偶像的人因謙卑順服得到潔淨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zh-TW" altLang="en-US" sz="4400" b="1" dirty="0">
                <a:solidFill>
                  <a:prstClr val="black"/>
                </a:solidFill>
                <a:latin typeface="+mn-ea"/>
              </a:rPr>
              <a:t>蒙恩</a:t>
            </a:r>
            <a:r>
              <a:rPr lang="zh-TW" altLang="en-US" sz="4400" b="1" dirty="0" smtClean="0">
                <a:solidFill>
                  <a:prstClr val="black"/>
                </a:solidFill>
                <a:latin typeface="+mn-ea"/>
              </a:rPr>
              <a:t>後，敬拜</a:t>
            </a:r>
            <a:r>
              <a:rPr lang="zh-TW" altLang="en-US" sz="4400" b="1" dirty="0">
                <a:solidFill>
                  <a:prstClr val="black"/>
                </a:solidFill>
                <a:latin typeface="+mn-ea"/>
              </a:rPr>
              <a:t>神說：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如今我知道，除了以色列之外，普天下沒有神。      王下</a:t>
            </a:r>
            <a:r>
              <a:rPr lang="en-US" altLang="zh-TW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5:15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zh-TW" altLang="en-US" sz="4400" b="1" dirty="0" smtClean="0">
                <a:latin typeface="+mn-ea"/>
              </a:rPr>
              <a:t>不但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</a:rPr>
              <a:t>走出苦難</a:t>
            </a:r>
            <a:r>
              <a:rPr lang="zh-TW" altLang="en-US" sz="4400" b="1" dirty="0" smtClean="0">
                <a:latin typeface="+mn-ea"/>
              </a:rPr>
              <a:t>同時</a:t>
            </a:r>
            <a:r>
              <a:rPr lang="zh-TW" altLang="en-US" sz="4400" b="1" dirty="0" smtClean="0">
                <a:solidFill>
                  <a:srgbClr val="0C3CDB"/>
                </a:solidFill>
                <a:latin typeface="+mn-ea"/>
              </a:rPr>
              <a:t>抓住</a:t>
            </a:r>
            <a:r>
              <a:rPr lang="zh-TW" altLang="en-US" sz="4400" b="1" dirty="0">
                <a:solidFill>
                  <a:srgbClr val="0C3CDB"/>
                </a:solidFill>
                <a:latin typeface="+mn-ea"/>
              </a:rPr>
              <a:t>了永遠的福樂</a:t>
            </a:r>
          </a:p>
        </p:txBody>
      </p:sp>
    </p:spTree>
    <p:extLst>
      <p:ext uri="{BB962C8B-B14F-4D97-AF65-F5344CB8AC3E}">
        <p14:creationId xmlns:p14="http://schemas.microsoft.com/office/powerpoint/2010/main" val="11124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781" y="401805"/>
            <a:ext cx="10328609" cy="6172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基督降世的目的不是解除人生活中的苦難，乃是賜給人</a:t>
            </a:r>
            <a:r>
              <a:rPr lang="zh-TW" altLang="en-US" sz="4400" b="1" dirty="0">
                <a:latin typeface="+mn-ea"/>
                <a:cs typeface="Kaiti SC" charset="-122"/>
              </a:rPr>
              <a:t>永遠豐盛的生命． 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約</a:t>
            </a:r>
            <a:r>
              <a:rPr lang="en-US" altLang="zh-TW" sz="3200" b="1" dirty="0">
                <a:latin typeface="Kaiti SC" charset="-122"/>
                <a:ea typeface="Kaiti SC" charset="-122"/>
                <a:cs typeface="Kaiti SC" charset="-122"/>
              </a:rPr>
              <a:t>10:10</a:t>
            </a:r>
            <a:endParaRPr lang="zh-TW" altLang="en-US" sz="3200" b="1" dirty="0">
              <a:latin typeface="Kaiti SC" charset="-122"/>
              <a:ea typeface="Kaiti SC" charset="-122"/>
              <a:cs typeface="Kaiti SC" charset="-122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神用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慈繩愛索牽引他們歸向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他．何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11:4 </a:t>
            </a:r>
            <a:endParaRPr lang="zh-TW" altLang="en-US" sz="4400" b="1" dirty="0">
              <a:latin typeface="Kaiti SC" charset="-122"/>
              <a:ea typeface="Kaiti SC" charset="-122"/>
              <a:cs typeface="Kaiti SC" charset="-122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你們要</a:t>
            </a:r>
            <a:r>
              <a:rPr lang="zh-TW" altLang="en-US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嘗嘗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主恩的滋味，便知道他是美善；</a:t>
            </a:r>
            <a:r>
              <a:rPr lang="zh-TW" altLang="en-US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投靠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他的人有福了！  詩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34:8 </a:t>
            </a:r>
            <a:endParaRPr lang="zh-TW" altLang="en-US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zh-TW" altLang="en-US" sz="4400" b="1" dirty="0" smtClean="0">
                <a:latin typeface="+mn-ea"/>
                <a:cs typeface="Kaiti SC" charset="-122"/>
              </a:rPr>
              <a:t>嚐嚐看，再決定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zh-TW" sz="4400" b="1" dirty="0" smtClean="0">
                <a:latin typeface="+mn-ea"/>
                <a:cs typeface="Kaiti SC" charset="-122"/>
              </a:rPr>
              <a:t>17-25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個漢堡包</a:t>
            </a:r>
            <a:endParaRPr lang="zh-TW" altLang="en-US" sz="4400" b="1" dirty="0">
              <a:latin typeface="+mn-ea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39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人的盡頭是神的</a:t>
            </a:r>
            <a:r>
              <a:rPr lang="zh-TW" altLang="en-US" sz="54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起頭</a:t>
            </a:r>
            <a:endParaRPr lang="zh-TW" altLang="en-US" sz="5400" b="1" dirty="0">
              <a:solidFill>
                <a:srgbClr val="C0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0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546"/>
            <a:ext cx="10515600" cy="129849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/>
              <a:t>縂	結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5" y="1684423"/>
            <a:ext cx="7764128" cy="4780546"/>
          </a:xfrm>
        </p:spPr>
        <p:txBody>
          <a:bodyPr>
            <a:noAutofit/>
          </a:bodyPr>
          <a:lstStyle/>
          <a:p>
            <a:pPr marL="742950" lvl="0" indent="-742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400" b="1" dirty="0" smtClean="0">
                <a:solidFill>
                  <a:prstClr val="black"/>
                </a:solidFill>
              </a:rPr>
              <a:t>不要</a:t>
            </a:r>
            <a:r>
              <a:rPr lang="zh-TW" altLang="en-US" sz="4400" b="1" dirty="0">
                <a:solidFill>
                  <a:prstClr val="black"/>
                </a:solidFill>
              </a:rPr>
              <a:t>放棄希望</a:t>
            </a:r>
          </a:p>
          <a:p>
            <a:pPr marL="742950" lvl="0" indent="-742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400" b="1" dirty="0">
                <a:solidFill>
                  <a:prstClr val="black"/>
                </a:solidFill>
              </a:rPr>
              <a:t>要抓住機會尋求耶穌</a:t>
            </a:r>
          </a:p>
          <a:p>
            <a:pPr marL="742950" lvl="0" indent="-742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400" b="1" dirty="0">
                <a:solidFill>
                  <a:prstClr val="black"/>
                </a:solidFill>
              </a:rPr>
              <a:t>要放下驕傲，順服耶穌</a:t>
            </a:r>
          </a:p>
          <a:p>
            <a:pPr marL="742950" indent="-742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TW" altLang="en-US" sz="4400" b="1" dirty="0">
                <a:solidFill>
                  <a:prstClr val="black"/>
                </a:solidFill>
              </a:rPr>
              <a:t>堅守一顆凡事感恩的</a:t>
            </a:r>
            <a:r>
              <a:rPr lang="zh-TW" altLang="en-US" sz="4400" b="1" dirty="0" smtClean="0">
                <a:solidFill>
                  <a:prstClr val="black"/>
                </a:solidFill>
              </a:rPr>
              <a:t>心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zh-TW" altLang="en-US" sz="4400" b="1" dirty="0" smtClean="0">
                <a:solidFill>
                  <a:prstClr val="black"/>
                </a:solidFill>
              </a:rPr>
              <a:t>心裡有重擔嗎，何不嚐嚐看？</a:t>
            </a:r>
            <a:endParaRPr lang="en-US" altLang="zh-TW" sz="4400" b="1" dirty="0">
              <a:solidFill>
                <a:prstClr val="black"/>
              </a:solidFill>
            </a:endParaRPr>
          </a:p>
          <a:p>
            <a:pPr marL="742950" lvl="0" indent="-7429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zh-TW" alt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5457" y="2939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83143" y="4555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66510" y="404466"/>
            <a:ext cx="10495397" cy="61120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路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17:15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內中有一個見自己已經好了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就回來大聲歸榮耀與神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;  16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又俯伏在耶穌腳前感謝他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;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這人是撒馬利亞人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.  17 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耶穌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說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: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潔淨了的不是十個麼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?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 那九個在那裡呢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?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18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除了這外族人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再沒有別人回來歸榮耀與神麼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? 19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就對那人說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起來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走吧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你的信救了你了</a:t>
            </a:r>
            <a:r>
              <a:rPr lang="zh-TW" altLang="en-US" sz="24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TW" altLang="en-US" sz="24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zh-TW" altLang="en-US" sz="4400" b="1" dirty="0">
              <a:latin typeface="Kaiti SC" charset="-122"/>
              <a:ea typeface="Kaiti SC" charset="-122"/>
              <a:cs typeface="Kaiti SC" charset="-122"/>
            </a:endParaRP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endParaRPr lang="zh-TW" altLang="en-US" sz="4400" b="1" dirty="0" smtClean="0"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58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737" y="1385887"/>
            <a:ext cx="7174836" cy="4243387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 smtClean="0"/>
              <a:t>如何走出苦境？</a:t>
            </a:r>
          </a:p>
          <a:p>
            <a:pPr marL="914400" indent="-91440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 smtClean="0"/>
              <a:t>如何抓住永遠的福樂？</a:t>
            </a:r>
          </a:p>
        </p:txBody>
      </p:sp>
    </p:spTree>
    <p:extLst>
      <p:ext uri="{BB962C8B-B14F-4D97-AF65-F5344CB8AC3E}">
        <p14:creationId xmlns:p14="http://schemas.microsoft.com/office/powerpoint/2010/main" val="419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26694" y="637771"/>
            <a:ext cx="9831805" cy="57630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路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17:11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耶穌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往耶路撒冷</a:t>
            </a:r>
            <a:r>
              <a:rPr lang="zh-TW" altLang="en-US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去</a:t>
            </a:r>
            <a:r>
              <a:rPr lang="en-US" altLang="zh-TW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經過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撒馬利亞和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加利利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>
                <a:latin typeface="Kaiti SC" charset="-122"/>
                <a:ea typeface="Kaiti SC" charset="-122"/>
                <a:cs typeface="Kaiti SC" charset="-122"/>
              </a:rPr>
              <a:t>12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進入一個村子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有</a:t>
            </a:r>
            <a:r>
              <a:rPr lang="zh-TW" altLang="en-US" sz="4400" b="1" dirty="0">
                <a:solidFill>
                  <a:srgbClr val="0F3FE3"/>
                </a:solidFill>
                <a:latin typeface="Kaiti SC" charset="-122"/>
                <a:ea typeface="Kaiti SC" charset="-122"/>
                <a:cs typeface="Kaiti SC" charset="-122"/>
              </a:rPr>
              <a:t>十個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長個大痲瘋的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迎面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而來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TW" altLang="en-US" sz="4400" b="1" dirty="0" smtClean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遠遠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的站着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13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高聲說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耶穌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夫子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可憐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我們罷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14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耶穌看見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就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對他們說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你們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去把身子給祭司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察看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.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他們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去的時候</a:t>
            </a:r>
            <a:r>
              <a:rPr lang="en-US" altLang="zh-TW" sz="4400" b="1" dirty="0" smtClean="0">
                <a:latin typeface="Kaiti SC" charset="-122"/>
                <a:ea typeface="Kaiti SC" charset="-122"/>
                <a:cs typeface="Kaiti SC" charset="-122"/>
              </a:rPr>
              <a:t>,</a:t>
            </a: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 就潔淨了．</a:t>
            </a:r>
          </a:p>
        </p:txBody>
      </p:sp>
    </p:spTree>
    <p:extLst>
      <p:ext uri="{BB962C8B-B14F-4D97-AF65-F5344CB8AC3E}">
        <p14:creationId xmlns:p14="http://schemas.microsoft.com/office/powerpoint/2010/main" val="102681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02" y="300038"/>
            <a:ext cx="9950224" cy="6243638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zh-TW" altLang="en-US" sz="5400" b="1" dirty="0" smtClean="0">
                <a:latin typeface="+mn-ea"/>
                <a:cs typeface="Kaiti SC" charset="-122"/>
              </a:rPr>
              <a:t>痲瘋病</a:t>
            </a:r>
            <a:endParaRPr lang="zh-TW" altLang="en-US" sz="5400" b="1" dirty="0" smtClean="0">
              <a:latin typeface="+mn-ea"/>
              <a:cs typeface="Al Bayan Plain" charset="-78"/>
            </a:endParaRPr>
          </a:p>
          <a:p>
            <a:pPr marL="742950" lvl="1" indent="-742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4400" b="1" dirty="0" smtClean="0">
                <a:latin typeface="+mn-ea"/>
                <a:cs typeface="Al Bayan Plain" charset="-78"/>
              </a:rPr>
              <a:t>當時以為是皮膚病 </a:t>
            </a:r>
          </a:p>
          <a:p>
            <a:pPr marL="742950" lvl="1" indent="-742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4400" b="1" dirty="0" smtClean="0">
                <a:latin typeface="+mn-ea"/>
                <a:cs typeface="Kaiti SC" charset="-122"/>
              </a:rPr>
              <a:t>痲瘋</a:t>
            </a:r>
            <a:r>
              <a:rPr lang="zh-TW" altLang="en-US" sz="4400" b="1" dirty="0">
                <a:latin typeface="+mn-ea"/>
                <a:cs typeface="Kaiti SC" charset="-122"/>
              </a:rPr>
              <a:t>分枝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桿菌感染皮膚</a:t>
            </a:r>
            <a:r>
              <a:rPr lang="zh-TW" altLang="en-US" sz="4400" b="1" dirty="0">
                <a:latin typeface="+mn-ea"/>
                <a:cs typeface="Kaiti SC" charset="-122"/>
              </a:rPr>
              <a:t>，神經，器官</a:t>
            </a:r>
            <a:endParaRPr lang="zh-TW" altLang="en-US" sz="4400" b="1" dirty="0" smtClean="0">
              <a:latin typeface="+mn-ea"/>
              <a:cs typeface="Al Bayan Plain" charset="-78"/>
            </a:endParaRPr>
          </a:p>
          <a:p>
            <a:pPr marL="742950" lvl="1" indent="-742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4400" b="1" dirty="0" smtClean="0"/>
              <a:t>白斑，</a:t>
            </a:r>
            <a:r>
              <a:rPr lang="zh-TW" altLang="en-US" sz="4400" b="1" dirty="0">
                <a:latin typeface="+mn-ea"/>
                <a:cs typeface="Kaiti SC" charset="-122"/>
              </a:rPr>
              <a:t>潰瘍，爛臭，痲木，變形，脫落</a:t>
            </a:r>
            <a:endParaRPr lang="zh-TW" altLang="en-US" sz="4400" b="1" dirty="0">
              <a:solidFill>
                <a:prstClr val="black"/>
              </a:solidFill>
              <a:latin typeface="+mn-ea"/>
              <a:cs typeface="STFangsong" charset="-122"/>
            </a:endParaRPr>
          </a:p>
          <a:p>
            <a:pPr marL="742950" lvl="1" indent="-7429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4400" b="1" dirty="0" smtClean="0">
                <a:solidFill>
                  <a:prstClr val="black"/>
                </a:solidFill>
                <a:latin typeface="+mn-ea"/>
                <a:cs typeface="STFangsong" charset="-122"/>
              </a:rPr>
              <a:t>犯罪，神的懲罰  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賽</a:t>
            </a:r>
            <a:r>
              <a:rPr lang="en-US" altLang="zh-TW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1:4-6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5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6" y="257175"/>
            <a:ext cx="10444162" cy="6343650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/>
            </a:pPr>
            <a:r>
              <a:rPr lang="en-US" altLang="zh-TW" sz="4400" b="1" dirty="0" smtClean="0">
                <a:latin typeface="+mn-ea"/>
                <a:cs typeface="STFangsong" charset="-122"/>
              </a:rPr>
              <a:t>5. </a:t>
            </a:r>
            <a:r>
              <a:rPr lang="zh-TW" altLang="en-US" sz="4400" b="1" dirty="0" smtClean="0">
                <a:latin typeface="+mn-ea"/>
                <a:cs typeface="STFangsong" charset="-122"/>
              </a:rPr>
              <a:t>逐出</a:t>
            </a:r>
            <a:r>
              <a:rPr lang="zh-TW" altLang="en-US" sz="4400" b="1" dirty="0">
                <a:latin typeface="+mn-ea"/>
                <a:cs typeface="STFangsong" charset="-122"/>
              </a:rPr>
              <a:t>社會 ，骨肉分離	</a:t>
            </a:r>
            <a:endParaRPr lang="zh-TW" altLang="en-US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marL="571500" lvl="1" indent="-5715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利</a:t>
            </a:r>
            <a:r>
              <a:rPr lang="en-US" altLang="zh-TW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13:45-46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 身上有長大痲瘋災病的，他的衣服要撕裂，也要蓬頭散髮，蒙著上唇，喊叫說：</a:t>
            </a:r>
            <a:r>
              <a:rPr lang="en-US" altLang="zh-TW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『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不潔淨了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！不潔淨了！</a:t>
            </a:r>
            <a:r>
              <a:rPr lang="en-US" altLang="zh-TW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』</a:t>
            </a:r>
            <a:r>
              <a:rPr lang="zh-TW" altLang="en-US" sz="4400" b="1" dirty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災病在他身上的日子，他便是不潔淨；他既是不潔淨，就要</a:t>
            </a:r>
            <a:r>
              <a:rPr lang="zh-TW" altLang="en-US" sz="4400" b="1" dirty="0">
                <a:solidFill>
                  <a:srgbClr val="0C3CDB"/>
                </a:solidFill>
                <a:latin typeface="Kaiti SC" charset="-122"/>
                <a:ea typeface="Kaiti SC" charset="-122"/>
                <a:cs typeface="Kaiti SC" charset="-122"/>
              </a:rPr>
              <a:t>獨居營外</a:t>
            </a:r>
            <a:r>
              <a:rPr lang="zh-TW" altLang="en-US" sz="4400" b="1" dirty="0" smtClean="0">
                <a:solidFill>
                  <a:prstClr val="black"/>
                </a:solidFill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zh-TW" altLang="en-US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  <a:defRPr/>
            </a:pPr>
            <a:r>
              <a:rPr lang="en-US" altLang="zh-TW" sz="4400" b="1" dirty="0" smtClean="0">
                <a:latin typeface="+mn-ea"/>
                <a:cs typeface="Kaiti SC" charset="-122"/>
              </a:rPr>
              <a:t>6. 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極端羞辱，絕症，絕望</a:t>
            </a:r>
            <a:endParaRPr lang="en-US" altLang="zh-TW" sz="4400" b="1" dirty="0" smtClean="0">
              <a:latin typeface="+mn-ea"/>
              <a:cs typeface="Kaiti SC" charset="-122"/>
            </a:endParaRPr>
          </a:p>
          <a:p>
            <a:pPr marL="571500" lvl="1" indent="-571500">
              <a:lnSpc>
                <a:spcPct val="100000"/>
              </a:lnSpc>
              <a:spcBef>
                <a:spcPts val="280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zh-TW" altLang="en-US" sz="4800" b="1" dirty="0" smtClean="0">
                <a:solidFill>
                  <a:srgbClr val="0C3CDB"/>
                </a:solidFill>
                <a:latin typeface="+mn-ea"/>
              </a:rPr>
              <a:t>沒有放棄</a:t>
            </a:r>
            <a:r>
              <a:rPr lang="zh-TW" altLang="en-US" sz="4800" b="1" dirty="0">
                <a:solidFill>
                  <a:srgbClr val="0C3CDB"/>
                </a:solidFill>
                <a:latin typeface="+mn-ea"/>
              </a:rPr>
              <a:t>希望 </a:t>
            </a:r>
          </a:p>
        </p:txBody>
      </p:sp>
    </p:spTree>
    <p:extLst>
      <p:ext uri="{BB962C8B-B14F-4D97-AF65-F5344CB8AC3E}">
        <p14:creationId xmlns:p14="http://schemas.microsoft.com/office/powerpoint/2010/main" val="13062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675" y="753980"/>
            <a:ext cx="8582526" cy="5749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zh-TW" altLang="en-US" sz="4400" b="1" dirty="0" smtClean="0">
                <a:latin typeface="+mn-ea"/>
                <a:cs typeface="Kaiti SC" charset="-122"/>
              </a:rPr>
              <a:t>十個痲瘋</a:t>
            </a:r>
            <a:r>
              <a:rPr lang="zh-TW" altLang="en-US" sz="4400" b="1" dirty="0">
                <a:latin typeface="+mn-ea"/>
                <a:cs typeface="Kaiti SC" charset="-122"/>
              </a:rPr>
              <a:t>病人迎</a:t>
            </a:r>
            <a:r>
              <a:rPr lang="zh-TW" altLang="en-US" sz="4400" b="1">
                <a:latin typeface="+mn-ea"/>
                <a:cs typeface="Kaiti SC" charset="-122"/>
              </a:rPr>
              <a:t>著</a:t>
            </a:r>
            <a:r>
              <a:rPr lang="zh-TW" altLang="en-US" sz="4400" b="1" smtClean="0">
                <a:latin typeface="+mn-ea"/>
                <a:cs typeface="Kaiti SC" charset="-122"/>
              </a:rPr>
              <a:t>耶穌來求</a:t>
            </a:r>
            <a:r>
              <a:rPr lang="zh-TW" altLang="en-US" sz="4400" b="1" dirty="0" smtClean="0">
                <a:latin typeface="+mn-ea"/>
                <a:cs typeface="Kaiti SC" charset="-122"/>
              </a:rPr>
              <a:t>憐憫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風聞耶穌的名聲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結隊進入村子</a:t>
            </a:r>
            <a:endParaRPr lang="en-US" altLang="zh-TW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zh-TW" altLang="en-US" sz="4400" b="1" dirty="0">
                <a:latin typeface="Kaiti SC" charset="-122"/>
                <a:ea typeface="Kaiti SC" charset="-122"/>
                <a:cs typeface="Kaiti SC" charset="-122"/>
              </a:rPr>
              <a:t>共同的盼望与害怕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zh-TW" altLang="en-US" sz="4400" b="1" dirty="0" smtClean="0">
                <a:latin typeface="Kaiti SC" charset="-122"/>
                <a:ea typeface="Kaiti SC" charset="-122"/>
                <a:cs typeface="Kaiti SC" charset="-122"/>
              </a:rPr>
              <a:t>放下了驕傲</a:t>
            </a:r>
            <a:endParaRPr lang="en-US" altLang="zh-TW" sz="44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>
              <a:lnSpc>
                <a:spcPct val="100000"/>
              </a:lnSpc>
              <a:spcBef>
                <a:spcPts val="2800"/>
              </a:spcBef>
              <a:buFont typeface="Wingdings" charset="2"/>
              <a:buChar char="Ø"/>
            </a:pPr>
            <a:r>
              <a:rPr lang="zh-TW" altLang="en-US" sz="4800" b="1" dirty="0" smtClean="0">
                <a:solidFill>
                  <a:srgbClr val="0F47E4"/>
                </a:solidFill>
                <a:latin typeface="+mn-ea"/>
                <a:cs typeface="Kaiti SC" charset="-122"/>
              </a:rPr>
              <a:t>抓住機會尋求耶穌</a:t>
            </a:r>
          </a:p>
        </p:txBody>
      </p:sp>
    </p:spTree>
    <p:extLst>
      <p:ext uri="{BB962C8B-B14F-4D97-AF65-F5344CB8AC3E}">
        <p14:creationId xmlns:p14="http://schemas.microsoft.com/office/powerpoint/2010/main" val="12244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224"/>
            <a:ext cx="10515600" cy="127298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 smtClean="0">
                <a:latin typeface="+mn-ea"/>
                <a:ea typeface="+mn-ea"/>
                <a:cs typeface="Al Bayan Plain" charset="-78"/>
              </a:rPr>
              <a:t>痲瘋病</a:t>
            </a:r>
            <a:r>
              <a:rPr lang="zh-TW" altLang="en-US" sz="4800" b="1" dirty="0">
                <a:latin typeface="+mn-ea"/>
                <a:ea typeface="+mn-ea"/>
                <a:cs typeface="Al Bayan Plain" charset="-78"/>
              </a:rPr>
              <a:t>得潔淨的條例</a:t>
            </a:r>
            <a:r>
              <a:rPr lang="en-US" altLang="zh-TW" sz="4800" b="1" dirty="0">
                <a:latin typeface="+mn-ea"/>
                <a:ea typeface="+mn-ea"/>
                <a:cs typeface="Al Bayan Plain" charset="-78"/>
              </a:rPr>
              <a:t>    </a:t>
            </a:r>
            <a:r>
              <a:rPr lang="zh-TW" altLang="en-US" sz="4800" b="1" dirty="0" smtClean="0">
                <a:latin typeface="+mn-ea"/>
                <a:ea typeface="+mn-ea"/>
                <a:cs typeface="Al Bayan Plain" charset="-78"/>
              </a:rPr>
              <a:t/>
            </a:r>
            <a:br>
              <a:rPr lang="zh-TW" altLang="en-US" sz="4800" b="1" dirty="0" smtClean="0">
                <a:latin typeface="+mn-ea"/>
                <a:ea typeface="+mn-ea"/>
                <a:cs typeface="Al Bayan Plain" charset="-78"/>
              </a:rPr>
            </a:br>
            <a:r>
              <a:rPr lang="zh-TW" altLang="en-US" b="1" dirty="0" smtClean="0">
                <a:latin typeface="+mn-ea"/>
              </a:rPr>
              <a:t>祭司</a:t>
            </a:r>
            <a:r>
              <a:rPr lang="zh-TW" altLang="en-US" b="1" dirty="0">
                <a:latin typeface="+mn-ea"/>
              </a:rPr>
              <a:t>查看的目的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431"/>
            <a:ext cx="10672482" cy="5164884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zh-TW" altLang="en-US" sz="4400" b="1" dirty="0" smtClean="0"/>
              <a:t>第一</a:t>
            </a:r>
            <a:r>
              <a:rPr lang="zh-TW" altLang="en-US" sz="4400" b="1" dirty="0"/>
              <a:t>天</a:t>
            </a:r>
            <a:r>
              <a:rPr lang="zh-TW" altLang="en-US" sz="4400" b="1" dirty="0">
                <a:solidFill>
                  <a:srgbClr val="0F47E4"/>
                </a:solidFill>
              </a:rPr>
              <a:t>在營外</a:t>
            </a:r>
            <a:r>
              <a:rPr lang="zh-TW" altLang="en-US" sz="4400" b="1" dirty="0">
                <a:solidFill>
                  <a:srgbClr val="C00000"/>
                </a:solidFill>
              </a:rPr>
              <a:t>：祭司鑑定，行潔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淨礼</a:t>
            </a:r>
            <a:r>
              <a:rPr lang="en-US" altLang="zh-TW" sz="4400" b="1" dirty="0" smtClean="0">
                <a:solidFill>
                  <a:srgbClr val="C00000"/>
                </a:solidFill>
              </a:rPr>
              <a:t>  </a:t>
            </a:r>
            <a:r>
              <a:rPr lang="zh-TW" altLang="en-US" sz="1800" b="1" dirty="0" smtClean="0">
                <a:solidFill>
                  <a:prstClr val="black"/>
                </a:solidFill>
                <a:latin typeface="新細明體" charset="0"/>
                <a:cs typeface="Al Bayan Plain" charset="-78"/>
              </a:rPr>
              <a:t>利</a:t>
            </a:r>
            <a:r>
              <a:rPr lang="en-US" altLang="zh-TW" sz="1800" b="1" dirty="0" smtClean="0">
                <a:solidFill>
                  <a:prstClr val="black"/>
                </a:solidFill>
                <a:latin typeface="新細明體" charset="0"/>
                <a:cs typeface="Al Bayan Plain" charset="-78"/>
              </a:rPr>
              <a:t>14</a:t>
            </a:r>
            <a:r>
              <a:rPr lang="zh-TW" altLang="en-US" sz="1800" b="1" dirty="0" smtClean="0">
                <a:solidFill>
                  <a:prstClr val="black"/>
                </a:solidFill>
                <a:latin typeface="新細明體" charset="0"/>
                <a:cs typeface="Al Bayan Plain" charset="-78"/>
              </a:rPr>
              <a:t>章</a:t>
            </a:r>
          </a:p>
          <a:p>
            <a:pPr marL="0" indent="0">
              <a:spcBef>
                <a:spcPts val="400"/>
              </a:spcBef>
              <a:buNone/>
            </a:pPr>
            <a:endParaRPr lang="zh-TW" altLang="en-US" sz="4400" b="1" dirty="0" smtClean="0"/>
          </a:p>
          <a:p>
            <a:pPr>
              <a:spcBef>
                <a:spcPts val="400"/>
              </a:spcBef>
              <a:buFont typeface="Arial" charset="0"/>
              <a:buChar char="•"/>
            </a:pPr>
            <a:endParaRPr lang="zh-TW" altLang="en-US" sz="4400" b="1" dirty="0" smtClean="0"/>
          </a:p>
          <a:p>
            <a:pPr>
              <a:spcBef>
                <a:spcPts val="400"/>
              </a:spcBef>
              <a:buFont typeface="Arial" charset="0"/>
              <a:buChar char="•"/>
            </a:pPr>
            <a:endParaRPr lang="zh-TW" altLang="en-US" sz="4400" dirty="0"/>
          </a:p>
          <a:p>
            <a:pPr marL="0" indent="0">
              <a:buNone/>
            </a:pPr>
            <a:endParaRPr lang="zh-TW" altLang="en-US" sz="4400" dirty="0" smtClean="0"/>
          </a:p>
          <a:p>
            <a:pPr marL="0" indent="0">
              <a:spcBef>
                <a:spcPts val="1600"/>
              </a:spcBef>
              <a:buNone/>
            </a:pPr>
            <a:r>
              <a:rPr lang="zh-TW" altLang="en-US" sz="3600" b="1" dirty="0" smtClean="0">
                <a:latin typeface="Kaiti SC" charset="-122"/>
                <a:ea typeface="Kaiti SC" charset="-122"/>
                <a:cs typeface="Kaiti SC" charset="-122"/>
              </a:rPr>
              <a:t>    活水</a:t>
            </a:r>
            <a:r>
              <a:rPr lang="zh-TW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	  </a:t>
            </a:r>
            <a:r>
              <a:rPr lang="en-US" altLang="zh-TW" sz="4000" b="1" dirty="0" smtClean="0">
                <a:latin typeface="Kaiti SC" charset="-122"/>
                <a:ea typeface="Kaiti SC" charset="-122"/>
                <a:cs typeface="Kaiti SC" charset="-122"/>
              </a:rPr>
              <a:t>2 </a:t>
            </a:r>
            <a:r>
              <a:rPr lang="zh-TW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鴿子    牛膝草  </a:t>
            </a:r>
            <a:r>
              <a:rPr lang="en-US" altLang="zh-TW" sz="4000" b="1" dirty="0" smtClean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zh-TW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香柏木   </a:t>
            </a:r>
            <a:r>
              <a:rPr lang="en-US" altLang="zh-TW" sz="4000" b="1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TW" altLang="en-US" sz="4000" b="1" dirty="0" smtClean="0">
                <a:latin typeface="Kaiti SC" charset="-122"/>
                <a:ea typeface="Kaiti SC" charset="-122"/>
                <a:cs typeface="Kaiti SC" charset="-122"/>
              </a:rPr>
              <a:t>朱紅線</a:t>
            </a:r>
            <a:endParaRPr lang="zh-TW" altLang="en-US" sz="4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82" y="2885746"/>
            <a:ext cx="2117537" cy="2494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25" y="2940311"/>
            <a:ext cx="2070372" cy="2476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89" y="2885746"/>
            <a:ext cx="1869141" cy="2494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85745"/>
            <a:ext cx="1922010" cy="24949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525717" y="3131294"/>
            <a:ext cx="2442570" cy="20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1258</Words>
  <Application>Microsoft Macintosh PowerPoint</Application>
  <PresentationFormat>Widescreen</PresentationFormat>
  <Paragraphs>134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Al Bayan Plain</vt:lpstr>
      <vt:lpstr>Calibri</vt:lpstr>
      <vt:lpstr>Calibri Light</vt:lpstr>
      <vt:lpstr>Kaiti SC</vt:lpstr>
      <vt:lpstr>STFangsong</vt:lpstr>
      <vt:lpstr>Wingdings</vt:lpstr>
      <vt:lpstr>新細明體</vt:lpstr>
      <vt:lpstr>Arial</vt:lpstr>
      <vt:lpstr>Office Theme</vt:lpstr>
      <vt:lpstr> 恩上加恩  路 17:11-19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痲瘋病得潔淨的條例     祭司查看的目的</vt:lpstr>
      <vt:lpstr>PowerPoint Presentation</vt:lpstr>
      <vt:lpstr>PowerPoint Presentation</vt:lpstr>
      <vt:lpstr>PowerPoint Presentation</vt:lpstr>
      <vt:lpstr>小結：如何走出苦難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美國2012統計資料</vt:lpstr>
      <vt:lpstr>PowerPoint Presentation</vt:lpstr>
      <vt:lpstr>PowerPoint Presentation</vt:lpstr>
      <vt:lpstr>PowerPoint Presentation</vt:lpstr>
      <vt:lpstr>PowerPoint Presentation</vt:lpstr>
      <vt:lpstr>縂 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恩上加恩  路 17:11-19</dc:title>
  <dc:creator>Shilling Huang</dc:creator>
  <cp:lastModifiedBy>Shilling Huang</cp:lastModifiedBy>
  <cp:revision>591</cp:revision>
  <cp:lastPrinted>2015-11-22T05:34:15Z</cp:lastPrinted>
  <dcterms:created xsi:type="dcterms:W3CDTF">2015-10-31T16:39:49Z</dcterms:created>
  <dcterms:modified xsi:type="dcterms:W3CDTF">2015-11-24T01:02:55Z</dcterms:modified>
</cp:coreProperties>
</file>