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7"/>
  </p:notesMasterIdLst>
  <p:sldIdLst>
    <p:sldId id="257" r:id="rId3"/>
    <p:sldId id="305" r:id="rId4"/>
    <p:sldId id="337" r:id="rId5"/>
    <p:sldId id="357" r:id="rId6"/>
    <p:sldId id="358" r:id="rId7"/>
    <p:sldId id="359" r:id="rId8"/>
    <p:sldId id="339" r:id="rId9"/>
    <p:sldId id="308" r:id="rId10"/>
    <p:sldId id="360" r:id="rId11"/>
    <p:sldId id="361" r:id="rId12"/>
    <p:sldId id="362" r:id="rId13"/>
    <p:sldId id="363" r:id="rId14"/>
    <p:sldId id="364" r:id="rId15"/>
    <p:sldId id="365" r:id="rId16"/>
    <p:sldId id="366" r:id="rId17"/>
    <p:sldId id="367" r:id="rId18"/>
    <p:sldId id="368" r:id="rId19"/>
    <p:sldId id="369" r:id="rId20"/>
    <p:sldId id="370" r:id="rId21"/>
    <p:sldId id="371" r:id="rId22"/>
    <p:sldId id="372" r:id="rId23"/>
    <p:sldId id="373" r:id="rId24"/>
    <p:sldId id="374" r:id="rId25"/>
    <p:sldId id="31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91" d="100"/>
          <a:sy n="91" d="100"/>
        </p:scale>
        <p:origin x="-137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592960-1CE5-46DF-AA74-40A0F75845CC}" type="datetimeFigureOut">
              <a:rPr lang="en-US" smtClean="0"/>
              <a:pPr/>
              <a:t>11/1/2015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26B3E5-248B-4B21-9696-877E8917F91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11/1/2015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11/1/2015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11/1/2015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11/1/2015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11/1/2015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11/1/2015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11/1/2015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11/1/2015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11/1/2015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11/1/2015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11/1/2015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pPr/>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pPr/>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pPr/>
              <a:t>11/1/2015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pPr/>
              <a:t>11/1/2015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pPr/>
              <a:t>11/1/2015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pPr/>
              <a:t>11/1/2015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11/1/2015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246769"/>
          </a:xfrm>
          <a:prstGeom prst="rect">
            <a:avLst/>
          </a:prstGeom>
          <a:noFill/>
        </p:spPr>
        <p:txBody>
          <a:bodyPr wrap="square" rtlCol="0">
            <a:spAutoFit/>
          </a:bodyPr>
          <a:lstStyle/>
          <a:p>
            <a:r>
              <a:rPr lang="en-US" sz="7000" b="1" dirty="0" smtClean="0"/>
              <a:t>YOUR COMMAND </a:t>
            </a:r>
            <a:r>
              <a:rPr lang="en-US" sz="7000" dirty="0" smtClean="0"/>
              <a:t>IS</a:t>
            </a:r>
          </a:p>
          <a:p>
            <a:pPr algn="dist"/>
            <a:r>
              <a:rPr lang="en-US" sz="7000" b="1" dirty="0" smtClean="0"/>
              <a:t>MYOUR DESIRE</a:t>
            </a:r>
            <a:endParaRPr lang="en-US" sz="7000" b="1" dirty="0"/>
          </a:p>
        </p:txBody>
      </p:sp>
      <p:sp>
        <p:nvSpPr>
          <p:cNvPr id="3" name="TextBox 2"/>
          <p:cNvSpPr txBox="1"/>
          <p:nvPr/>
        </p:nvSpPr>
        <p:spPr>
          <a:xfrm>
            <a:off x="2895600" y="1106269"/>
            <a:ext cx="3276600" cy="646331"/>
          </a:xfrm>
          <a:prstGeom prst="rect">
            <a:avLst/>
          </a:prstGeom>
          <a:noFill/>
        </p:spPr>
        <p:txBody>
          <a:bodyPr wrap="square" rtlCol="0">
            <a:spAutoFit/>
          </a:bodyPr>
          <a:lstStyle/>
          <a:p>
            <a:pPr algn="ctr"/>
            <a:r>
              <a:rPr lang="en-US" sz="3600" dirty="0" smtClean="0"/>
              <a:t>Mark 12: 28-34</a:t>
            </a:r>
            <a:endParaRPr 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pic>
        <p:nvPicPr>
          <p:cNvPr id="1026" name="Picture 2" descr="http://4.bp.blogspot.com/_D_Z-D2tzi14/TLTvu9DLvVI/AAAAAAAAD8w/dAbgy99PIfU/s1600/marshmallow2%28alternate%292cake.png"/>
          <p:cNvPicPr>
            <a:picLocks noChangeAspect="1" noChangeArrowheads="1"/>
          </p:cNvPicPr>
          <p:nvPr/>
        </p:nvPicPr>
        <p:blipFill>
          <a:blip r:embed="rId2" cstate="print"/>
          <a:srcRect/>
          <a:stretch>
            <a:fillRect/>
          </a:stretch>
        </p:blipFill>
        <p:spPr bwMode="auto">
          <a:xfrm>
            <a:off x="0" y="0"/>
            <a:ext cx="7620000" cy="5715000"/>
          </a:xfrm>
          <a:prstGeom prst="rect">
            <a:avLst/>
          </a:prstGeom>
          <a:noFill/>
        </p:spPr>
      </p:pic>
      <p:sp>
        <p:nvSpPr>
          <p:cNvPr id="4" name="TextBox 3"/>
          <p:cNvSpPr txBox="1"/>
          <p:nvPr/>
        </p:nvSpPr>
        <p:spPr>
          <a:xfrm>
            <a:off x="3505200" y="5742801"/>
            <a:ext cx="5638800" cy="276999"/>
          </a:xfrm>
          <a:prstGeom prst="rect">
            <a:avLst/>
          </a:prstGeom>
          <a:noFill/>
        </p:spPr>
        <p:txBody>
          <a:bodyPr wrap="square" rtlCol="0">
            <a:spAutoFit/>
          </a:bodyPr>
          <a:lstStyle/>
          <a:p>
            <a:r>
              <a:rPr lang="en-US" sz="1200" dirty="0" smtClean="0">
                <a:solidFill>
                  <a:schemeClr val="bg1"/>
                </a:solidFill>
              </a:rPr>
              <a:t>http://hyperboleandahalf.blogspot.com/2010/10/god-of-cake.html</a:t>
            </a:r>
            <a:endParaRPr lang="en-US" sz="1200"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pic>
        <p:nvPicPr>
          <p:cNvPr id="56322" name="Picture 2" descr="http://2.bp.blogspot.com/_D_Z-D2tzi14/TLTwPWSfm1I/AAAAAAAAD9A/jZcOV5HoqgU/s1600/marshmallow10cake.jpg"/>
          <p:cNvPicPr>
            <a:picLocks noChangeAspect="1" noChangeArrowheads="1"/>
          </p:cNvPicPr>
          <p:nvPr/>
        </p:nvPicPr>
        <p:blipFill>
          <a:blip r:embed="rId2" cstate="print"/>
          <a:srcRect/>
          <a:stretch>
            <a:fillRect/>
          </a:stretch>
        </p:blipFill>
        <p:spPr bwMode="auto">
          <a:xfrm>
            <a:off x="0" y="0"/>
            <a:ext cx="7620000" cy="5715000"/>
          </a:xfrm>
          <a:prstGeom prst="rect">
            <a:avLst/>
          </a:prstGeom>
          <a:noFill/>
        </p:spPr>
      </p:pic>
      <p:sp>
        <p:nvSpPr>
          <p:cNvPr id="4" name="TextBox 3"/>
          <p:cNvSpPr txBox="1"/>
          <p:nvPr/>
        </p:nvSpPr>
        <p:spPr>
          <a:xfrm>
            <a:off x="3505200" y="5742801"/>
            <a:ext cx="5638800" cy="276999"/>
          </a:xfrm>
          <a:prstGeom prst="rect">
            <a:avLst/>
          </a:prstGeom>
          <a:noFill/>
        </p:spPr>
        <p:txBody>
          <a:bodyPr wrap="square" rtlCol="0">
            <a:spAutoFit/>
          </a:bodyPr>
          <a:lstStyle/>
          <a:p>
            <a:r>
              <a:rPr lang="en-US" sz="1200" dirty="0" smtClean="0">
                <a:solidFill>
                  <a:schemeClr val="bg1"/>
                </a:solidFill>
              </a:rPr>
              <a:t>http://hyperboleandahalf.blogspot.com/2010/10/god-of-cake.html</a:t>
            </a:r>
            <a:endParaRPr lang="en-US" sz="1200"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pic>
        <p:nvPicPr>
          <p:cNvPr id="57346" name="Picture 2" descr="http://1.bp.blogspot.com/_D_Z-D2tzi14/TLT2bSprcdI/AAAAAAAAD9M/6v6AJVGNyxw/s1600/Picture+6.png"/>
          <p:cNvPicPr>
            <a:picLocks noChangeAspect="1" noChangeArrowheads="1"/>
          </p:cNvPicPr>
          <p:nvPr/>
        </p:nvPicPr>
        <p:blipFill>
          <a:blip r:embed="rId2" cstate="print"/>
          <a:srcRect/>
          <a:stretch>
            <a:fillRect/>
          </a:stretch>
        </p:blipFill>
        <p:spPr bwMode="auto">
          <a:xfrm>
            <a:off x="0" y="0"/>
            <a:ext cx="7610475" cy="5695950"/>
          </a:xfrm>
          <a:prstGeom prst="rect">
            <a:avLst/>
          </a:prstGeom>
          <a:noFill/>
        </p:spPr>
      </p:pic>
      <p:sp>
        <p:nvSpPr>
          <p:cNvPr id="4" name="TextBox 3"/>
          <p:cNvSpPr txBox="1"/>
          <p:nvPr/>
        </p:nvSpPr>
        <p:spPr>
          <a:xfrm>
            <a:off x="3505200" y="5742801"/>
            <a:ext cx="5638800" cy="276999"/>
          </a:xfrm>
          <a:prstGeom prst="rect">
            <a:avLst/>
          </a:prstGeom>
          <a:noFill/>
        </p:spPr>
        <p:txBody>
          <a:bodyPr wrap="square" rtlCol="0">
            <a:spAutoFit/>
          </a:bodyPr>
          <a:lstStyle/>
          <a:p>
            <a:r>
              <a:rPr lang="en-US" sz="1200" dirty="0" smtClean="0">
                <a:solidFill>
                  <a:schemeClr val="bg1"/>
                </a:solidFill>
              </a:rPr>
              <a:t>http://hyperboleandahalf.blogspot.com/2010/10/god-of-cake.html</a:t>
            </a:r>
            <a:endParaRPr lang="en-US" sz="1200"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2554545"/>
          </a:xfrm>
          <a:prstGeom prst="rect">
            <a:avLst/>
          </a:prstGeom>
          <a:noFill/>
        </p:spPr>
        <p:txBody>
          <a:bodyPr wrap="square" rtlCol="0">
            <a:spAutoFit/>
          </a:bodyPr>
          <a:lstStyle/>
          <a:p>
            <a:r>
              <a:rPr lang="en-US" sz="4000" dirty="0" smtClean="0">
                <a:solidFill>
                  <a:schemeClr val="bg1"/>
                </a:solidFill>
              </a:rPr>
              <a:t>In January of 1930 Frank </a:t>
            </a:r>
            <a:r>
              <a:rPr lang="en-US" sz="4000" dirty="0" err="1" smtClean="0">
                <a:solidFill>
                  <a:schemeClr val="bg1"/>
                </a:solidFill>
              </a:rPr>
              <a:t>Laubach</a:t>
            </a:r>
            <a:r>
              <a:rPr lang="en-US" sz="4000" dirty="0" smtClean="0">
                <a:solidFill>
                  <a:schemeClr val="bg1"/>
                </a:solidFill>
              </a:rPr>
              <a:t> began to </a:t>
            </a:r>
            <a:r>
              <a:rPr lang="en-US" sz="4000" b="1" dirty="0" smtClean="0">
                <a:solidFill>
                  <a:schemeClr val="bg1"/>
                </a:solidFill>
              </a:rPr>
              <a:t>cultivate the habit of turning his mind to Christ for one second out of every minute</a:t>
            </a:r>
            <a:r>
              <a:rPr lang="en-US" sz="4000" dirty="0" smtClean="0">
                <a:solidFill>
                  <a:schemeClr val="bg1"/>
                </a:solidFill>
              </a:rPr>
              <a:t>. </a:t>
            </a:r>
          </a:p>
          <a:p>
            <a:endParaRPr lang="en-US" sz="4000" u="sng" dirty="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1477328"/>
          </a:xfrm>
          <a:prstGeom prst="rect">
            <a:avLst/>
          </a:prstGeom>
          <a:noFill/>
        </p:spPr>
        <p:txBody>
          <a:bodyPr wrap="square" rtlCol="0">
            <a:spAutoFit/>
          </a:bodyPr>
          <a:lstStyle/>
          <a:p>
            <a:r>
              <a:rPr lang="en-US" sz="3000" dirty="0" smtClean="0">
                <a:solidFill>
                  <a:prstClr val="white"/>
                </a:solidFill>
              </a:rPr>
              <a:t>1 </a:t>
            </a:r>
            <a:r>
              <a:rPr lang="en-US" sz="3000" dirty="0" err="1" smtClean="0">
                <a:solidFill>
                  <a:prstClr val="white"/>
                </a:solidFill>
              </a:rPr>
              <a:t>Cor</a:t>
            </a:r>
            <a:r>
              <a:rPr lang="en-US" sz="3000" dirty="0" smtClean="0">
                <a:solidFill>
                  <a:prstClr val="white"/>
                </a:solidFill>
              </a:rPr>
              <a:t> 10: 31 … So whether you eat or drink or </a:t>
            </a:r>
            <a:r>
              <a:rPr lang="en-US" sz="3000" b="1" dirty="0" smtClean="0">
                <a:solidFill>
                  <a:prstClr val="white"/>
                </a:solidFill>
              </a:rPr>
              <a:t>whatever you do, do it all for the glory of God</a:t>
            </a:r>
            <a:r>
              <a:rPr lang="en-US" sz="3000" dirty="0" smtClean="0">
                <a:solidFill>
                  <a:prstClr val="white"/>
                </a:solidFill>
              </a:rPr>
              <a:t>. </a:t>
            </a:r>
          </a:p>
          <a:p>
            <a:r>
              <a:rPr lang="en-US" sz="3000" dirty="0" smtClean="0">
                <a:solidFill>
                  <a:prstClr val="white"/>
                </a:solidFill>
              </a:rP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708981"/>
          </a:xfrm>
          <a:prstGeom prst="rect">
            <a:avLst/>
          </a:prstGeom>
          <a:noFill/>
        </p:spPr>
        <p:txBody>
          <a:bodyPr wrap="square" rtlCol="0">
            <a:spAutoFit/>
          </a:bodyPr>
          <a:lstStyle/>
          <a:p>
            <a:r>
              <a:rPr lang="en-US" sz="4000" i="1" dirty="0" smtClean="0">
                <a:solidFill>
                  <a:schemeClr val="bg1"/>
                </a:solidFill>
              </a:rPr>
              <a:t>Jesus said, “The most important (commandment) is this: ‘Hear, O Israel: The Lord our God, the Lord is one. Love the Lord your God with all your heart and with all your soul and with all your mind and with all your strength.’”  </a:t>
            </a:r>
            <a:r>
              <a:rPr lang="zh-CN" altLang="en-US" sz="3000" i="1" dirty="0" smtClean="0">
                <a:solidFill>
                  <a:schemeClr val="bg1"/>
                </a:solidFill>
              </a:rPr>
              <a:t>第 一 要 紧 的 就 是 说 ： 以 色 列 阿 ， 你 要 听 ， 主 ─ 我 们 神 是 独 一 的 主 。你 要 尽 心 、 尽 性 、 尽 意 、 尽 力 爱 主 ─ 你 的 神 。</a:t>
            </a:r>
            <a:endParaRPr lang="en-US" sz="3000" i="1" dirty="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smtClean="0">
                <a:solidFill>
                  <a:schemeClr val="bg1"/>
                </a:solidFill>
              </a:rPr>
              <a:t>“As yourself” refers to the INTENSITY and DEVOTION-DEDICATION-COMMITMENT we give to ourselves as much as it is the MANNER by which we love ourselves.</a:t>
            </a:r>
            <a:endParaRPr lang="en-US" sz="3000" dirty="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smtClean="0">
                <a:solidFill>
                  <a:schemeClr val="bg1"/>
                </a:solidFill>
              </a:rPr>
              <a:t>If your heart is pinched over a stained shirt, </a:t>
            </a:r>
            <a:r>
              <a:rPr lang="en-US" sz="4000" b="1" i="1" dirty="0" smtClean="0">
                <a:solidFill>
                  <a:schemeClr val="bg1"/>
                </a:solidFill>
              </a:rPr>
              <a:t>how much more must you be in agony over the many lives which are shattered, even perishing in sin?</a:t>
            </a:r>
            <a:endParaRPr lang="en-US" sz="3000" b="1" i="1" dirty="0">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5016758"/>
          </a:xfrm>
          <a:prstGeom prst="rect">
            <a:avLst/>
          </a:prstGeom>
          <a:noFill/>
        </p:spPr>
        <p:txBody>
          <a:bodyPr wrap="square" rtlCol="0">
            <a:spAutoFit/>
          </a:bodyPr>
          <a:lstStyle/>
          <a:p>
            <a:r>
              <a:rPr lang="en-US" sz="4000" i="1" dirty="0" smtClean="0">
                <a:solidFill>
                  <a:schemeClr val="bg1"/>
                </a:solidFill>
              </a:rPr>
              <a:t>To me the question isn't how much I should give away, but how much I should keep.  I see my money as belonging to whoever needs it most: every dollar I spend is a dollar out of the hands of someone who needs it more than me.  I’ve always felt that way.</a:t>
            </a:r>
          </a:p>
          <a:p>
            <a:r>
              <a:rPr lang="en-US" sz="4000" dirty="0" smtClean="0">
                <a:solidFill>
                  <a:schemeClr val="bg1"/>
                </a:solidFill>
              </a:rPr>
              <a:t>~Julia Wise</a:t>
            </a:r>
            <a:endParaRPr lang="en-US" sz="4000" dirty="0">
              <a:solidFill>
                <a:schemeClr val="bg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dirty="0" smtClean="0">
                <a:solidFill>
                  <a:schemeClr val="bg1"/>
                </a:solidFill>
              </a:rPr>
              <a:t>Wise knowledge (and moral behavior) brings us </a:t>
            </a:r>
            <a:r>
              <a:rPr lang="en-US" sz="4000" u="sng" dirty="0" smtClean="0">
                <a:solidFill>
                  <a:schemeClr val="bg1"/>
                </a:solidFill>
              </a:rPr>
              <a:t>close to</a:t>
            </a:r>
            <a:r>
              <a:rPr lang="en-US" sz="4000" dirty="0" smtClean="0">
                <a:solidFill>
                  <a:schemeClr val="bg1"/>
                </a:solidFill>
              </a:rPr>
              <a:t> the Kingdom but not </a:t>
            </a:r>
            <a:r>
              <a:rPr lang="en-US" sz="4000" u="sng" dirty="0" smtClean="0">
                <a:solidFill>
                  <a:schemeClr val="bg1"/>
                </a:solidFill>
              </a:rPr>
              <a:t>into</a:t>
            </a:r>
            <a:r>
              <a:rPr lang="en-US" sz="4000" dirty="0" smtClean="0">
                <a:solidFill>
                  <a:schemeClr val="bg1"/>
                </a:solidFill>
              </a:rPr>
              <a:t> the Kingdom</a:t>
            </a:r>
            <a:br>
              <a:rPr lang="en-US" sz="4000" dirty="0" smtClean="0">
                <a:solidFill>
                  <a:schemeClr val="bg1"/>
                </a:solidFill>
              </a:rPr>
            </a:br>
            <a:r>
              <a:rPr lang="en-US" sz="4000" dirty="0" smtClean="0">
                <a:solidFill>
                  <a:schemeClr val="bg1"/>
                </a:solidFill>
              </a:rPr>
              <a:t>i.e., </a:t>
            </a:r>
            <a:r>
              <a:rPr lang="en-US" sz="4000" b="1" dirty="0" smtClean="0">
                <a:solidFill>
                  <a:schemeClr val="bg1"/>
                </a:solidFill>
              </a:rPr>
              <a:t>Only authentic faith in Jesus the Christ brings us into God’s Kingdom</a:t>
            </a:r>
            <a:r>
              <a:rPr lang="en-US" sz="4000" dirty="0" smtClean="0">
                <a:solidFill>
                  <a:schemeClr val="bg1"/>
                </a:solidFill>
              </a:rPr>
              <a:t>.</a:t>
            </a:r>
            <a:endParaRPr lang="en-US" sz="30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u="sng" dirty="0" smtClean="0">
                <a:solidFill>
                  <a:schemeClr val="bg1"/>
                </a:solidFill>
              </a:rPr>
              <a:t>Message of Mk 12: 28-34:</a:t>
            </a:r>
          </a:p>
          <a:p>
            <a:r>
              <a:rPr lang="en-US" sz="4000" b="1" dirty="0" smtClean="0">
                <a:solidFill>
                  <a:schemeClr val="bg1"/>
                </a:solidFill>
              </a:rPr>
              <a:t>Only authentic faith in Jesus the Christ brings us into God’s Kingdom</a:t>
            </a:r>
            <a:r>
              <a:rPr lang="en-US" sz="4000" dirty="0" smtClean="0">
                <a:solidFill>
                  <a:schemeClr val="bg1"/>
                </a:solidFill>
              </a:rPr>
              <a:t>.</a:t>
            </a:r>
          </a:p>
          <a:p>
            <a:r>
              <a:rPr lang="zh-CN" altLang="en-US" sz="4000" b="1" dirty="0" smtClean="0">
                <a:solidFill>
                  <a:schemeClr val="bg1"/>
                </a:solidFill>
              </a:rPr>
              <a:t>唯独对耶稣，也就是基督，有实质的信心方能进入上帝的国度。</a:t>
            </a:r>
            <a:endParaRPr lang="en-US" sz="4000" b="1" dirty="0">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smtClean="0">
                <a:solidFill>
                  <a:schemeClr val="bg1"/>
                </a:solidFill>
              </a:rPr>
              <a:t>Jesus the Christ does not expect us to be of sinless perfection, but he does expect us to grow, mature, and progressively transform into his likeness.</a:t>
            </a:r>
            <a:endParaRPr lang="en-US" sz="3000" dirty="0">
              <a:solidFill>
                <a:schemeClr val="bg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3323987"/>
          </a:xfrm>
          <a:prstGeom prst="rect">
            <a:avLst/>
          </a:prstGeom>
          <a:noFill/>
        </p:spPr>
        <p:txBody>
          <a:bodyPr wrap="square" rtlCol="0">
            <a:spAutoFit/>
          </a:bodyPr>
          <a:lstStyle/>
          <a:p>
            <a:r>
              <a:rPr lang="en-US" sz="3000" dirty="0" err="1" smtClean="0">
                <a:solidFill>
                  <a:prstClr val="white"/>
                </a:solidFill>
              </a:rPr>
              <a:t>Jn</a:t>
            </a:r>
            <a:r>
              <a:rPr lang="en-US" sz="3000" dirty="0" smtClean="0">
                <a:solidFill>
                  <a:prstClr val="white"/>
                </a:solidFill>
              </a:rPr>
              <a:t> 15: 5-6 …I am the vine; you are the branches. </a:t>
            </a:r>
            <a:r>
              <a:rPr lang="en-US" sz="3000" b="1" dirty="0" smtClean="0">
                <a:solidFill>
                  <a:prstClr val="white"/>
                </a:solidFill>
              </a:rPr>
              <a:t>If you remain in me and I in you, you will bear much fruit</a:t>
            </a:r>
            <a:r>
              <a:rPr lang="en-US" sz="3000" dirty="0" smtClean="0">
                <a:solidFill>
                  <a:prstClr val="white"/>
                </a:solidFill>
              </a:rPr>
              <a:t>; apart from me you can do nothing. </a:t>
            </a:r>
            <a:r>
              <a:rPr lang="en-US" sz="3000" b="1" dirty="0" smtClean="0">
                <a:solidFill>
                  <a:prstClr val="white"/>
                </a:solidFill>
              </a:rPr>
              <a:t>If you do not remain in me, you are like a branch that is thrown away and withers</a:t>
            </a:r>
            <a:r>
              <a:rPr lang="en-US" sz="3000" dirty="0" smtClean="0">
                <a:solidFill>
                  <a:prstClr val="white"/>
                </a:solidFill>
              </a:rPr>
              <a:t>; such branches are picked up, thrown into the fire and burned. </a:t>
            </a:r>
          </a:p>
          <a:p>
            <a:r>
              <a:rPr lang="en-US" sz="3000" dirty="0" smtClean="0">
                <a:solidFill>
                  <a:prstClr val="white"/>
                </a:solidFill>
              </a:rPr>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323439"/>
          </a:xfrm>
          <a:prstGeom prst="rect">
            <a:avLst/>
          </a:prstGeom>
          <a:noFill/>
        </p:spPr>
        <p:txBody>
          <a:bodyPr wrap="square" rtlCol="0">
            <a:spAutoFit/>
          </a:bodyPr>
          <a:lstStyle/>
          <a:p>
            <a:r>
              <a:rPr lang="en-US" sz="4000" dirty="0" smtClean="0">
                <a:solidFill>
                  <a:schemeClr val="bg1"/>
                </a:solidFill>
              </a:rPr>
              <a:t>Birthed out of a life touched and formed by the Gospel.</a:t>
            </a:r>
            <a:endParaRPr lang="en-US" sz="3000" dirty="0">
              <a:solidFill>
                <a:schemeClr val="bg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dirty="0" smtClean="0">
                <a:solidFill>
                  <a:schemeClr val="bg1"/>
                </a:solidFill>
              </a:rPr>
              <a:t>The commandments will not be taken on as rules to be obeyed out of respect for an authority, good as that is. </a:t>
            </a:r>
            <a:r>
              <a:rPr lang="en-US" sz="4000" b="1" dirty="0" smtClean="0">
                <a:solidFill>
                  <a:schemeClr val="bg1"/>
                </a:solidFill>
              </a:rPr>
              <a:t>Instead, the commandments will be taken on as desires of the heart to be lived out of the love for the Lover of our souls</a:t>
            </a:r>
            <a:r>
              <a:rPr lang="en-US" sz="4000" dirty="0" smtClean="0">
                <a:solidFill>
                  <a:schemeClr val="bg1"/>
                </a:solidFill>
              </a:rPr>
              <a:t>.</a:t>
            </a:r>
            <a:endParaRPr lang="en-US" sz="3000" dirty="0">
              <a:solidFill>
                <a:schemeClr val="bg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smtClean="0">
                <a:solidFill>
                  <a:schemeClr val="bg1"/>
                </a:solidFill>
              </a:rPr>
              <a:t>We are not the final judge of the good command; rather, </a:t>
            </a:r>
            <a:r>
              <a:rPr lang="en-US" sz="4000" b="1" dirty="0" smtClean="0">
                <a:solidFill>
                  <a:schemeClr val="bg1"/>
                </a:solidFill>
              </a:rPr>
              <a:t>we are to put in all the effort to align our personal desire to what GOOD has been commanded to us</a:t>
            </a:r>
            <a:r>
              <a:rPr lang="en-US" sz="4000" dirty="0" smtClean="0">
                <a:solidFill>
                  <a:schemeClr val="bg1"/>
                </a:solidFill>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dirty="0" smtClean="0">
                <a:solidFill>
                  <a:schemeClr val="bg1"/>
                </a:solidFill>
              </a:rPr>
              <a:t>Love the Lord your God with all your heart and with all your soul and with all your mind and with all your strength.</a:t>
            </a:r>
            <a:endParaRPr lang="zh-CN" altLang="en-US" sz="4000" dirty="0" smtClean="0">
              <a:solidFill>
                <a:schemeClr val="bg1"/>
              </a:solidFill>
            </a:endParaRPr>
          </a:p>
          <a:p>
            <a:endParaRPr lang="en-US" sz="4000" dirty="0" smtClean="0">
              <a:solidFill>
                <a:schemeClr val="bg1"/>
              </a:solidFill>
            </a:endParaRPr>
          </a:p>
          <a:p>
            <a:r>
              <a:rPr lang="en-US" sz="4000" dirty="0" smtClean="0">
                <a:solidFill>
                  <a:schemeClr val="bg1"/>
                </a:solidFill>
              </a:rPr>
              <a:t>Love your neighbor as yourself.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smtClean="0">
                <a:solidFill>
                  <a:schemeClr val="bg1"/>
                </a:solidFill>
              </a:rPr>
              <a:t>A call to a “</a:t>
            </a:r>
            <a:r>
              <a:rPr lang="en-US" sz="4000" b="1" dirty="0" smtClean="0">
                <a:solidFill>
                  <a:schemeClr val="bg1"/>
                </a:solidFill>
              </a:rPr>
              <a:t>WHOLE PERSON</a:t>
            </a:r>
            <a:r>
              <a:rPr lang="en-US" sz="4000" dirty="0" smtClean="0">
                <a:solidFill>
                  <a:schemeClr val="bg1"/>
                </a:solidFill>
              </a:rPr>
              <a:t>” type of obedience to God;</a:t>
            </a:r>
            <a:br>
              <a:rPr lang="en-US" sz="4000" dirty="0" smtClean="0">
                <a:solidFill>
                  <a:schemeClr val="bg1"/>
                </a:solidFill>
              </a:rPr>
            </a:br>
            <a:r>
              <a:rPr lang="en-US" sz="4000" dirty="0" smtClean="0">
                <a:solidFill>
                  <a:schemeClr val="bg1"/>
                </a:solidFill>
              </a:rPr>
              <a:t>a call to a “</a:t>
            </a:r>
            <a:r>
              <a:rPr lang="en-US" sz="4000" b="1" dirty="0" smtClean="0">
                <a:solidFill>
                  <a:schemeClr val="bg1"/>
                </a:solidFill>
              </a:rPr>
              <a:t>WHOLE PERSON</a:t>
            </a:r>
            <a:r>
              <a:rPr lang="en-US" sz="4000" dirty="0" smtClean="0">
                <a:solidFill>
                  <a:schemeClr val="bg1"/>
                </a:solidFill>
              </a:rPr>
              <a:t>” type of worship of God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5016758"/>
          </a:xfrm>
          <a:prstGeom prst="rect">
            <a:avLst/>
          </a:prstGeom>
          <a:noFill/>
        </p:spPr>
        <p:txBody>
          <a:bodyPr wrap="square" rtlCol="0">
            <a:spAutoFit/>
          </a:bodyPr>
          <a:lstStyle/>
          <a:p>
            <a:r>
              <a:rPr lang="en-US" sz="4000" dirty="0" smtClean="0">
                <a:solidFill>
                  <a:schemeClr val="bg1"/>
                </a:solidFill>
              </a:rPr>
              <a:t>Heart: Conviction</a:t>
            </a:r>
          </a:p>
          <a:p>
            <a:endParaRPr lang="en-US" sz="4000" dirty="0" smtClean="0">
              <a:solidFill>
                <a:schemeClr val="bg1"/>
              </a:solidFill>
            </a:endParaRPr>
          </a:p>
          <a:p>
            <a:r>
              <a:rPr lang="en-US" sz="4000" dirty="0" smtClean="0">
                <a:solidFill>
                  <a:schemeClr val="bg1"/>
                </a:solidFill>
              </a:rPr>
              <a:t>Soul: Vitality of Life</a:t>
            </a:r>
          </a:p>
          <a:p>
            <a:endParaRPr lang="en-US" sz="4000" dirty="0" smtClean="0">
              <a:solidFill>
                <a:schemeClr val="bg1"/>
              </a:solidFill>
            </a:endParaRPr>
          </a:p>
          <a:p>
            <a:r>
              <a:rPr lang="en-US" sz="4000" dirty="0" smtClean="0">
                <a:solidFill>
                  <a:schemeClr val="bg1"/>
                </a:solidFill>
              </a:rPr>
              <a:t>Mind: Thinking</a:t>
            </a:r>
          </a:p>
          <a:p>
            <a:endParaRPr lang="en-US" sz="4000" dirty="0" smtClean="0">
              <a:solidFill>
                <a:schemeClr val="bg1"/>
              </a:solidFill>
            </a:endParaRPr>
          </a:p>
          <a:p>
            <a:r>
              <a:rPr lang="en-US" sz="4000" dirty="0" smtClean="0">
                <a:solidFill>
                  <a:schemeClr val="bg1"/>
                </a:solidFill>
              </a:rPr>
              <a:t>Strength: Physical ability</a:t>
            </a:r>
          </a:p>
          <a:p>
            <a:r>
              <a:rPr lang="en-US" sz="4000" dirty="0" smtClean="0">
                <a:solidFill>
                  <a:schemeClr val="bg1"/>
                </a:solidFill>
              </a:rPr>
              <a:t>(possessions included)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3785652"/>
          </a:xfrm>
          <a:prstGeom prst="rect">
            <a:avLst/>
          </a:prstGeom>
          <a:noFill/>
        </p:spPr>
        <p:txBody>
          <a:bodyPr wrap="square" rtlCol="0">
            <a:spAutoFit/>
          </a:bodyPr>
          <a:lstStyle/>
          <a:p>
            <a:r>
              <a:rPr lang="en-US" sz="3000" dirty="0" smtClean="0">
                <a:solidFill>
                  <a:prstClr val="white"/>
                </a:solidFill>
              </a:rPr>
              <a:t>Mk 12: 41-44 …Many rich people threw in large amounts. But </a:t>
            </a:r>
            <a:r>
              <a:rPr lang="en-US" sz="3000" b="1" dirty="0" smtClean="0">
                <a:solidFill>
                  <a:prstClr val="white"/>
                </a:solidFill>
              </a:rPr>
              <a:t>a poor widow</a:t>
            </a:r>
            <a:r>
              <a:rPr lang="en-US" sz="3000" dirty="0" smtClean="0">
                <a:solidFill>
                  <a:prstClr val="white"/>
                </a:solidFill>
              </a:rPr>
              <a:t> came and put in two very small copper coins, worth only a few cents. Calling his disciples to him, Jesus said, “Truly I tell you, this poor widow has put more into the treasury than all the others. They all gave out of their wealth; </a:t>
            </a:r>
            <a:r>
              <a:rPr lang="en-US" sz="3000" b="1" dirty="0" smtClean="0">
                <a:solidFill>
                  <a:prstClr val="white"/>
                </a:solidFill>
              </a:rPr>
              <a:t>but she, out of her poverty, put in everything—all she had to live on</a:t>
            </a:r>
            <a:r>
              <a:rPr lang="en-US" sz="3000" dirty="0" smtClean="0">
                <a:solidFill>
                  <a:prstClr val="white"/>
                </a:solidFill>
              </a:rPr>
              <a:t>.”</a:t>
            </a:r>
          </a:p>
          <a:p>
            <a:r>
              <a:rPr lang="en-US" sz="3000" dirty="0" smtClean="0">
                <a:solidFill>
                  <a:prstClr val="white"/>
                </a:solidFill>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i="1" dirty="0" smtClean="0">
                <a:solidFill>
                  <a:schemeClr val="bg1"/>
                </a:solidFill>
              </a:rPr>
              <a:t>What occupies your mind in your down time?</a:t>
            </a:r>
          </a:p>
          <a:p>
            <a:endParaRPr lang="en-US" sz="4000" i="1" dirty="0" smtClean="0">
              <a:solidFill>
                <a:schemeClr val="bg1"/>
              </a:solidFill>
            </a:endParaRPr>
          </a:p>
          <a:p>
            <a:r>
              <a:rPr lang="en-US" sz="4000" i="1" dirty="0" smtClean="0">
                <a:solidFill>
                  <a:schemeClr val="bg1"/>
                </a:solidFill>
              </a:rPr>
              <a:t>Where does your mind wander off to?</a:t>
            </a:r>
            <a:endParaRPr lang="en-US" sz="4000" i="1"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6247864"/>
          </a:xfrm>
          <a:prstGeom prst="rect">
            <a:avLst/>
          </a:prstGeom>
          <a:noFill/>
        </p:spPr>
        <p:txBody>
          <a:bodyPr wrap="square" rtlCol="0">
            <a:spAutoFit/>
          </a:bodyPr>
          <a:lstStyle/>
          <a:p>
            <a:r>
              <a:rPr lang="en-US" sz="4000" i="1" dirty="0" smtClean="0">
                <a:solidFill>
                  <a:schemeClr val="bg1"/>
                </a:solidFill>
              </a:rPr>
              <a:t>Wholly devoted, I immerse myself in You, baptize me in Your love, </a:t>
            </a:r>
            <a:r>
              <a:rPr lang="en-US" sz="4000" i="1" dirty="0" err="1" smtClean="0">
                <a:solidFill>
                  <a:schemeClr val="bg1"/>
                </a:solidFill>
              </a:rPr>
              <a:t>cos</a:t>
            </a:r>
            <a:r>
              <a:rPr lang="en-US" sz="4000" i="1" dirty="0" smtClean="0">
                <a:solidFill>
                  <a:schemeClr val="bg1"/>
                </a:solidFill>
              </a:rPr>
              <a:t>’ drowning in the thought of You floods my soul, I'm taken by the things You do, it doesn't matter what I lose, </a:t>
            </a:r>
            <a:r>
              <a:rPr lang="en-US" sz="4000" b="1" i="1" dirty="0" smtClean="0">
                <a:solidFill>
                  <a:schemeClr val="bg1"/>
                </a:solidFill>
              </a:rPr>
              <a:t>I'm Yours, You consume me</a:t>
            </a:r>
            <a:r>
              <a:rPr lang="en-US" sz="4000" i="1" dirty="0" smtClean="0">
                <a:solidFill>
                  <a:schemeClr val="bg1"/>
                </a:solidFill>
              </a:rPr>
              <a:t>, You consume me, like a burning flame running through my veins; You consume me, moving through me, anytime, anyplace, You invade my space.</a:t>
            </a:r>
          </a:p>
          <a:p>
            <a:r>
              <a:rPr lang="en-US" sz="4000" dirty="0" smtClean="0">
                <a:solidFill>
                  <a:schemeClr val="bg1"/>
                </a:solidFill>
              </a:rPr>
              <a:t>~ D.C. Talk’s </a:t>
            </a:r>
            <a:r>
              <a:rPr lang="en-US" sz="4000" u="sng" dirty="0" smtClean="0">
                <a:solidFill>
                  <a:schemeClr val="bg1"/>
                </a:solidFill>
              </a:rPr>
              <a:t>Consume Me</a:t>
            </a:r>
            <a:endParaRPr lang="en-US" sz="4000" i="1" u="sng" dirty="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TotalTime>
  <Words>768</Words>
  <Application>Microsoft Office PowerPoint</Application>
  <PresentationFormat>On-screen Show (4:3)</PresentationFormat>
  <Paragraphs>43</Paragraphs>
  <Slides>24</Slides>
  <Notes>0</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Office Theme</vt:lpstr>
      <vt:lpstr>1_Office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sAMo.O</dc:creator>
  <cp:lastModifiedBy>sAMo.O</cp:lastModifiedBy>
  <cp:revision>114</cp:revision>
  <dcterms:created xsi:type="dcterms:W3CDTF">2015-05-17T06:09:38Z</dcterms:created>
  <dcterms:modified xsi:type="dcterms:W3CDTF">2015-11-01T06:50:04Z</dcterms:modified>
</cp:coreProperties>
</file>