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58" r:id="rId5"/>
    <p:sldId id="259" r:id="rId6"/>
    <p:sldId id="280" r:id="rId7"/>
    <p:sldId id="260" r:id="rId8"/>
    <p:sldId id="281" r:id="rId9"/>
    <p:sldId id="261" r:id="rId10"/>
    <p:sldId id="262" r:id="rId11"/>
    <p:sldId id="282" r:id="rId12"/>
    <p:sldId id="263" r:id="rId13"/>
    <p:sldId id="283" r:id="rId14"/>
    <p:sldId id="264" r:id="rId15"/>
    <p:sldId id="284" r:id="rId16"/>
    <p:sldId id="265" r:id="rId17"/>
    <p:sldId id="285" r:id="rId18"/>
    <p:sldId id="266" r:id="rId19"/>
    <p:sldId id="286" r:id="rId20"/>
    <p:sldId id="268" r:id="rId21"/>
    <p:sldId id="287" r:id="rId22"/>
    <p:sldId id="269" r:id="rId23"/>
    <p:sldId id="288" r:id="rId24"/>
    <p:sldId id="270" r:id="rId25"/>
    <p:sldId id="289" r:id="rId26"/>
    <p:sldId id="271" r:id="rId27"/>
    <p:sldId id="290" r:id="rId28"/>
    <p:sldId id="272" r:id="rId29"/>
    <p:sldId id="273" r:id="rId30"/>
    <p:sldId id="274" r:id="rId31"/>
    <p:sldId id="291" r:id="rId32"/>
    <p:sldId id="275" r:id="rId33"/>
    <p:sldId id="292" r:id="rId34"/>
    <p:sldId id="276" r:id="rId35"/>
    <p:sldId id="293" r:id="rId36"/>
    <p:sldId id="277" r:id="rId37"/>
    <p:sldId id="27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86" d="100"/>
          <a:sy n="86" d="100"/>
        </p:scale>
        <p:origin x="-180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0861B7-31D2-41D9-927B-2B546434FD2F}" type="datetimeFigureOut">
              <a:rPr lang="en-US" smtClean="0"/>
              <a:t>5/2/15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336777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0861B7-31D2-41D9-927B-2B546434FD2F}" type="datetimeFigureOut">
              <a:rPr lang="en-US" smtClean="0"/>
              <a:t>5/2/15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28675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0861B7-31D2-41D9-927B-2B546434FD2F}" type="datetimeFigureOut">
              <a:rPr lang="en-US" smtClean="0"/>
              <a:t>5/2/15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1783957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0861B7-31D2-41D9-927B-2B546434FD2F}" type="datetimeFigureOut">
              <a:rPr lang="en-US" smtClean="0"/>
              <a:t>5/2/15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3337920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861B7-31D2-41D9-927B-2B546434FD2F}" type="datetimeFigureOut">
              <a:rPr lang="en-US" smtClean="0"/>
              <a:t>5/2/15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3040837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0861B7-31D2-41D9-927B-2B546434FD2F}" type="datetimeFigureOut">
              <a:rPr lang="en-US" smtClean="0"/>
              <a:t>5/2/15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62954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0861B7-31D2-41D9-927B-2B546434FD2F}" type="datetimeFigureOut">
              <a:rPr lang="en-US" smtClean="0"/>
              <a:t>5/2/15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202800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0861B7-31D2-41D9-927B-2B546434FD2F}" type="datetimeFigureOut">
              <a:rPr lang="en-US" smtClean="0"/>
              <a:t>5/2/15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2179333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861B7-31D2-41D9-927B-2B546434FD2F}" type="datetimeFigureOut">
              <a:rPr lang="en-US" smtClean="0"/>
              <a:t>5/2/15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69368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861B7-31D2-41D9-927B-2B546434FD2F}" type="datetimeFigureOut">
              <a:rPr lang="en-US" smtClean="0"/>
              <a:t>5/2/15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256552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861B7-31D2-41D9-927B-2B546434FD2F}" type="datetimeFigureOut">
              <a:rPr lang="en-US" smtClean="0"/>
              <a:t>5/2/15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C1FD7-E751-4219-908A-EB923B23C8F1}" type="slidenum">
              <a:rPr lang="en-US" smtClean="0"/>
              <a:t>‹#›</a:t>
            </a:fld>
            <a:endParaRPr lang="en-US"/>
          </a:p>
        </p:txBody>
      </p:sp>
    </p:spTree>
    <p:extLst>
      <p:ext uri="{BB962C8B-B14F-4D97-AF65-F5344CB8AC3E}">
        <p14:creationId xmlns:p14="http://schemas.microsoft.com/office/powerpoint/2010/main" val="17712655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861B7-31D2-41D9-927B-2B546434FD2F}" type="datetimeFigureOut">
              <a:rPr lang="en-US" smtClean="0"/>
              <a:t>5/2/15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C1FD7-E751-4219-908A-EB923B23C8F1}" type="slidenum">
              <a:rPr lang="en-US" smtClean="0"/>
              <a:t>‹#›</a:t>
            </a:fld>
            <a:endParaRPr lang="en-US"/>
          </a:p>
        </p:txBody>
      </p:sp>
    </p:spTree>
    <p:extLst>
      <p:ext uri="{BB962C8B-B14F-4D97-AF65-F5344CB8AC3E}">
        <p14:creationId xmlns:p14="http://schemas.microsoft.com/office/powerpoint/2010/main" val="1941535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2713" y="650256"/>
            <a:ext cx="7772400" cy="1192323"/>
          </a:xfrm>
        </p:spPr>
        <p:txBody>
          <a:bodyPr>
            <a:normAutofit fontScale="90000"/>
          </a:bodyPr>
          <a:lstStyle/>
          <a:p>
            <a:r>
              <a:rPr lang="zh-CN" altLang="en-US" b="1" dirty="0" smtClean="0">
                <a:latin typeface="SimSun" panose="02010600030101010101" pitchFamily="2" charset="-122"/>
                <a:ea typeface="SimSun" panose="02010600030101010101" pitchFamily="2" charset="-122"/>
              </a:rPr>
              <a:t>智慧的开端</a:t>
            </a:r>
            <a:r>
              <a:rPr lang="en-US" altLang="zh-CN" b="1" dirty="0" smtClean="0">
                <a:latin typeface="SimSun" panose="02010600030101010101" pitchFamily="2" charset="-122"/>
                <a:ea typeface="SimSun" panose="02010600030101010101" pitchFamily="2" charset="-122"/>
              </a:rPr>
              <a:t/>
            </a:r>
            <a:br>
              <a:rPr lang="en-US" altLang="zh-CN" b="1" dirty="0" smtClean="0">
                <a:latin typeface="SimSun" panose="02010600030101010101" pitchFamily="2" charset="-122"/>
                <a:ea typeface="SimSun" panose="02010600030101010101" pitchFamily="2" charset="-122"/>
              </a:rPr>
            </a:br>
            <a:r>
              <a:rPr lang="en-US" altLang="zh-CN" b="1" dirty="0" smtClean="0">
                <a:latin typeface="SimSun" panose="02010600030101010101" pitchFamily="2" charset="-122"/>
                <a:ea typeface="SimSun" panose="02010600030101010101" pitchFamily="2" charset="-122"/>
              </a:rPr>
              <a:t>Beginning of Wisdom</a:t>
            </a:r>
            <a:endParaRPr lang="en-US" dirty="0"/>
          </a:p>
        </p:txBody>
      </p:sp>
      <p:sp>
        <p:nvSpPr>
          <p:cNvPr id="3" name="Subtitle 2"/>
          <p:cNvSpPr>
            <a:spLocks noGrp="1"/>
          </p:cNvSpPr>
          <p:nvPr>
            <p:ph type="subTitle" idx="1"/>
          </p:nvPr>
        </p:nvSpPr>
        <p:spPr>
          <a:xfrm>
            <a:off x="1178608" y="2602750"/>
            <a:ext cx="6858000" cy="1655762"/>
          </a:xfrm>
        </p:spPr>
        <p:txBody>
          <a:bodyPr>
            <a:normAutofit fontScale="70000" lnSpcReduction="20000"/>
          </a:bodyPr>
          <a:lstStyle/>
          <a:p>
            <a:r>
              <a:rPr lang="zh-CN" altLang="en-US" sz="3600" b="1" dirty="0" smtClean="0">
                <a:latin typeface="+mn-ea"/>
              </a:rPr>
              <a:t>黄力夫弟兄</a:t>
            </a:r>
            <a:endParaRPr lang="en-US" altLang="zh-CN" sz="3600" b="1" dirty="0" smtClean="0">
              <a:latin typeface="+mn-ea"/>
            </a:endParaRPr>
          </a:p>
          <a:p>
            <a:r>
              <a:rPr lang="zh-CN" altLang="en-US" sz="3600" b="1" dirty="0">
                <a:latin typeface="+mn-ea"/>
              </a:rPr>
              <a:t>北</a:t>
            </a:r>
            <a:r>
              <a:rPr lang="zh-CN" altLang="en-US" sz="3600" b="1" dirty="0" smtClean="0">
                <a:latin typeface="+mn-ea"/>
              </a:rPr>
              <a:t>卡华人福音基督教会</a:t>
            </a:r>
            <a:endParaRPr lang="en-US" altLang="zh-CN" sz="3600" b="1" dirty="0" smtClean="0">
              <a:latin typeface="+mn-ea"/>
            </a:endParaRPr>
          </a:p>
          <a:p>
            <a:r>
              <a:rPr lang="en-US" sz="3600" b="1" dirty="0" smtClean="0">
                <a:latin typeface="+mn-ea"/>
              </a:rPr>
              <a:t>Leaf Huang</a:t>
            </a:r>
          </a:p>
          <a:p>
            <a:r>
              <a:rPr lang="en-US" sz="3600" b="1" dirty="0" smtClean="0">
                <a:latin typeface="+mn-ea"/>
              </a:rPr>
              <a:t>NC Chinese Christian Mission Church</a:t>
            </a:r>
            <a:endParaRPr lang="en-US" sz="3600" b="1" dirty="0">
              <a:latin typeface="+mn-ea"/>
            </a:endParaRPr>
          </a:p>
        </p:txBody>
      </p:sp>
    </p:spTree>
    <p:extLst>
      <p:ext uri="{BB962C8B-B14F-4D97-AF65-F5344CB8AC3E}">
        <p14:creationId xmlns:p14="http://schemas.microsoft.com/office/powerpoint/2010/main" val="1272870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1297"/>
            <a:ext cx="7886700" cy="868588"/>
          </a:xfrm>
        </p:spPr>
        <p:txBody>
          <a:bodyPr>
            <a:normAutofit fontScale="90000"/>
          </a:bodyPr>
          <a:lstStyle/>
          <a:p>
            <a:pPr algn="ctr"/>
            <a:r>
              <a:rPr lang="zh-CN" altLang="en-US" b="1" dirty="0" smtClean="0"/>
              <a:t>神祝福所罗门</a:t>
            </a:r>
            <a:r>
              <a:rPr lang="en-US" altLang="zh-CN" b="1" dirty="0" smtClean="0"/>
              <a:t/>
            </a:r>
            <a:br>
              <a:rPr lang="en-US" altLang="zh-CN" b="1" dirty="0" smtClean="0"/>
            </a:br>
            <a:r>
              <a:rPr lang="en-US" altLang="zh-CN" b="1" dirty="0" smtClean="0">
                <a:latin typeface="Arial"/>
                <a:cs typeface="Arial"/>
              </a:rPr>
              <a:t>God blessed Solomon</a:t>
            </a:r>
            <a:endParaRPr lang="en-US" b="1" dirty="0">
              <a:latin typeface="Arial"/>
              <a:cs typeface="Arial"/>
            </a:endParaRPr>
          </a:p>
        </p:txBody>
      </p:sp>
      <p:sp>
        <p:nvSpPr>
          <p:cNvPr id="3" name="Content Placeholder 2"/>
          <p:cNvSpPr>
            <a:spLocks noGrp="1"/>
          </p:cNvSpPr>
          <p:nvPr>
            <p:ph idx="1"/>
          </p:nvPr>
        </p:nvSpPr>
        <p:spPr>
          <a:xfrm>
            <a:off x="474727" y="1438711"/>
            <a:ext cx="8433578" cy="5277078"/>
          </a:xfrm>
        </p:spPr>
        <p:txBody>
          <a:bodyPr>
            <a:normAutofit/>
          </a:bodyPr>
          <a:lstStyle/>
          <a:p>
            <a:r>
              <a:rPr lang="zh-CN" altLang="en-US" sz="3600" b="1" dirty="0">
                <a:latin typeface="+mn-ea"/>
              </a:rPr>
              <a:t>神对他说：「你既然求这事，不为自己求寿、求富，也不求灭绝你仇敌的性命，单求智慧可以听讼</a:t>
            </a:r>
            <a:r>
              <a:rPr lang="zh-CN" altLang="en-US" sz="3600" b="1" dirty="0" smtClean="0">
                <a:latin typeface="+mn-ea"/>
              </a:rPr>
              <a:t>，我</a:t>
            </a:r>
            <a:r>
              <a:rPr lang="zh-CN" altLang="en-US" sz="3600" b="1" dirty="0">
                <a:latin typeface="+mn-ea"/>
              </a:rPr>
              <a:t>就应允你所求的，赐你聪明智慧，甚至在你以前没有像你的，在你以後也没有像你的。 </a:t>
            </a:r>
            <a:r>
              <a:rPr lang="zh-CN" altLang="en-US" sz="3600" b="1" dirty="0" smtClean="0">
                <a:latin typeface="+mn-ea"/>
              </a:rPr>
              <a:t>你</a:t>
            </a:r>
            <a:r>
              <a:rPr lang="zh-CN" altLang="en-US" sz="3600" b="1" dirty="0">
                <a:latin typeface="+mn-ea"/>
              </a:rPr>
              <a:t>所没有求的，我也赐给你，就是富足、尊荣，使你在世的日子，列王中没有一个能比你的。 </a:t>
            </a:r>
            <a:r>
              <a:rPr lang="en-US" altLang="zh-CN" sz="3600" b="1" dirty="0" smtClean="0">
                <a:latin typeface="+mn-ea"/>
              </a:rPr>
              <a:t>	</a:t>
            </a:r>
            <a:r>
              <a:rPr lang="en-US" altLang="zh-CN" sz="3600" b="1" dirty="0">
                <a:latin typeface="+mn-ea"/>
              </a:rPr>
              <a:t/>
            </a:r>
            <a:br>
              <a:rPr lang="en-US" altLang="zh-CN" sz="3600" b="1" dirty="0">
                <a:latin typeface="+mn-ea"/>
              </a:rPr>
            </a:br>
            <a:r>
              <a:rPr lang="en-US" altLang="zh-CN" sz="3600" b="1" dirty="0" smtClean="0">
                <a:latin typeface="+mn-ea"/>
              </a:rPr>
              <a:t/>
            </a:r>
            <a:br>
              <a:rPr lang="en-US" altLang="zh-CN" sz="3600" b="1" dirty="0" smtClean="0">
                <a:latin typeface="+mn-ea"/>
              </a:rPr>
            </a:br>
            <a:r>
              <a:rPr lang="zh-CN" altLang="en-US" sz="3600" b="1" dirty="0" smtClean="0">
                <a:latin typeface="+mn-ea"/>
              </a:rPr>
              <a:t>王上 </a:t>
            </a:r>
            <a:r>
              <a:rPr lang="en-US" altLang="zh-CN" sz="3600" b="1" dirty="0" smtClean="0">
                <a:latin typeface="+mn-ea"/>
              </a:rPr>
              <a:t>3</a:t>
            </a:r>
            <a:r>
              <a:rPr lang="zh-CN" altLang="en-US" sz="3600" b="1" dirty="0" smtClean="0">
                <a:latin typeface="+mn-ea"/>
              </a:rPr>
              <a:t>：</a:t>
            </a:r>
            <a:r>
              <a:rPr lang="en-US" altLang="zh-CN" sz="3600" b="1" dirty="0" smtClean="0">
                <a:latin typeface="+mn-ea"/>
              </a:rPr>
              <a:t>11-13</a:t>
            </a:r>
            <a:endParaRPr lang="zh-CN" altLang="en-US" sz="3600" b="1" dirty="0">
              <a:latin typeface="+mn-ea"/>
            </a:endParaRPr>
          </a:p>
          <a:p>
            <a:endParaRPr lang="en-US" sz="3600" b="1" dirty="0">
              <a:latin typeface="+mn-ea"/>
            </a:endParaRPr>
          </a:p>
        </p:txBody>
      </p:sp>
    </p:spTree>
    <p:extLst>
      <p:ext uri="{BB962C8B-B14F-4D97-AF65-F5344CB8AC3E}">
        <p14:creationId xmlns:p14="http://schemas.microsoft.com/office/powerpoint/2010/main" val="31190878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043" y="0"/>
            <a:ext cx="7886700" cy="731769"/>
          </a:xfrm>
        </p:spPr>
        <p:txBody>
          <a:bodyPr/>
          <a:lstStyle/>
          <a:p>
            <a:r>
              <a:rPr lang="en-US" dirty="0" smtClean="0">
                <a:latin typeface="Arial"/>
                <a:cs typeface="Arial"/>
              </a:rPr>
              <a:t>1 Kings 3:11-13</a:t>
            </a:r>
            <a:endParaRPr lang="en-US" dirty="0">
              <a:latin typeface="Arial"/>
              <a:cs typeface="Arial"/>
            </a:endParaRPr>
          </a:p>
        </p:txBody>
      </p:sp>
      <p:sp>
        <p:nvSpPr>
          <p:cNvPr id="3" name="Content Placeholder 2"/>
          <p:cNvSpPr>
            <a:spLocks noGrp="1"/>
          </p:cNvSpPr>
          <p:nvPr>
            <p:ph idx="1"/>
          </p:nvPr>
        </p:nvSpPr>
        <p:spPr>
          <a:xfrm>
            <a:off x="250125" y="808238"/>
            <a:ext cx="8893875" cy="5734645"/>
          </a:xfrm>
        </p:spPr>
        <p:txBody>
          <a:bodyPr>
            <a:noAutofit/>
          </a:bodyPr>
          <a:lstStyle/>
          <a:p>
            <a:pPr marL="0" indent="0">
              <a:buNone/>
            </a:pPr>
            <a:r>
              <a:rPr lang="en-US" sz="3600" dirty="0" smtClean="0">
                <a:latin typeface="Arial"/>
                <a:cs typeface="Arial"/>
              </a:rPr>
              <a:t>So God said to him, “Since you have asked for this and not for long life or wealth for yourself, nor have asked for the death of your enemies but for discernment in administering justice, I will do what you have asked. I will give you a wise and discerning heart, so that there will never have been anyone like you, nor will there ever be. Moreover, I will give you what you have not asked for—both wealth and honor—so that in your lifetime you will have no equal among kings.</a:t>
            </a:r>
            <a:endParaRPr lang="en-US" sz="3600" dirty="0">
              <a:latin typeface="Arial"/>
              <a:cs typeface="Arial"/>
            </a:endParaRPr>
          </a:p>
        </p:txBody>
      </p:sp>
    </p:spTree>
    <p:extLst>
      <p:ext uri="{BB962C8B-B14F-4D97-AF65-F5344CB8AC3E}">
        <p14:creationId xmlns:p14="http://schemas.microsoft.com/office/powerpoint/2010/main" val="238711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97543"/>
            <a:ext cx="7886700" cy="5879420"/>
          </a:xfrm>
        </p:spPr>
        <p:txBody>
          <a:bodyPr>
            <a:normAutofit/>
          </a:bodyPr>
          <a:lstStyle/>
          <a:p>
            <a:pPr marL="0" indent="0">
              <a:buNone/>
            </a:pPr>
            <a:r>
              <a:rPr lang="zh-CN" altLang="en-US" sz="3600" b="1" dirty="0">
                <a:latin typeface="SimSun" panose="02010600030101010101" pitchFamily="2" charset="-122"/>
                <a:ea typeface="SimSun" panose="02010600030101010101" pitchFamily="2" charset="-122"/>
              </a:rPr>
              <a:t>神赐给所罗门极大的智慧聪明和广大的心，如同海沙不可测量</a:t>
            </a:r>
            <a:r>
              <a:rPr lang="zh-CN" altLang="en-US" sz="3600" b="1" dirty="0" smtClean="0">
                <a:latin typeface="SimSun" panose="02010600030101010101" pitchFamily="2" charset="-122"/>
                <a:ea typeface="SimSun" panose="02010600030101010101" pitchFamily="2" charset="-122"/>
              </a:rPr>
              <a:t>。</a:t>
            </a:r>
            <a:r>
              <a:rPr lang="en-US" altLang="zh-CN" sz="3600" b="1" dirty="0" smtClean="0">
                <a:latin typeface="SimSun" panose="02010600030101010101" pitchFamily="2" charset="-122"/>
                <a:ea typeface="SimSun" panose="02010600030101010101" pitchFamily="2" charset="-122"/>
              </a:rPr>
              <a:t>	</a:t>
            </a:r>
            <a:r>
              <a:rPr lang="en-US" altLang="zh-CN" sz="3600" b="1" dirty="0">
                <a:latin typeface="SimSun" panose="02010600030101010101" pitchFamily="2" charset="-122"/>
                <a:ea typeface="SimSun" panose="02010600030101010101" pitchFamily="2" charset="-122"/>
              </a:rPr>
              <a:t/>
            </a:r>
            <a:br>
              <a:rPr lang="en-US" altLang="zh-CN" sz="3600" b="1" dirty="0">
                <a:latin typeface="SimSun" panose="02010600030101010101" pitchFamily="2" charset="-122"/>
                <a:ea typeface="SimSun" panose="02010600030101010101" pitchFamily="2" charset="-122"/>
              </a:rPr>
            </a:br>
            <a:r>
              <a:rPr lang="zh-CN" altLang="en-US" sz="3600" b="1" dirty="0" smtClean="0">
                <a:latin typeface="SimSun" panose="02010600030101010101" pitchFamily="2" charset="-122"/>
                <a:ea typeface="SimSun" panose="02010600030101010101" pitchFamily="2" charset="-122"/>
              </a:rPr>
              <a:t>王上</a:t>
            </a:r>
            <a:r>
              <a:rPr lang="en-US" altLang="zh-CN" sz="3600" b="1" dirty="0" smtClean="0">
                <a:latin typeface="SimSun" panose="02010600030101010101" pitchFamily="2" charset="-122"/>
                <a:ea typeface="SimSun" panose="02010600030101010101" pitchFamily="2" charset="-122"/>
              </a:rPr>
              <a:t>4</a:t>
            </a:r>
            <a:r>
              <a:rPr lang="zh-CN" altLang="en-US" sz="3600" b="1" dirty="0" smtClean="0">
                <a:latin typeface="SimSun" panose="02010600030101010101" pitchFamily="2" charset="-122"/>
                <a:ea typeface="SimSun" panose="02010600030101010101" pitchFamily="2" charset="-122"/>
              </a:rPr>
              <a:t>：</a:t>
            </a:r>
            <a:r>
              <a:rPr lang="en-US" altLang="zh-CN" sz="3600" b="1" dirty="0" smtClean="0">
                <a:latin typeface="SimSun" panose="02010600030101010101" pitchFamily="2" charset="-122"/>
                <a:ea typeface="SimSun" panose="02010600030101010101" pitchFamily="2" charset="-122"/>
              </a:rPr>
              <a:t>29</a:t>
            </a:r>
            <a:br>
              <a:rPr lang="en-US" altLang="zh-CN" sz="3600" b="1" dirty="0" smtClean="0">
                <a:latin typeface="SimSun" panose="02010600030101010101" pitchFamily="2" charset="-122"/>
                <a:ea typeface="SimSun" panose="02010600030101010101" pitchFamily="2" charset="-122"/>
              </a:rPr>
            </a:br>
            <a:r>
              <a:rPr lang="en-US" altLang="zh-CN" sz="3600" b="1" dirty="0" smtClean="0">
                <a:latin typeface="SimSun" panose="02010600030101010101" pitchFamily="2" charset="-122"/>
                <a:ea typeface="SimSun" panose="02010600030101010101" pitchFamily="2" charset="-122"/>
              </a:rPr>
              <a:t/>
            </a:r>
            <a:br>
              <a:rPr lang="en-US" altLang="zh-CN" sz="3600" b="1" dirty="0" smtClean="0">
                <a:latin typeface="SimSun" panose="02010600030101010101" pitchFamily="2" charset="-122"/>
                <a:ea typeface="SimSun" panose="02010600030101010101" pitchFamily="2" charset="-122"/>
              </a:rPr>
            </a:br>
            <a:r>
              <a:rPr lang="en-US" altLang="zh-CN" sz="3600" b="1" dirty="0" smtClean="0">
                <a:latin typeface="Arial"/>
                <a:ea typeface="SimSun" panose="02010600030101010101" pitchFamily="2" charset="-122"/>
                <a:cs typeface="Arial"/>
              </a:rPr>
              <a:t>God gave Solomon wisdom and very great insight, and a breadth of understanding as measureless as the sand on the seashore.</a:t>
            </a:r>
          </a:p>
          <a:p>
            <a:pPr marL="0" indent="0">
              <a:buNone/>
            </a:pPr>
            <a:r>
              <a:rPr lang="en-US" altLang="zh-CN" sz="3600" b="1" dirty="0" smtClean="0">
                <a:latin typeface="Arial"/>
                <a:ea typeface="SimSun" panose="02010600030101010101" pitchFamily="2" charset="-122"/>
                <a:cs typeface="Arial"/>
              </a:rPr>
              <a:t>1 Kings 4:29</a:t>
            </a:r>
            <a:endParaRPr lang="zh-CN" altLang="en-US" sz="3600" b="1" dirty="0"/>
          </a:p>
          <a:p>
            <a:endParaRPr lang="en-US" sz="3600" b="1" dirty="0"/>
          </a:p>
        </p:txBody>
      </p:sp>
    </p:spTree>
    <p:extLst>
      <p:ext uri="{BB962C8B-B14F-4D97-AF65-F5344CB8AC3E}">
        <p14:creationId xmlns:p14="http://schemas.microsoft.com/office/powerpoint/2010/main" val="34610802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6696833"/>
          </a:xfrm>
        </p:spPr>
        <p:txBody>
          <a:bodyPr>
            <a:noAutofit/>
          </a:bodyPr>
          <a:lstStyle/>
          <a:p>
            <a:r>
              <a:rPr lang="zh-CN" altLang="en-US" sz="3600" b="1" dirty="0"/>
              <a:t>犹大人和以色列人如同海边的沙那样多，都吃喝快乐。</a:t>
            </a:r>
            <a:r>
              <a:rPr lang="en-US" altLang="zh-CN" sz="3600" b="1" dirty="0"/>
              <a:t>	</a:t>
            </a:r>
            <a:r>
              <a:rPr lang="zh-CN" altLang="en-US" sz="3600" b="1" dirty="0"/>
              <a:t>王上</a:t>
            </a:r>
            <a:r>
              <a:rPr lang="en-US" altLang="zh-CN" sz="3600" b="1" dirty="0"/>
              <a:t>4</a:t>
            </a:r>
            <a:r>
              <a:rPr lang="zh-CN" altLang="en-US" sz="3600" b="1" dirty="0"/>
              <a:t>：</a:t>
            </a:r>
            <a:r>
              <a:rPr lang="en-US" altLang="zh-CN" sz="3600" b="1" dirty="0" smtClean="0"/>
              <a:t>20</a:t>
            </a:r>
            <a:br>
              <a:rPr lang="en-US" altLang="zh-CN" sz="3600" b="1" dirty="0" smtClean="0"/>
            </a:br>
            <a:r>
              <a:rPr lang="en-US" altLang="zh-CN" sz="3600" b="1" dirty="0" smtClean="0"/>
              <a:t/>
            </a:r>
            <a:br>
              <a:rPr lang="en-US" altLang="zh-CN" sz="3600" b="1" dirty="0" smtClean="0"/>
            </a:br>
            <a:r>
              <a:rPr lang="en-US" altLang="zh-CN" sz="3600" b="1" dirty="0" smtClean="0"/>
              <a:t>The people of Judah and Israel were as numerous as the sand on the seashore; they ate, they drank and they were happy.</a:t>
            </a:r>
            <a:br>
              <a:rPr lang="en-US" altLang="zh-CN" sz="3600" b="1" dirty="0" smtClean="0"/>
            </a:br>
            <a:r>
              <a:rPr lang="en-US" altLang="zh-CN" sz="3600" b="1" dirty="0" smtClean="0"/>
              <a:t>1 Kings 4:20</a:t>
            </a:r>
            <a:br>
              <a:rPr lang="en-US" altLang="zh-CN" sz="3600" b="1" dirty="0" smtClean="0"/>
            </a:br>
            <a:endParaRPr lang="en-US" altLang="zh-CN" sz="3600" b="1" dirty="0"/>
          </a:p>
          <a:p>
            <a:r>
              <a:rPr lang="zh-CN" altLang="en-US" sz="3600" b="1" dirty="0"/>
              <a:t>所罗门在世的日子，这些国都进贡服事他。 </a:t>
            </a:r>
            <a:r>
              <a:rPr lang="en-US" altLang="zh-CN" sz="3600" b="1" dirty="0"/>
              <a:t>… </a:t>
            </a:r>
            <a:r>
              <a:rPr lang="zh-CN" altLang="en-US" sz="3600" b="1" dirty="0"/>
              <a:t>四境尽都平安。 </a:t>
            </a:r>
            <a:r>
              <a:rPr lang="en-US" altLang="zh-CN" sz="3600" b="1" dirty="0"/>
              <a:t>	</a:t>
            </a:r>
            <a:r>
              <a:rPr lang="zh-CN" altLang="en-US" sz="3600" b="1" dirty="0" smtClean="0"/>
              <a:t>王上</a:t>
            </a:r>
            <a:r>
              <a:rPr lang="en-US" altLang="zh-CN" sz="3600" b="1" dirty="0"/>
              <a:t>4</a:t>
            </a:r>
            <a:r>
              <a:rPr lang="zh-CN" altLang="en-US" sz="3600" b="1" dirty="0"/>
              <a:t>：</a:t>
            </a:r>
            <a:r>
              <a:rPr lang="en-US" altLang="zh-CN" sz="3600" b="1" dirty="0" smtClean="0"/>
              <a:t>21</a:t>
            </a:r>
            <a:r>
              <a:rPr lang="zh-CN" altLang="en-US" sz="3600" b="1" dirty="0" smtClean="0"/>
              <a:t>，</a:t>
            </a:r>
            <a:r>
              <a:rPr lang="en-US" altLang="zh-CN" sz="3600" b="1" dirty="0" smtClean="0"/>
              <a:t>24</a:t>
            </a:r>
            <a:r>
              <a:rPr lang="en-US" altLang="zh-CN" sz="3600" dirty="0" smtClean="0"/>
              <a:t/>
            </a:r>
            <a:br>
              <a:rPr lang="en-US" altLang="zh-CN" sz="3600" dirty="0" smtClean="0"/>
            </a:br>
            <a:r>
              <a:rPr lang="en-US" altLang="zh-CN" sz="3400" b="1" dirty="0" smtClean="0">
                <a:latin typeface="Arial"/>
                <a:cs typeface="Arial"/>
              </a:rPr>
              <a:t>These countries brought tribute and were Solomon’s subjects all his life .. and had peace on all sides. 1 Kings 4:21, 24</a:t>
            </a:r>
            <a:endParaRPr lang="zh-CN" altLang="en-US" sz="3400" b="1" dirty="0">
              <a:latin typeface="Arial"/>
              <a:cs typeface="Arial"/>
            </a:endParaRPr>
          </a:p>
        </p:txBody>
      </p:sp>
    </p:spTree>
    <p:extLst>
      <p:ext uri="{BB962C8B-B14F-4D97-AF65-F5344CB8AC3E}">
        <p14:creationId xmlns:p14="http://schemas.microsoft.com/office/powerpoint/2010/main" val="80279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404" y="288656"/>
            <a:ext cx="8951596" cy="6350446"/>
          </a:xfrm>
        </p:spPr>
        <p:txBody>
          <a:bodyPr>
            <a:normAutofit/>
          </a:bodyPr>
          <a:lstStyle/>
          <a:p>
            <a:pPr lvl="0"/>
            <a:r>
              <a:rPr lang="zh-CN" altLang="en-US" sz="3600" b="1" dirty="0">
                <a:solidFill>
                  <a:prstClr val="black"/>
                </a:solidFill>
                <a:latin typeface="+mn-ea"/>
              </a:rPr>
              <a:t>国泰民安，是当时最强大的国家</a:t>
            </a:r>
            <a:r>
              <a:rPr lang="zh-CN" altLang="en-US" sz="3600" b="1" dirty="0" smtClean="0">
                <a:solidFill>
                  <a:prstClr val="black"/>
                </a:solidFill>
                <a:latin typeface="+mn-ea"/>
              </a:rPr>
              <a:t>。</a:t>
            </a:r>
            <a:r>
              <a:rPr lang="en-US" altLang="zh-CN" sz="3600" b="1" dirty="0" smtClean="0">
                <a:solidFill>
                  <a:prstClr val="black"/>
                </a:solidFill>
                <a:latin typeface="+mn-ea"/>
              </a:rPr>
              <a:t/>
            </a:r>
            <a:br>
              <a:rPr lang="en-US" altLang="zh-CN" sz="3600" b="1" dirty="0" smtClean="0">
                <a:solidFill>
                  <a:prstClr val="black"/>
                </a:solidFill>
                <a:latin typeface="+mn-ea"/>
              </a:rPr>
            </a:br>
            <a:r>
              <a:rPr lang="en-US" altLang="zh-CN" sz="3600" b="1" dirty="0" smtClean="0">
                <a:solidFill>
                  <a:prstClr val="black"/>
                </a:solidFill>
                <a:latin typeface="Arial"/>
                <a:cs typeface="Arial"/>
              </a:rPr>
              <a:t>Peaceful and prosperous, the strongest country at that time</a:t>
            </a:r>
            <a:endParaRPr lang="en-US" altLang="zh-CN" sz="3600" b="1" dirty="0">
              <a:solidFill>
                <a:prstClr val="black"/>
              </a:solidFill>
              <a:latin typeface="Arial"/>
              <a:cs typeface="Arial"/>
            </a:endParaRPr>
          </a:p>
          <a:p>
            <a:pPr lvl="0"/>
            <a:r>
              <a:rPr lang="zh-CN" altLang="en-US" sz="3600" b="1" dirty="0">
                <a:solidFill>
                  <a:prstClr val="black"/>
                </a:solidFill>
                <a:latin typeface="+mn-ea"/>
              </a:rPr>
              <a:t>不像大卫，所罗门没有用刀兵</a:t>
            </a:r>
            <a:r>
              <a:rPr lang="zh-CN" altLang="en-US" sz="3600" b="1" dirty="0" smtClean="0">
                <a:solidFill>
                  <a:prstClr val="black"/>
                </a:solidFill>
                <a:latin typeface="+mn-ea"/>
              </a:rPr>
              <a:t>。</a:t>
            </a:r>
            <a:r>
              <a:rPr lang="en-US" altLang="zh-CN" sz="3600" b="1" dirty="0" smtClean="0">
                <a:solidFill>
                  <a:prstClr val="black"/>
                </a:solidFill>
                <a:latin typeface="+mn-ea"/>
              </a:rPr>
              <a:t/>
            </a:r>
            <a:br>
              <a:rPr lang="en-US" altLang="zh-CN" sz="3600" b="1" dirty="0" smtClean="0">
                <a:solidFill>
                  <a:prstClr val="black"/>
                </a:solidFill>
                <a:latin typeface="+mn-ea"/>
              </a:rPr>
            </a:br>
            <a:r>
              <a:rPr lang="en-US" altLang="zh-CN" sz="3600" b="1" dirty="0" smtClean="0">
                <a:solidFill>
                  <a:prstClr val="black"/>
                </a:solidFill>
                <a:latin typeface="Arial"/>
                <a:cs typeface="Arial"/>
              </a:rPr>
              <a:t>Unlike David, Solomon did not use weapon</a:t>
            </a:r>
          </a:p>
          <a:p>
            <a:pPr lvl="0"/>
            <a:r>
              <a:rPr lang="zh-CN" altLang="en-US" sz="3600" b="1" dirty="0">
                <a:solidFill>
                  <a:prstClr val="black"/>
                </a:solidFill>
                <a:latin typeface="+mn-ea"/>
              </a:rPr>
              <a:t>所罗门王的财宝与智慧胜过天下的列王</a:t>
            </a:r>
            <a:r>
              <a:rPr lang="zh-CN" altLang="en-US" sz="3600" b="1" dirty="0" smtClean="0">
                <a:solidFill>
                  <a:prstClr val="black"/>
                </a:solidFill>
                <a:latin typeface="+mn-ea"/>
              </a:rPr>
              <a:t>。王上 </a:t>
            </a:r>
            <a:r>
              <a:rPr lang="en-US" altLang="zh-CN" sz="3600" b="1" dirty="0" smtClean="0">
                <a:solidFill>
                  <a:prstClr val="black"/>
                </a:solidFill>
                <a:latin typeface="+mn-ea"/>
              </a:rPr>
              <a:t>10</a:t>
            </a:r>
            <a:r>
              <a:rPr lang="zh-CN" altLang="en-US" sz="3600" b="1" dirty="0" smtClean="0">
                <a:solidFill>
                  <a:prstClr val="black"/>
                </a:solidFill>
                <a:latin typeface="+mn-ea"/>
              </a:rPr>
              <a:t>：</a:t>
            </a:r>
            <a:r>
              <a:rPr lang="en-US" altLang="zh-CN" sz="3600" b="1" dirty="0" smtClean="0">
                <a:solidFill>
                  <a:prstClr val="black"/>
                </a:solidFill>
                <a:latin typeface="+mn-ea"/>
              </a:rPr>
              <a:t>23</a:t>
            </a:r>
            <a:br>
              <a:rPr lang="en-US" altLang="zh-CN" sz="3600" b="1" dirty="0" smtClean="0">
                <a:solidFill>
                  <a:prstClr val="black"/>
                </a:solidFill>
                <a:latin typeface="+mn-ea"/>
              </a:rPr>
            </a:br>
            <a:r>
              <a:rPr lang="en-US" altLang="zh-CN" sz="3600" b="1" dirty="0" smtClean="0">
                <a:solidFill>
                  <a:prstClr val="black"/>
                </a:solidFill>
                <a:latin typeface="Arial"/>
                <a:cs typeface="Arial"/>
              </a:rPr>
              <a:t>King Solomon was greater in riches and wisdom than all the other kings of the earth. 1 Kings 10:23</a:t>
            </a:r>
          </a:p>
        </p:txBody>
      </p:sp>
    </p:spTree>
    <p:extLst>
      <p:ext uri="{BB962C8B-B14F-4D97-AF65-F5344CB8AC3E}">
        <p14:creationId xmlns:p14="http://schemas.microsoft.com/office/powerpoint/2010/main" val="3642907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286" y="134706"/>
            <a:ext cx="8636000" cy="6042257"/>
          </a:xfrm>
        </p:spPr>
        <p:txBody>
          <a:bodyPr>
            <a:normAutofit lnSpcReduction="10000"/>
          </a:bodyPr>
          <a:lstStyle/>
          <a:p>
            <a:pPr lvl="0"/>
            <a:r>
              <a:rPr lang="zh-CN" altLang="en-US" sz="3600" b="1" dirty="0">
                <a:solidFill>
                  <a:prstClr val="black"/>
                </a:solidFill>
                <a:latin typeface="+mn-ea"/>
              </a:rPr>
              <a:t>所罗门有妃七百，都是公主；还有嫔三百。王上 </a:t>
            </a:r>
            <a:r>
              <a:rPr lang="en-US" altLang="zh-CN" sz="3600" b="1" dirty="0">
                <a:solidFill>
                  <a:prstClr val="black"/>
                </a:solidFill>
                <a:latin typeface="+mn-ea"/>
              </a:rPr>
              <a:t>11</a:t>
            </a:r>
            <a:r>
              <a:rPr lang="zh-CN" altLang="en-US" sz="3600" b="1" dirty="0">
                <a:solidFill>
                  <a:prstClr val="black"/>
                </a:solidFill>
                <a:latin typeface="+mn-ea"/>
              </a:rPr>
              <a:t>：</a:t>
            </a:r>
            <a:r>
              <a:rPr lang="en-US" altLang="zh-CN" sz="3600" b="1" dirty="0" smtClean="0">
                <a:solidFill>
                  <a:prstClr val="black"/>
                </a:solidFill>
                <a:latin typeface="+mn-ea"/>
              </a:rPr>
              <a:t>3</a:t>
            </a:r>
            <a:br>
              <a:rPr lang="en-US" altLang="zh-CN" sz="3600" b="1" dirty="0" smtClean="0">
                <a:solidFill>
                  <a:prstClr val="black"/>
                </a:solidFill>
                <a:latin typeface="+mn-ea"/>
              </a:rPr>
            </a:br>
            <a:r>
              <a:rPr lang="en-US" altLang="zh-CN" sz="3600" b="1" dirty="0" smtClean="0">
                <a:solidFill>
                  <a:prstClr val="black"/>
                </a:solidFill>
                <a:latin typeface="Arial"/>
                <a:cs typeface="Arial"/>
              </a:rPr>
              <a:t>Solomon had seven hundred wives of royal birth and three hundred concubines.</a:t>
            </a:r>
            <a:br>
              <a:rPr lang="en-US" altLang="zh-CN" sz="3600" b="1" dirty="0" smtClean="0">
                <a:solidFill>
                  <a:prstClr val="black"/>
                </a:solidFill>
                <a:latin typeface="Arial"/>
                <a:cs typeface="Arial"/>
              </a:rPr>
            </a:br>
            <a:r>
              <a:rPr lang="en-US" altLang="zh-CN" sz="3600" b="1" dirty="0" smtClean="0">
                <a:solidFill>
                  <a:prstClr val="black"/>
                </a:solidFill>
                <a:latin typeface="Arial"/>
                <a:cs typeface="Arial"/>
              </a:rPr>
              <a:t>1 Kings 11:3</a:t>
            </a:r>
            <a:br>
              <a:rPr lang="en-US" altLang="zh-CN" sz="3600" b="1" dirty="0" smtClean="0">
                <a:solidFill>
                  <a:prstClr val="black"/>
                </a:solidFill>
                <a:latin typeface="Arial"/>
                <a:cs typeface="Arial"/>
              </a:rPr>
            </a:br>
            <a:endParaRPr lang="en-US" altLang="zh-CN" sz="3600" b="1" dirty="0">
              <a:solidFill>
                <a:prstClr val="black"/>
              </a:solidFill>
              <a:latin typeface="Arial"/>
              <a:cs typeface="Arial"/>
            </a:endParaRPr>
          </a:p>
          <a:p>
            <a:pPr lvl="0"/>
            <a:r>
              <a:rPr lang="zh-CN" altLang="en-US" sz="3600" b="1" dirty="0">
                <a:solidFill>
                  <a:prstClr val="black"/>
                </a:solidFill>
                <a:latin typeface="+mn-ea"/>
              </a:rPr>
              <a:t>耶和华所赐的福使人富足，并不加上忧虑。</a:t>
            </a:r>
            <a:r>
              <a:rPr lang="en-US" altLang="zh-CN" sz="3600" b="1" dirty="0">
                <a:solidFill>
                  <a:prstClr val="black"/>
                </a:solidFill>
                <a:latin typeface="+mn-ea"/>
              </a:rPr>
              <a:t>	</a:t>
            </a:r>
            <a:r>
              <a:rPr lang="zh-CN" altLang="en-US" sz="3600" b="1" dirty="0">
                <a:solidFill>
                  <a:prstClr val="black"/>
                </a:solidFill>
                <a:latin typeface="+mn-ea"/>
              </a:rPr>
              <a:t>箴言 </a:t>
            </a:r>
            <a:r>
              <a:rPr lang="en-US" altLang="zh-CN" sz="3600" b="1" dirty="0">
                <a:solidFill>
                  <a:prstClr val="black"/>
                </a:solidFill>
                <a:latin typeface="+mn-ea"/>
              </a:rPr>
              <a:t>10</a:t>
            </a:r>
            <a:r>
              <a:rPr lang="zh-CN" altLang="en-US" sz="3600" b="1" dirty="0">
                <a:solidFill>
                  <a:prstClr val="black"/>
                </a:solidFill>
                <a:latin typeface="+mn-ea"/>
              </a:rPr>
              <a:t>：</a:t>
            </a:r>
            <a:r>
              <a:rPr lang="en-US" altLang="zh-CN" sz="3600" b="1" dirty="0" smtClean="0">
                <a:solidFill>
                  <a:prstClr val="black"/>
                </a:solidFill>
                <a:latin typeface="+mn-ea"/>
              </a:rPr>
              <a:t>22</a:t>
            </a:r>
            <a:br>
              <a:rPr lang="en-US" altLang="zh-CN" sz="3600" b="1" dirty="0" smtClean="0">
                <a:solidFill>
                  <a:prstClr val="black"/>
                </a:solidFill>
                <a:latin typeface="+mn-ea"/>
              </a:rPr>
            </a:br>
            <a:r>
              <a:rPr lang="en-US" altLang="zh-CN" sz="3600" b="1" dirty="0" smtClean="0">
                <a:solidFill>
                  <a:prstClr val="black"/>
                </a:solidFill>
                <a:latin typeface="Arial"/>
                <a:cs typeface="Arial"/>
              </a:rPr>
              <a:t>The blessing of the LORD brings wealth, without painful toil for it.</a:t>
            </a:r>
            <a:br>
              <a:rPr lang="en-US" altLang="zh-CN" sz="3600" b="1" dirty="0" smtClean="0">
                <a:solidFill>
                  <a:prstClr val="black"/>
                </a:solidFill>
                <a:latin typeface="Arial"/>
                <a:cs typeface="Arial"/>
              </a:rPr>
            </a:br>
            <a:r>
              <a:rPr lang="en-US" altLang="zh-CN" sz="3600" b="1" dirty="0" smtClean="0">
                <a:solidFill>
                  <a:prstClr val="black"/>
                </a:solidFill>
                <a:latin typeface="Arial"/>
                <a:cs typeface="Arial"/>
              </a:rPr>
              <a:t>Proverbs 10:22</a:t>
            </a:r>
            <a:endParaRPr lang="en-US" altLang="zh-CN" sz="3600" b="1" dirty="0">
              <a:solidFill>
                <a:prstClr val="black"/>
              </a:solidFill>
              <a:latin typeface="Arial"/>
              <a:cs typeface="Arial"/>
            </a:endParaRPr>
          </a:p>
          <a:p>
            <a:endParaRPr lang="en-US" dirty="0"/>
          </a:p>
        </p:txBody>
      </p:sp>
    </p:spTree>
    <p:extLst>
      <p:ext uri="{BB962C8B-B14F-4D97-AF65-F5344CB8AC3E}">
        <p14:creationId xmlns:p14="http://schemas.microsoft.com/office/powerpoint/2010/main" val="4176310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1131"/>
            <a:ext cx="7886700" cy="861331"/>
          </a:xfrm>
        </p:spPr>
        <p:txBody>
          <a:bodyPr/>
          <a:lstStyle/>
          <a:p>
            <a:pPr algn="ctr"/>
            <a:r>
              <a:rPr lang="zh-CN" altLang="en-US" b="1" dirty="0" smtClean="0"/>
              <a:t>但是 </a:t>
            </a:r>
            <a:r>
              <a:rPr lang="en-US" altLang="zh-CN" b="1" dirty="0" smtClean="0"/>
              <a:t>…</a:t>
            </a:r>
            <a:r>
              <a:rPr lang="en-US" altLang="zh-CN" b="1" dirty="0" smtClean="0">
                <a:latin typeface="Arial"/>
                <a:cs typeface="Arial"/>
              </a:rPr>
              <a:t>But</a:t>
            </a:r>
            <a:r>
              <a:rPr lang="en-US" altLang="zh-CN" b="1" dirty="0" smtClean="0"/>
              <a:t>….</a:t>
            </a:r>
            <a:endParaRPr lang="en-US" b="1" dirty="0"/>
          </a:p>
        </p:txBody>
      </p:sp>
      <p:sp>
        <p:nvSpPr>
          <p:cNvPr id="3" name="Content Placeholder 2"/>
          <p:cNvSpPr>
            <a:spLocks noGrp="1"/>
          </p:cNvSpPr>
          <p:nvPr>
            <p:ph idx="1"/>
          </p:nvPr>
        </p:nvSpPr>
        <p:spPr>
          <a:xfrm>
            <a:off x="211644" y="885214"/>
            <a:ext cx="8658180" cy="5676913"/>
          </a:xfrm>
        </p:spPr>
        <p:txBody>
          <a:bodyPr>
            <a:normAutofit/>
          </a:bodyPr>
          <a:lstStyle/>
          <a:p>
            <a:pPr marL="0" indent="0">
              <a:buNone/>
            </a:pPr>
            <a:r>
              <a:rPr lang="zh-CN" altLang="en-US" sz="3600" b="1" dirty="0">
                <a:latin typeface="+mn-ea"/>
              </a:rPr>
              <a:t>我见日光之下所做的一切事，都是虚空，都是捕风</a:t>
            </a:r>
            <a:r>
              <a:rPr lang="zh-CN" altLang="en-US" sz="3600" b="1" dirty="0" smtClean="0">
                <a:latin typeface="+mn-ea"/>
              </a:rPr>
              <a:t>。</a:t>
            </a:r>
            <a:r>
              <a:rPr lang="en-US" altLang="zh-CN" sz="3600" b="1" dirty="0" smtClean="0">
                <a:latin typeface="+mn-ea"/>
              </a:rPr>
              <a:t>		</a:t>
            </a:r>
            <a:r>
              <a:rPr lang="zh-CN" altLang="en-US" sz="3600" b="1" dirty="0" smtClean="0">
                <a:latin typeface="+mn-ea"/>
              </a:rPr>
              <a:t>传道书 </a:t>
            </a:r>
            <a:r>
              <a:rPr lang="en-US" altLang="zh-CN" sz="3600" b="1" dirty="0" smtClean="0">
                <a:latin typeface="+mn-ea"/>
              </a:rPr>
              <a:t>1</a:t>
            </a:r>
            <a:r>
              <a:rPr lang="zh-CN" altLang="en-US" sz="3600" b="1" dirty="0" smtClean="0">
                <a:latin typeface="+mn-ea"/>
              </a:rPr>
              <a:t>：</a:t>
            </a:r>
            <a:r>
              <a:rPr lang="en-US" altLang="zh-CN" sz="3600" b="1" dirty="0" smtClean="0">
                <a:latin typeface="+mn-ea"/>
              </a:rPr>
              <a:t>14</a:t>
            </a:r>
            <a:br>
              <a:rPr lang="en-US" altLang="zh-CN" sz="3600" b="1" dirty="0" smtClean="0">
                <a:latin typeface="+mn-ea"/>
              </a:rPr>
            </a:br>
            <a:r>
              <a:rPr lang="en-US" altLang="zh-CN" sz="3600" b="1" dirty="0" smtClean="0">
                <a:latin typeface="+mn-ea"/>
              </a:rPr>
              <a:t/>
            </a:r>
            <a:br>
              <a:rPr lang="en-US" altLang="zh-CN" sz="3600" b="1" dirty="0" smtClean="0">
                <a:latin typeface="+mn-ea"/>
              </a:rPr>
            </a:br>
            <a:r>
              <a:rPr lang="en-US" altLang="zh-CN" sz="3600" b="1" dirty="0" smtClean="0">
                <a:latin typeface="Arial"/>
                <a:cs typeface="Arial"/>
              </a:rPr>
              <a:t>I have seen all the things that are done under the sun; all of them are meaningless, a chasing after the wind. Ecclesiastes 1:14</a:t>
            </a:r>
          </a:p>
        </p:txBody>
      </p:sp>
    </p:spTree>
    <p:extLst>
      <p:ext uri="{BB962C8B-B14F-4D97-AF65-F5344CB8AC3E}">
        <p14:creationId xmlns:p14="http://schemas.microsoft.com/office/powerpoint/2010/main" val="439694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767" y="0"/>
            <a:ext cx="8985233" cy="6858000"/>
          </a:xfrm>
        </p:spPr>
        <p:txBody>
          <a:bodyPr>
            <a:noAutofit/>
          </a:bodyPr>
          <a:lstStyle/>
          <a:p>
            <a:r>
              <a:rPr lang="zh-CN" altLang="en-US" sz="3600" b="1" dirty="0">
                <a:latin typeface="+mn-ea"/>
              </a:rPr>
              <a:t>因为多有智慧，就多有愁烦；加增知识的，就加增忧伤。</a:t>
            </a:r>
            <a:r>
              <a:rPr lang="en-US" altLang="zh-CN" sz="3600" b="1" dirty="0">
                <a:latin typeface="+mn-ea"/>
              </a:rPr>
              <a:t>	</a:t>
            </a:r>
            <a:r>
              <a:rPr lang="zh-CN" altLang="en-US" sz="3600" b="1" dirty="0">
                <a:latin typeface="+mn-ea"/>
              </a:rPr>
              <a:t>传道书 </a:t>
            </a:r>
            <a:r>
              <a:rPr lang="en-US" altLang="zh-CN" sz="3600" b="1" dirty="0">
                <a:latin typeface="+mn-ea"/>
              </a:rPr>
              <a:t>1</a:t>
            </a:r>
            <a:r>
              <a:rPr lang="zh-CN" altLang="en-US" sz="3600" b="1" dirty="0">
                <a:latin typeface="+mn-ea"/>
              </a:rPr>
              <a:t>：</a:t>
            </a:r>
            <a:r>
              <a:rPr lang="en-US" altLang="zh-CN" sz="3600" b="1" dirty="0" smtClean="0">
                <a:latin typeface="+mn-ea"/>
              </a:rPr>
              <a:t>18</a:t>
            </a:r>
            <a:br>
              <a:rPr lang="en-US" altLang="zh-CN" sz="3600" b="1" dirty="0" smtClean="0">
                <a:latin typeface="+mn-ea"/>
              </a:rPr>
            </a:br>
            <a:r>
              <a:rPr lang="en-US" altLang="zh-CN" sz="3600" b="1" dirty="0" smtClean="0">
                <a:latin typeface="Arial"/>
                <a:cs typeface="Arial"/>
              </a:rPr>
              <a:t>For with much wisdom comes much sorrow; the more knowledge, the more grief. Ecclesiastes 1:18</a:t>
            </a:r>
            <a:br>
              <a:rPr lang="en-US" altLang="zh-CN" sz="3600" b="1" dirty="0" smtClean="0">
                <a:latin typeface="Arial"/>
                <a:cs typeface="Arial"/>
              </a:rPr>
            </a:br>
            <a:endParaRPr lang="en-US" altLang="zh-CN" sz="3600" b="1" dirty="0">
              <a:latin typeface="Arial"/>
              <a:cs typeface="Arial"/>
            </a:endParaRPr>
          </a:p>
          <a:p>
            <a:r>
              <a:rPr lang="zh-CN" altLang="en-US" sz="3600" b="1" dirty="0">
                <a:latin typeface="+mn-ea"/>
              </a:rPr>
              <a:t>不能想象传道书也是所罗门写的</a:t>
            </a:r>
            <a:r>
              <a:rPr lang="zh-CN" altLang="en-US" sz="3600" b="1" dirty="0" smtClean="0">
                <a:latin typeface="+mn-ea"/>
              </a:rPr>
              <a:t>。</a:t>
            </a:r>
            <a:r>
              <a:rPr lang="en-US" altLang="zh-CN" sz="3600" b="1" dirty="0" smtClean="0">
                <a:latin typeface="+mn-ea"/>
              </a:rPr>
              <a:t/>
            </a:r>
            <a:br>
              <a:rPr lang="en-US" altLang="zh-CN" sz="3600" b="1" dirty="0" smtClean="0">
                <a:latin typeface="+mn-ea"/>
              </a:rPr>
            </a:br>
            <a:r>
              <a:rPr lang="en-US" altLang="zh-CN" sz="3600" b="1" dirty="0" smtClean="0">
                <a:latin typeface="Arial"/>
                <a:cs typeface="Arial"/>
              </a:rPr>
              <a:t>Hard to imagine that Ecclesiastes was also written by Solomon</a:t>
            </a:r>
            <a:br>
              <a:rPr lang="en-US" altLang="zh-CN" sz="3600" b="1" dirty="0" smtClean="0">
                <a:latin typeface="Arial"/>
                <a:cs typeface="Arial"/>
              </a:rPr>
            </a:br>
            <a:endParaRPr lang="en-US" altLang="zh-CN" sz="3600" b="1" dirty="0">
              <a:latin typeface="Arial"/>
              <a:cs typeface="Arial"/>
            </a:endParaRPr>
          </a:p>
          <a:p>
            <a:r>
              <a:rPr lang="zh-CN" altLang="en-US" sz="3600" b="1" dirty="0">
                <a:latin typeface="+mn-ea"/>
              </a:rPr>
              <a:t>所罗门晚年有抑郁症</a:t>
            </a:r>
            <a:r>
              <a:rPr lang="zh-CN" altLang="en-US" sz="3600" b="1" dirty="0" smtClean="0">
                <a:latin typeface="+mn-ea"/>
              </a:rPr>
              <a:t>？</a:t>
            </a:r>
            <a:r>
              <a:rPr lang="en-US" altLang="zh-CN" sz="3600" b="1" dirty="0" smtClean="0">
                <a:latin typeface="+mn-ea"/>
              </a:rPr>
              <a:t/>
            </a:r>
            <a:br>
              <a:rPr lang="en-US" altLang="zh-CN" sz="3600" b="1" dirty="0" smtClean="0">
                <a:latin typeface="+mn-ea"/>
              </a:rPr>
            </a:br>
            <a:r>
              <a:rPr lang="en-US" altLang="zh-CN" sz="3600" b="1" dirty="0" smtClean="0">
                <a:latin typeface="Arial"/>
                <a:cs typeface="Arial"/>
              </a:rPr>
              <a:t>Did Solomon suffer from depression in his old age?</a:t>
            </a:r>
            <a:endParaRPr lang="en-US" sz="3600" b="1" dirty="0">
              <a:latin typeface="Arial"/>
              <a:cs typeface="Arial"/>
            </a:endParaRPr>
          </a:p>
          <a:p>
            <a:endParaRPr lang="en-US" sz="3600" dirty="0"/>
          </a:p>
        </p:txBody>
      </p:sp>
    </p:spTree>
    <p:extLst>
      <p:ext uri="{BB962C8B-B14F-4D97-AF65-F5344CB8AC3E}">
        <p14:creationId xmlns:p14="http://schemas.microsoft.com/office/powerpoint/2010/main" val="2266740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869"/>
            <a:ext cx="7886700" cy="1143655"/>
          </a:xfrm>
        </p:spPr>
        <p:txBody>
          <a:bodyPr>
            <a:normAutofit fontScale="90000"/>
          </a:bodyPr>
          <a:lstStyle/>
          <a:p>
            <a:pPr algn="ctr"/>
            <a:r>
              <a:rPr lang="zh-CN" altLang="en-US" b="1" dirty="0" smtClean="0"/>
              <a:t>传道书的结论</a:t>
            </a:r>
            <a:r>
              <a:rPr lang="en-US" altLang="zh-CN" b="1" dirty="0" smtClean="0"/>
              <a:t/>
            </a:r>
            <a:br>
              <a:rPr lang="en-US" altLang="zh-CN" b="1" dirty="0" smtClean="0"/>
            </a:br>
            <a:r>
              <a:rPr lang="en-US" altLang="zh-CN" b="1" dirty="0" smtClean="0">
                <a:latin typeface="Arial"/>
                <a:cs typeface="Arial"/>
              </a:rPr>
              <a:t>Conclusion of the Ecclesiastes</a:t>
            </a:r>
            <a:endParaRPr lang="en-US" b="1" dirty="0">
              <a:latin typeface="Arial"/>
              <a:cs typeface="Arial"/>
            </a:endParaRPr>
          </a:p>
        </p:txBody>
      </p:sp>
      <p:sp>
        <p:nvSpPr>
          <p:cNvPr id="3" name="Content Placeholder 2"/>
          <p:cNvSpPr>
            <a:spLocks noGrp="1"/>
          </p:cNvSpPr>
          <p:nvPr>
            <p:ph idx="1"/>
          </p:nvPr>
        </p:nvSpPr>
        <p:spPr>
          <a:xfrm>
            <a:off x="96762" y="1209349"/>
            <a:ext cx="9144000" cy="4351338"/>
          </a:xfrm>
        </p:spPr>
        <p:txBody>
          <a:bodyPr>
            <a:noAutofit/>
          </a:bodyPr>
          <a:lstStyle/>
          <a:p>
            <a:pPr marL="0" indent="0">
              <a:lnSpc>
                <a:spcPct val="100000"/>
              </a:lnSpc>
              <a:buNone/>
            </a:pPr>
            <a:r>
              <a:rPr lang="zh-CN" altLang="en-US" sz="3400" b="1" dirty="0">
                <a:latin typeface="SimSun" panose="02010600030101010101" pitchFamily="2" charset="-122"/>
                <a:ea typeface="SimSun" panose="02010600030101010101" pitchFamily="2" charset="-122"/>
              </a:rPr>
              <a:t>这些事都已听见了，总意就是：敬畏神，谨守他的诫命，这是人所当尽的本分。因为人所做的事，连一切隐藏的事，无论是善是恶，神都必审问</a:t>
            </a:r>
            <a:r>
              <a:rPr lang="zh-CN" altLang="en-US" sz="3400" b="1" dirty="0" smtClean="0">
                <a:latin typeface="SimSun" panose="02010600030101010101" pitchFamily="2" charset="-122"/>
                <a:ea typeface="SimSun" panose="02010600030101010101" pitchFamily="2" charset="-122"/>
              </a:rPr>
              <a:t>。传道书 </a:t>
            </a:r>
            <a:r>
              <a:rPr lang="en-US" altLang="zh-CN" sz="3400" b="1" dirty="0" smtClean="0">
                <a:latin typeface="SimSun" panose="02010600030101010101" pitchFamily="2" charset="-122"/>
                <a:ea typeface="SimSun" panose="02010600030101010101" pitchFamily="2" charset="-122"/>
              </a:rPr>
              <a:t>12</a:t>
            </a:r>
            <a:r>
              <a:rPr lang="zh-CN" altLang="en-US" sz="3400" b="1" dirty="0" smtClean="0">
                <a:latin typeface="SimSun" panose="02010600030101010101" pitchFamily="2" charset="-122"/>
                <a:ea typeface="SimSun" panose="02010600030101010101" pitchFamily="2" charset="-122"/>
              </a:rPr>
              <a:t>：</a:t>
            </a:r>
            <a:r>
              <a:rPr lang="en-US" altLang="zh-CN" sz="3400" b="1" dirty="0" smtClean="0">
                <a:latin typeface="SimSun" panose="02010600030101010101" pitchFamily="2" charset="-122"/>
                <a:ea typeface="SimSun" panose="02010600030101010101" pitchFamily="2" charset="-122"/>
              </a:rPr>
              <a:t>13-14</a:t>
            </a:r>
            <a:br>
              <a:rPr lang="en-US" altLang="zh-CN" sz="3400" b="1" dirty="0" smtClean="0">
                <a:latin typeface="SimSun" panose="02010600030101010101" pitchFamily="2" charset="-122"/>
                <a:ea typeface="SimSun" panose="02010600030101010101" pitchFamily="2" charset="-122"/>
              </a:rPr>
            </a:br>
            <a:r>
              <a:rPr lang="en-US" altLang="zh-CN" sz="3200" b="1" dirty="0" smtClean="0">
                <a:latin typeface="Arial"/>
                <a:ea typeface="SimSun" panose="02010600030101010101" pitchFamily="2" charset="-122"/>
                <a:cs typeface="Arial"/>
              </a:rPr>
              <a:t>Now all has been heard; here is the conclusion of the matter: Fear God and keep his commandments, for this is the duty of all mankind. For God will bring every deed into judgment including every hidden thing, whether it is good or evil.</a:t>
            </a:r>
          </a:p>
          <a:p>
            <a:pPr marL="0" indent="0">
              <a:lnSpc>
                <a:spcPct val="100000"/>
              </a:lnSpc>
              <a:buNone/>
            </a:pPr>
            <a:r>
              <a:rPr lang="en-US" altLang="zh-CN" sz="3200" b="1" dirty="0" smtClean="0">
                <a:latin typeface="Arial"/>
                <a:ea typeface="SimSun" panose="02010600030101010101" pitchFamily="2" charset="-122"/>
                <a:cs typeface="Arial"/>
              </a:rPr>
              <a:t>Ecclesiastes 12:13-14</a:t>
            </a:r>
          </a:p>
        </p:txBody>
      </p:sp>
    </p:spTree>
    <p:extLst>
      <p:ext uri="{BB962C8B-B14F-4D97-AF65-F5344CB8AC3E}">
        <p14:creationId xmlns:p14="http://schemas.microsoft.com/office/powerpoint/2010/main" val="14284202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73850"/>
            <a:ext cx="7886700" cy="5403113"/>
          </a:xfrm>
        </p:spPr>
        <p:txBody>
          <a:bodyPr/>
          <a:lstStyle/>
          <a:p>
            <a:pPr marL="0" indent="0">
              <a:buNone/>
            </a:pPr>
            <a:r>
              <a:rPr lang="zh-CN" altLang="en-US" sz="3600" b="1" dirty="0">
                <a:latin typeface="SimSun" panose="02010600030101010101" pitchFamily="2" charset="-122"/>
                <a:ea typeface="SimSun" panose="02010600030101010101" pitchFamily="2" charset="-122"/>
              </a:rPr>
              <a:t>日光之下的智慧，虽然重要；日光之上的智慧，更加重要</a:t>
            </a:r>
            <a:r>
              <a:rPr lang="zh-CN" altLang="en-US" sz="3600" b="1" dirty="0" smtClean="0">
                <a:latin typeface="SimSun" panose="02010600030101010101" pitchFamily="2" charset="-122"/>
                <a:ea typeface="SimSun" panose="02010600030101010101" pitchFamily="2" charset="-122"/>
              </a:rPr>
              <a:t>。</a:t>
            </a:r>
            <a:r>
              <a:rPr lang="en-US" altLang="zh-CN" sz="3600" b="1" dirty="0" smtClean="0">
                <a:latin typeface="SimSun" panose="02010600030101010101" pitchFamily="2" charset="-122"/>
                <a:ea typeface="SimSun" panose="02010600030101010101" pitchFamily="2" charset="-122"/>
              </a:rPr>
              <a:t/>
            </a:r>
            <a:br>
              <a:rPr lang="en-US" altLang="zh-CN" sz="3600" b="1" dirty="0" smtClean="0">
                <a:latin typeface="SimSun" panose="02010600030101010101" pitchFamily="2" charset="-122"/>
                <a:ea typeface="SimSun" panose="02010600030101010101" pitchFamily="2" charset="-122"/>
              </a:rPr>
            </a:br>
            <a:r>
              <a:rPr lang="en-US" altLang="zh-CN" sz="3600" b="1" dirty="0" smtClean="0">
                <a:latin typeface="SimSun" panose="02010600030101010101" pitchFamily="2" charset="-122"/>
                <a:ea typeface="SimSun" panose="02010600030101010101" pitchFamily="2" charset="-122"/>
              </a:rPr>
              <a:t/>
            </a:r>
            <a:br>
              <a:rPr lang="en-US" altLang="zh-CN" sz="3600" b="1" dirty="0" smtClean="0">
                <a:latin typeface="SimSun" panose="02010600030101010101" pitchFamily="2" charset="-122"/>
                <a:ea typeface="SimSun" panose="02010600030101010101" pitchFamily="2" charset="-122"/>
              </a:rPr>
            </a:br>
            <a:r>
              <a:rPr lang="en-US" altLang="zh-CN" sz="3600" b="1" dirty="0" smtClean="0">
                <a:latin typeface="Arial"/>
                <a:ea typeface="SimSun" panose="02010600030101010101" pitchFamily="2" charset="-122"/>
                <a:cs typeface="Arial"/>
              </a:rPr>
              <a:t>Wisdom under the sun is important, but wisdom beyond the sun is even more important.</a:t>
            </a:r>
            <a:endParaRPr lang="en-US" sz="3600" b="1" dirty="0">
              <a:latin typeface="Arial"/>
              <a:cs typeface="Arial"/>
            </a:endParaRPr>
          </a:p>
        </p:txBody>
      </p:sp>
    </p:spTree>
    <p:extLst>
      <p:ext uri="{BB962C8B-B14F-4D97-AF65-F5344CB8AC3E}">
        <p14:creationId xmlns:p14="http://schemas.microsoft.com/office/powerpoint/2010/main" val="262352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1370" y="457200"/>
            <a:ext cx="8367487" cy="4524316"/>
          </a:xfrm>
          <a:prstGeom prst="rect">
            <a:avLst/>
          </a:prstGeom>
          <a:noFill/>
        </p:spPr>
        <p:txBody>
          <a:bodyPr wrap="square" rtlCol="0">
            <a:spAutoFit/>
          </a:bodyPr>
          <a:lstStyle/>
          <a:p>
            <a:r>
              <a:rPr lang="zh-CN" altLang="en-US" sz="3600" b="1" dirty="0" smtClean="0">
                <a:latin typeface="SimSun" panose="02010600030101010101" pitchFamily="2" charset="-122"/>
                <a:ea typeface="SimSun" panose="02010600030101010101" pitchFamily="2" charset="-122"/>
              </a:rPr>
              <a:t>敬畏耶和华是智慧的开端；认识至圣者便是聪明。</a:t>
            </a:r>
            <a:r>
              <a:rPr lang="en-US" altLang="zh-CN" sz="3600" b="1" dirty="0" smtClean="0">
                <a:latin typeface="SimSun" panose="02010600030101010101" pitchFamily="2" charset="-122"/>
                <a:ea typeface="SimSun" panose="02010600030101010101" pitchFamily="2" charset="-122"/>
              </a:rPr>
              <a:t>		</a:t>
            </a:r>
            <a:r>
              <a:rPr lang="zh-CN" altLang="en-US" sz="3600" b="1" dirty="0" smtClean="0">
                <a:latin typeface="SimSun" panose="02010600030101010101" pitchFamily="2" charset="-122"/>
                <a:ea typeface="SimSun" panose="02010600030101010101" pitchFamily="2" charset="-122"/>
              </a:rPr>
              <a:t>箴言 </a:t>
            </a:r>
            <a:r>
              <a:rPr lang="en-US" altLang="zh-CN" sz="3600" b="1" dirty="0" smtClean="0">
                <a:latin typeface="SimSun" panose="02010600030101010101" pitchFamily="2" charset="-122"/>
                <a:ea typeface="SimSun" panose="02010600030101010101" pitchFamily="2" charset="-122"/>
              </a:rPr>
              <a:t>9</a:t>
            </a:r>
            <a:r>
              <a:rPr lang="zh-CN" altLang="en-US" sz="3600" b="1" dirty="0" smtClean="0">
                <a:latin typeface="SimSun" panose="02010600030101010101" pitchFamily="2" charset="-122"/>
                <a:ea typeface="SimSun" panose="02010600030101010101" pitchFamily="2" charset="-122"/>
              </a:rPr>
              <a:t>：</a:t>
            </a:r>
            <a:r>
              <a:rPr lang="en-US" altLang="zh-CN" sz="3600" b="1" dirty="0" smtClean="0">
                <a:latin typeface="SimSun" panose="02010600030101010101" pitchFamily="2" charset="-122"/>
                <a:ea typeface="SimSun" panose="02010600030101010101" pitchFamily="2" charset="-122"/>
              </a:rPr>
              <a:t>10</a:t>
            </a:r>
          </a:p>
          <a:p>
            <a:r>
              <a:rPr lang="en-US" altLang="zh-CN" sz="3600" b="1" dirty="0" smtClean="0">
                <a:latin typeface="SimSun" panose="02010600030101010101" pitchFamily="2" charset="-122"/>
                <a:ea typeface="SimSun" panose="02010600030101010101" pitchFamily="2" charset="-122"/>
              </a:rPr>
              <a:t/>
            </a:r>
            <a:br>
              <a:rPr lang="en-US" altLang="zh-CN" sz="3600" b="1" dirty="0" smtClean="0">
                <a:latin typeface="SimSun" panose="02010600030101010101" pitchFamily="2" charset="-122"/>
                <a:ea typeface="SimSun" panose="02010600030101010101" pitchFamily="2" charset="-122"/>
              </a:rPr>
            </a:br>
            <a:r>
              <a:rPr lang="en-US" altLang="zh-CN" sz="3600" b="1" dirty="0" smtClean="0">
                <a:latin typeface="Arial"/>
                <a:ea typeface="SimSun" panose="02010600030101010101" pitchFamily="2" charset="-122"/>
                <a:cs typeface="Arial"/>
              </a:rPr>
              <a:t>The fear of the LORD is the beginning of wisdom, and knowledge of the Holy One is understanding. </a:t>
            </a:r>
          </a:p>
          <a:p>
            <a:r>
              <a:rPr lang="en-US" altLang="zh-CN" sz="3600" b="1" dirty="0" smtClean="0">
                <a:latin typeface="Arial"/>
                <a:ea typeface="SimSun" panose="02010600030101010101" pitchFamily="2" charset="-122"/>
                <a:cs typeface="Arial"/>
              </a:rPr>
              <a:t>Proverbs 9:10</a:t>
            </a:r>
          </a:p>
          <a:p>
            <a:endParaRPr lang="en-US" sz="3600" b="1" dirty="0"/>
          </a:p>
        </p:txBody>
      </p:sp>
    </p:spTree>
    <p:extLst>
      <p:ext uri="{BB962C8B-B14F-4D97-AF65-F5344CB8AC3E}">
        <p14:creationId xmlns:p14="http://schemas.microsoft.com/office/powerpoint/2010/main" val="6454878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4057"/>
            <a:ext cx="7886700" cy="973223"/>
          </a:xfrm>
        </p:spPr>
        <p:txBody>
          <a:bodyPr>
            <a:normAutofit fontScale="90000"/>
          </a:bodyPr>
          <a:lstStyle/>
          <a:p>
            <a:pPr algn="ctr"/>
            <a:r>
              <a:rPr lang="zh-CN" altLang="en-US" b="1" dirty="0" smtClean="0">
                <a:latin typeface="+mn-ea"/>
                <a:ea typeface="+mn-ea"/>
              </a:rPr>
              <a:t>另一个智慧人 </a:t>
            </a:r>
            <a:r>
              <a:rPr lang="en-US" altLang="zh-CN" b="1" dirty="0">
                <a:latin typeface="+mn-ea"/>
                <a:ea typeface="+mn-ea"/>
              </a:rPr>
              <a:t>-</a:t>
            </a:r>
            <a:r>
              <a:rPr lang="en-US" altLang="zh-CN" b="1" dirty="0" smtClean="0">
                <a:latin typeface="+mn-ea"/>
                <a:ea typeface="+mn-ea"/>
              </a:rPr>
              <a:t> </a:t>
            </a:r>
            <a:r>
              <a:rPr lang="zh-CN" altLang="en-US" b="1" dirty="0" smtClean="0">
                <a:latin typeface="+mn-ea"/>
                <a:ea typeface="+mn-ea"/>
              </a:rPr>
              <a:t>保罗</a:t>
            </a:r>
            <a:r>
              <a:rPr lang="en-US" altLang="zh-CN" b="1" dirty="0" smtClean="0">
                <a:latin typeface="+mn-ea"/>
                <a:ea typeface="+mn-ea"/>
              </a:rPr>
              <a:t/>
            </a:r>
            <a:br>
              <a:rPr lang="en-US" altLang="zh-CN" b="1" dirty="0" smtClean="0">
                <a:latin typeface="+mn-ea"/>
                <a:ea typeface="+mn-ea"/>
              </a:rPr>
            </a:br>
            <a:r>
              <a:rPr lang="en-US" altLang="zh-CN" b="1" dirty="0" smtClean="0">
                <a:latin typeface="Arial"/>
                <a:ea typeface="+mn-ea"/>
                <a:cs typeface="Arial"/>
              </a:rPr>
              <a:t>Another wise man--Paul</a:t>
            </a:r>
            <a:endParaRPr lang="en-US" b="1" dirty="0">
              <a:latin typeface="Arial"/>
              <a:ea typeface="+mn-ea"/>
              <a:cs typeface="Arial"/>
            </a:endParaRPr>
          </a:p>
        </p:txBody>
      </p:sp>
      <p:sp>
        <p:nvSpPr>
          <p:cNvPr id="3" name="Content Placeholder 2"/>
          <p:cNvSpPr>
            <a:spLocks noGrp="1"/>
          </p:cNvSpPr>
          <p:nvPr>
            <p:ph idx="1"/>
          </p:nvPr>
        </p:nvSpPr>
        <p:spPr>
          <a:xfrm>
            <a:off x="628649" y="1321724"/>
            <a:ext cx="8344725" cy="4855239"/>
          </a:xfrm>
        </p:spPr>
        <p:txBody>
          <a:bodyPr>
            <a:normAutofit lnSpcReduction="10000"/>
          </a:bodyPr>
          <a:lstStyle/>
          <a:p>
            <a:r>
              <a:rPr lang="zh-CN" altLang="en-US" sz="3600" b="1" dirty="0" smtClean="0">
                <a:latin typeface="+mn-ea"/>
              </a:rPr>
              <a:t>法利赛人，迦玛列的门下。当时最好的学校。</a:t>
            </a:r>
            <a:r>
              <a:rPr lang="en-US" altLang="zh-CN" sz="3600" b="1" dirty="0" smtClean="0">
                <a:latin typeface="+mn-ea"/>
              </a:rPr>
              <a:t/>
            </a:r>
            <a:br>
              <a:rPr lang="en-US" altLang="zh-CN" sz="3600" b="1" dirty="0" smtClean="0">
                <a:latin typeface="+mn-ea"/>
              </a:rPr>
            </a:br>
            <a:r>
              <a:rPr lang="en-US" altLang="zh-CN" sz="3600" b="1" dirty="0" smtClean="0">
                <a:latin typeface="Arial"/>
                <a:cs typeface="Arial"/>
              </a:rPr>
              <a:t>Pharisee, under </a:t>
            </a:r>
            <a:r>
              <a:rPr lang="en-US" altLang="zh-CN" sz="3600" b="1" dirty="0" err="1" smtClean="0">
                <a:latin typeface="Arial"/>
                <a:cs typeface="Arial"/>
              </a:rPr>
              <a:t>Gamaliel</a:t>
            </a:r>
            <a:r>
              <a:rPr lang="en-US" altLang="zh-CN" sz="3600" b="1" dirty="0" smtClean="0">
                <a:latin typeface="Arial"/>
                <a:cs typeface="Arial"/>
              </a:rPr>
              <a:t>, the best school at that time</a:t>
            </a:r>
            <a:br>
              <a:rPr lang="en-US" altLang="zh-CN" sz="3600" b="1" dirty="0" smtClean="0">
                <a:latin typeface="Arial"/>
                <a:cs typeface="Arial"/>
              </a:rPr>
            </a:br>
            <a:endParaRPr lang="en-US" altLang="zh-CN" sz="3600" b="1" dirty="0" smtClean="0">
              <a:latin typeface="Arial"/>
              <a:cs typeface="Arial"/>
            </a:endParaRPr>
          </a:p>
          <a:p>
            <a:r>
              <a:rPr lang="zh-CN" altLang="en-US" sz="3600" b="1" dirty="0">
                <a:latin typeface="+mn-ea"/>
              </a:rPr>
              <a:t>绝</a:t>
            </a:r>
            <a:r>
              <a:rPr lang="zh-CN" altLang="en-US" sz="3600" b="1" dirty="0" smtClean="0">
                <a:latin typeface="+mn-ea"/>
              </a:rPr>
              <a:t>对是个智慧人。</a:t>
            </a:r>
            <a:r>
              <a:rPr lang="en-US" altLang="zh-CN" sz="3600" b="1" dirty="0" smtClean="0">
                <a:latin typeface="Arial"/>
                <a:cs typeface="Arial"/>
              </a:rPr>
              <a:t>Surely a wise man</a:t>
            </a:r>
            <a:br>
              <a:rPr lang="en-US" altLang="zh-CN" sz="3600" b="1" dirty="0" smtClean="0">
                <a:latin typeface="Arial"/>
                <a:cs typeface="Arial"/>
              </a:rPr>
            </a:br>
            <a:endParaRPr lang="en-US" altLang="zh-CN" sz="3600" b="1" dirty="0" smtClean="0">
              <a:latin typeface="Arial"/>
              <a:cs typeface="Arial"/>
            </a:endParaRPr>
          </a:p>
          <a:p>
            <a:r>
              <a:rPr lang="zh-CN" altLang="en-US" sz="3600" b="1" dirty="0" smtClean="0">
                <a:latin typeface="+mn-ea"/>
              </a:rPr>
              <a:t>但归主之后，却有了极大的改变。</a:t>
            </a:r>
            <a:r>
              <a:rPr lang="en-US" altLang="zh-CN" sz="3600" b="1" dirty="0" smtClean="0">
                <a:latin typeface="+mn-ea"/>
              </a:rPr>
              <a:t/>
            </a:r>
            <a:br>
              <a:rPr lang="en-US" altLang="zh-CN" sz="3600" b="1" dirty="0" smtClean="0">
                <a:latin typeface="+mn-ea"/>
              </a:rPr>
            </a:br>
            <a:r>
              <a:rPr lang="en-US" altLang="zh-CN" sz="3600" b="1" dirty="0" smtClean="0">
                <a:latin typeface="Arial"/>
                <a:cs typeface="Arial"/>
              </a:rPr>
              <a:t>Transformed drastically after believing in Jesus.</a:t>
            </a:r>
          </a:p>
        </p:txBody>
      </p:sp>
    </p:spTree>
    <p:extLst>
      <p:ext uri="{BB962C8B-B14F-4D97-AF65-F5344CB8AC3E}">
        <p14:creationId xmlns:p14="http://schemas.microsoft.com/office/powerpoint/2010/main" val="1251728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34" y="416689"/>
            <a:ext cx="8672660" cy="5760274"/>
          </a:xfrm>
        </p:spPr>
        <p:txBody>
          <a:bodyPr>
            <a:noAutofit/>
          </a:bodyPr>
          <a:lstStyle/>
          <a:p>
            <a:pPr marL="0" indent="0">
              <a:buNone/>
            </a:pPr>
            <a:r>
              <a:rPr lang="zh-CN" altLang="en-US" sz="3600" b="1" dirty="0">
                <a:latin typeface="+mn-ea"/>
              </a:rPr>
              <a:t>不但如此，我也将万事当作有损的，因我以认识我主基督耶稣为至宝。我为他已经丢弃万事，看作粪土，为要得著基督</a:t>
            </a:r>
            <a:r>
              <a:rPr lang="zh-CN" altLang="en-US" sz="3600" b="1" dirty="0" smtClean="0">
                <a:latin typeface="+mn-ea"/>
              </a:rPr>
              <a:t>。</a:t>
            </a:r>
            <a:r>
              <a:rPr lang="en-US" altLang="zh-CN" sz="3600" b="1" dirty="0" smtClean="0">
                <a:latin typeface="+mn-ea"/>
              </a:rPr>
              <a:t/>
            </a:r>
            <a:br>
              <a:rPr lang="en-US" altLang="zh-CN" sz="3600" b="1" dirty="0" smtClean="0">
                <a:latin typeface="+mn-ea"/>
              </a:rPr>
            </a:br>
            <a:r>
              <a:rPr lang="zh-CN" altLang="en-US" sz="3600" b="1" dirty="0" smtClean="0">
                <a:latin typeface="+mn-ea"/>
              </a:rPr>
              <a:t>腓 </a:t>
            </a:r>
            <a:r>
              <a:rPr lang="en-US" altLang="zh-CN" sz="3600" b="1" dirty="0">
                <a:latin typeface="+mn-ea"/>
              </a:rPr>
              <a:t>3</a:t>
            </a:r>
            <a:r>
              <a:rPr lang="zh-CN" altLang="en-US" sz="3600" b="1" dirty="0">
                <a:latin typeface="+mn-ea"/>
              </a:rPr>
              <a:t>：</a:t>
            </a:r>
            <a:r>
              <a:rPr lang="en-US" altLang="zh-CN" sz="3600" b="1" dirty="0" smtClean="0">
                <a:latin typeface="+mn-ea"/>
              </a:rPr>
              <a:t>8</a:t>
            </a:r>
            <a:r>
              <a:rPr lang="en-US" altLang="zh-CN" sz="3600" dirty="0" smtClean="0"/>
              <a:t/>
            </a:r>
            <a:br>
              <a:rPr lang="en-US" altLang="zh-CN" sz="3600" dirty="0" smtClean="0"/>
            </a:br>
            <a:r>
              <a:rPr lang="en-US" altLang="zh-CN" sz="3600" dirty="0" smtClean="0"/>
              <a:t/>
            </a:r>
            <a:br>
              <a:rPr lang="en-US" altLang="zh-CN" sz="3600" dirty="0" smtClean="0"/>
            </a:br>
            <a:r>
              <a:rPr lang="en-US" altLang="zh-CN" sz="3600" dirty="0" smtClean="0">
                <a:latin typeface="Arial"/>
                <a:cs typeface="Arial"/>
              </a:rPr>
              <a:t>What is more, I consider everything a loss because of the surpassing worth of knowing Christ Jesus my Lord, for whose sake I have lost all things. I consider them garbage, that I may gain Christ.</a:t>
            </a:r>
            <a:br>
              <a:rPr lang="en-US" altLang="zh-CN" sz="3600" dirty="0" smtClean="0">
                <a:latin typeface="Arial"/>
                <a:cs typeface="Arial"/>
              </a:rPr>
            </a:br>
            <a:r>
              <a:rPr lang="en-US" altLang="zh-CN" sz="3600" dirty="0" smtClean="0">
                <a:latin typeface="Arial"/>
                <a:cs typeface="Arial"/>
              </a:rPr>
              <a:t>Philippians 3:8</a:t>
            </a:r>
            <a:endParaRPr lang="en-US" sz="3600" b="1" dirty="0">
              <a:latin typeface="Arial"/>
              <a:cs typeface="Arial"/>
            </a:endParaRPr>
          </a:p>
        </p:txBody>
      </p:sp>
    </p:spTree>
    <p:extLst>
      <p:ext uri="{BB962C8B-B14F-4D97-AF65-F5344CB8AC3E}">
        <p14:creationId xmlns:p14="http://schemas.microsoft.com/office/powerpoint/2010/main" val="2135231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787352"/>
          </a:xfrm>
        </p:spPr>
        <p:txBody>
          <a:bodyPr>
            <a:normAutofit/>
          </a:bodyPr>
          <a:lstStyle/>
          <a:p>
            <a:pPr algn="ctr"/>
            <a:r>
              <a:rPr lang="zh-CN" altLang="en-US" b="1" dirty="0" smtClean="0"/>
              <a:t>保罗在雅典</a:t>
            </a:r>
            <a:r>
              <a:rPr lang="en-US" altLang="zh-CN" b="1" dirty="0"/>
              <a:t> </a:t>
            </a:r>
            <a:r>
              <a:rPr lang="en-US" altLang="zh-CN" b="1" dirty="0" smtClean="0"/>
              <a:t> </a:t>
            </a:r>
            <a:r>
              <a:rPr lang="en-US" altLang="zh-CN" b="1" dirty="0" smtClean="0">
                <a:latin typeface="Arial"/>
                <a:cs typeface="Arial"/>
              </a:rPr>
              <a:t>Paul in </a:t>
            </a:r>
            <a:r>
              <a:rPr lang="en-US" altLang="zh-CN" b="1" dirty="0" err="1" smtClean="0">
                <a:latin typeface="Arial"/>
                <a:cs typeface="Arial"/>
              </a:rPr>
              <a:t>Athen</a:t>
            </a:r>
            <a:endParaRPr lang="en-US" b="1" dirty="0">
              <a:latin typeface="Arial"/>
              <a:cs typeface="Arial"/>
            </a:endParaRPr>
          </a:p>
        </p:txBody>
      </p:sp>
      <p:sp>
        <p:nvSpPr>
          <p:cNvPr id="3" name="Content Placeholder 2"/>
          <p:cNvSpPr>
            <a:spLocks noGrp="1"/>
          </p:cNvSpPr>
          <p:nvPr>
            <p:ph idx="1"/>
          </p:nvPr>
        </p:nvSpPr>
        <p:spPr>
          <a:xfrm>
            <a:off x="0" y="674639"/>
            <a:ext cx="9144000" cy="5099234"/>
          </a:xfrm>
        </p:spPr>
        <p:txBody>
          <a:bodyPr>
            <a:noAutofit/>
          </a:bodyPr>
          <a:lstStyle/>
          <a:p>
            <a:r>
              <a:rPr lang="zh-CN" altLang="en-US" sz="3200" b="1" dirty="0">
                <a:latin typeface="SimSun" panose="02010600030101010101" pitchFamily="2" charset="-122"/>
                <a:ea typeface="SimSun" panose="02010600030101010101" pitchFamily="2" charset="-122"/>
              </a:rPr>
              <a:t>於是在会堂里与犹太人和虔敬的人，并每日在市上所遇见的人，辩论。</a:t>
            </a:r>
            <a:r>
              <a:rPr lang="zh-CN" altLang="en-US" sz="3200" b="1" dirty="0">
                <a:latin typeface="Georgia" panose="02040502050405020303" pitchFamily="18" charset="0"/>
                <a:ea typeface="SimSun" panose="02010600030101010101" pitchFamily="2" charset="-122"/>
              </a:rPr>
              <a:t> </a:t>
            </a:r>
            <a:r>
              <a:rPr lang="zh-CN" altLang="en-US" sz="3200" b="1" dirty="0" smtClean="0">
                <a:solidFill>
                  <a:prstClr val="black"/>
                </a:solidFill>
                <a:latin typeface="SimSun" panose="02010600030101010101" pitchFamily="2" charset="-122"/>
                <a:ea typeface="SimSun" panose="02010600030101010101" pitchFamily="2" charset="-122"/>
              </a:rPr>
              <a:t>还</a:t>
            </a:r>
            <a:r>
              <a:rPr lang="zh-CN" altLang="en-US" sz="3200" b="1" dirty="0">
                <a:solidFill>
                  <a:prstClr val="black"/>
                </a:solidFill>
                <a:latin typeface="SimSun" panose="02010600030101010101" pitchFamily="2" charset="-122"/>
                <a:ea typeface="SimSun" panose="02010600030101010101" pitchFamily="2" charset="-122"/>
              </a:rPr>
              <a:t>有以彼古罗和斯多亚两门的学士，与他争论</a:t>
            </a:r>
            <a:r>
              <a:rPr lang="zh-CN" altLang="en-US" sz="3200" b="1" dirty="0" smtClean="0">
                <a:solidFill>
                  <a:prstClr val="black"/>
                </a:solidFill>
                <a:latin typeface="SimSun" panose="02010600030101010101" pitchFamily="2" charset="-122"/>
                <a:ea typeface="SimSun" panose="02010600030101010101" pitchFamily="2" charset="-122"/>
              </a:rPr>
              <a:t>。</a:t>
            </a:r>
            <a:r>
              <a:rPr lang="en-US" altLang="zh-CN" sz="3200" b="1" dirty="0" smtClean="0">
                <a:solidFill>
                  <a:prstClr val="black"/>
                </a:solidFill>
                <a:latin typeface="SimSun" panose="02010600030101010101" pitchFamily="2" charset="-122"/>
                <a:ea typeface="SimSun" panose="02010600030101010101" pitchFamily="2" charset="-122"/>
              </a:rPr>
              <a:t>			</a:t>
            </a:r>
            <a:r>
              <a:rPr lang="zh-CN" altLang="en-US" sz="3200" b="1" dirty="0" smtClean="0">
                <a:solidFill>
                  <a:prstClr val="black"/>
                </a:solidFill>
                <a:latin typeface="SimSun" panose="02010600030101010101" pitchFamily="2" charset="-122"/>
                <a:ea typeface="SimSun" panose="02010600030101010101" pitchFamily="2" charset="-122"/>
              </a:rPr>
              <a:t>徒 </a:t>
            </a:r>
            <a:r>
              <a:rPr lang="en-US" altLang="zh-CN" sz="3200" b="1" dirty="0" smtClean="0">
                <a:solidFill>
                  <a:prstClr val="black"/>
                </a:solidFill>
                <a:latin typeface="SimSun" panose="02010600030101010101" pitchFamily="2" charset="-122"/>
                <a:ea typeface="SimSun" panose="02010600030101010101" pitchFamily="2" charset="-122"/>
              </a:rPr>
              <a:t>17</a:t>
            </a:r>
            <a:r>
              <a:rPr lang="zh-CN" altLang="en-US" sz="3200" b="1" dirty="0" smtClean="0">
                <a:solidFill>
                  <a:prstClr val="black"/>
                </a:solidFill>
                <a:latin typeface="SimSun" panose="02010600030101010101" pitchFamily="2" charset="-122"/>
                <a:ea typeface="SimSun" panose="02010600030101010101" pitchFamily="2" charset="-122"/>
              </a:rPr>
              <a:t>：</a:t>
            </a:r>
            <a:r>
              <a:rPr lang="en-US" altLang="zh-CN" sz="3200" b="1" dirty="0" smtClean="0">
                <a:solidFill>
                  <a:prstClr val="black"/>
                </a:solidFill>
                <a:latin typeface="SimSun" panose="02010600030101010101" pitchFamily="2" charset="-122"/>
                <a:ea typeface="SimSun" panose="02010600030101010101" pitchFamily="2" charset="-122"/>
              </a:rPr>
              <a:t>17-18</a:t>
            </a:r>
            <a:br>
              <a:rPr lang="en-US" altLang="zh-CN" sz="3200" b="1" dirty="0" smtClean="0">
                <a:solidFill>
                  <a:prstClr val="black"/>
                </a:solidFill>
                <a:latin typeface="SimSun" panose="02010600030101010101" pitchFamily="2" charset="-122"/>
                <a:ea typeface="SimSun" panose="02010600030101010101" pitchFamily="2" charset="-122"/>
              </a:rPr>
            </a:br>
            <a:r>
              <a:rPr lang="en-US" altLang="zh-CN" sz="3200" b="1" dirty="0" smtClean="0">
                <a:solidFill>
                  <a:prstClr val="black"/>
                </a:solidFill>
                <a:latin typeface="Arial"/>
                <a:ea typeface="SimSun" panose="02010600030101010101" pitchFamily="2" charset="-122"/>
                <a:cs typeface="Arial"/>
              </a:rPr>
              <a:t>So he reasoned in the synagogue with both Jews and God-fearing Greeks, as well as in the marketplace day by day with those who happened to be there. A group of Epicurean and Stoic philosophers began to debate with him. 			Acts 17:17-18</a:t>
            </a:r>
          </a:p>
        </p:txBody>
      </p:sp>
    </p:spTree>
    <p:extLst>
      <p:ext uri="{BB962C8B-B14F-4D97-AF65-F5344CB8AC3E}">
        <p14:creationId xmlns:p14="http://schemas.microsoft.com/office/powerpoint/2010/main" val="4109582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259" y="277792"/>
            <a:ext cx="8795333" cy="5899171"/>
          </a:xfrm>
        </p:spPr>
        <p:txBody>
          <a:bodyPr/>
          <a:lstStyle/>
          <a:p>
            <a:r>
              <a:rPr lang="zh-CN" altLang="en-US" sz="3600" b="1" dirty="0"/>
              <a:t>以彼古罗：无神，享乐主义</a:t>
            </a:r>
            <a:r>
              <a:rPr lang="zh-CN" altLang="en-US" sz="3600" b="1" dirty="0" smtClean="0"/>
              <a:t>。</a:t>
            </a:r>
            <a:r>
              <a:rPr lang="en-US" altLang="zh-CN" sz="3600" b="1" dirty="0" smtClean="0"/>
              <a:t/>
            </a:r>
            <a:br>
              <a:rPr lang="en-US" altLang="zh-CN" sz="3600" b="1" dirty="0" smtClean="0"/>
            </a:br>
            <a:r>
              <a:rPr lang="en-US" altLang="zh-CN" sz="3600" b="1" dirty="0" smtClean="0">
                <a:latin typeface="Arial"/>
                <a:cs typeface="Arial"/>
              </a:rPr>
              <a:t>Epicurean:</a:t>
            </a:r>
            <a:r>
              <a:rPr lang="en-US" altLang="zh-CN" sz="3600" b="1" dirty="0">
                <a:latin typeface="Arial"/>
                <a:cs typeface="Arial"/>
              </a:rPr>
              <a:t> </a:t>
            </a:r>
            <a:r>
              <a:rPr lang="en-US" altLang="zh-CN" sz="3600" b="1" dirty="0" smtClean="0">
                <a:latin typeface="Arial"/>
                <a:cs typeface="Arial"/>
              </a:rPr>
              <a:t> atheist, hedonist</a:t>
            </a:r>
            <a:br>
              <a:rPr lang="en-US" altLang="zh-CN" sz="3600" b="1" dirty="0" smtClean="0">
                <a:latin typeface="Arial"/>
                <a:cs typeface="Arial"/>
              </a:rPr>
            </a:br>
            <a:endParaRPr lang="en-US" altLang="zh-CN" sz="3600" b="1" dirty="0">
              <a:latin typeface="Arial"/>
              <a:cs typeface="Arial"/>
            </a:endParaRPr>
          </a:p>
          <a:p>
            <a:r>
              <a:rPr lang="zh-CN" altLang="en-US" sz="3600" b="1" dirty="0"/>
              <a:t>斯多亚：泛神，强调自律，道德</a:t>
            </a:r>
            <a:r>
              <a:rPr lang="zh-CN" altLang="en-US" sz="3600" b="1" dirty="0" smtClean="0"/>
              <a:t>。</a:t>
            </a:r>
            <a:r>
              <a:rPr lang="en-US" altLang="zh-CN" sz="3600" b="1" dirty="0" smtClean="0"/>
              <a:t/>
            </a:r>
            <a:br>
              <a:rPr lang="en-US" altLang="zh-CN" sz="3600" b="1" dirty="0" smtClean="0"/>
            </a:br>
            <a:r>
              <a:rPr lang="en-US" altLang="zh-CN" sz="3600" b="1" dirty="0" smtClean="0">
                <a:latin typeface="Arial"/>
                <a:cs typeface="Arial"/>
              </a:rPr>
              <a:t>Stoic: pantheist, emphasize self-discipline, ethics</a:t>
            </a:r>
            <a:br>
              <a:rPr lang="en-US" altLang="zh-CN" sz="3600" b="1" dirty="0" smtClean="0">
                <a:latin typeface="Arial"/>
                <a:cs typeface="Arial"/>
              </a:rPr>
            </a:br>
            <a:endParaRPr lang="en-US" altLang="zh-CN" sz="3600" b="1" dirty="0">
              <a:latin typeface="Arial"/>
              <a:cs typeface="Arial"/>
            </a:endParaRPr>
          </a:p>
          <a:p>
            <a:r>
              <a:rPr lang="zh-CN" altLang="en-US" sz="3600" b="1" dirty="0"/>
              <a:t>保罗传死里复活的耶稣</a:t>
            </a:r>
            <a:r>
              <a:rPr lang="zh-CN" altLang="en-US" sz="3600" b="1" dirty="0" smtClean="0"/>
              <a:t>。</a:t>
            </a:r>
            <a:r>
              <a:rPr lang="en-US" altLang="zh-CN" sz="3600" b="1" dirty="0" smtClean="0"/>
              <a:t/>
            </a:r>
            <a:br>
              <a:rPr lang="en-US" altLang="zh-CN" sz="3600" b="1" dirty="0" smtClean="0"/>
            </a:br>
            <a:r>
              <a:rPr lang="en-US" altLang="zh-CN" sz="3600" b="1" dirty="0" smtClean="0">
                <a:latin typeface="Arial"/>
                <a:cs typeface="Arial"/>
              </a:rPr>
              <a:t>Paul preached the resurrected Jesus</a:t>
            </a:r>
            <a:endParaRPr lang="en-US" altLang="zh-CN" sz="3600" b="1" dirty="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884368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9119"/>
            <a:ext cx="7886700" cy="973223"/>
          </a:xfrm>
        </p:spPr>
        <p:txBody>
          <a:bodyPr>
            <a:normAutofit fontScale="90000"/>
          </a:bodyPr>
          <a:lstStyle/>
          <a:p>
            <a:pPr algn="ctr"/>
            <a:r>
              <a:rPr lang="zh-CN" altLang="en-US" b="1" dirty="0" smtClean="0"/>
              <a:t>传福音的效果不佳</a:t>
            </a:r>
            <a:r>
              <a:rPr lang="en-US" altLang="zh-CN" b="1" dirty="0" smtClean="0"/>
              <a:t/>
            </a:r>
            <a:br>
              <a:rPr lang="en-US" altLang="zh-CN" b="1" dirty="0" smtClean="0"/>
            </a:br>
            <a:r>
              <a:rPr lang="en-US" altLang="zh-CN" b="1" dirty="0" smtClean="0">
                <a:latin typeface="Arial"/>
                <a:cs typeface="Arial"/>
              </a:rPr>
              <a:t>Poor evangelical outcome</a:t>
            </a:r>
            <a:endParaRPr lang="en-US" b="1" dirty="0">
              <a:latin typeface="Arial"/>
              <a:cs typeface="Arial"/>
            </a:endParaRPr>
          </a:p>
        </p:txBody>
      </p:sp>
      <p:sp>
        <p:nvSpPr>
          <p:cNvPr id="3" name="Content Placeholder 2"/>
          <p:cNvSpPr>
            <a:spLocks noGrp="1"/>
          </p:cNvSpPr>
          <p:nvPr>
            <p:ph idx="1"/>
          </p:nvPr>
        </p:nvSpPr>
        <p:spPr>
          <a:xfrm>
            <a:off x="189914" y="1511293"/>
            <a:ext cx="8842810" cy="4963305"/>
          </a:xfrm>
        </p:spPr>
        <p:txBody>
          <a:bodyPr>
            <a:normAutofit lnSpcReduction="10000"/>
          </a:bodyPr>
          <a:lstStyle/>
          <a:p>
            <a:pPr lvl="0"/>
            <a:r>
              <a:rPr lang="zh-CN" altLang="en-US" sz="3600" b="1" dirty="0">
                <a:solidFill>
                  <a:prstClr val="black"/>
                </a:solidFill>
              </a:rPr>
              <a:t>众人听见从死里复活的话，就有讥诮他的</a:t>
            </a:r>
            <a:r>
              <a:rPr lang="zh-CN" altLang="en-US" sz="3600" b="1" dirty="0" smtClean="0">
                <a:solidFill>
                  <a:prstClr val="black"/>
                </a:solidFill>
              </a:rPr>
              <a:t>。</a:t>
            </a:r>
            <a:r>
              <a:rPr lang="en-US" altLang="zh-CN" sz="3600" b="1" dirty="0" smtClean="0">
                <a:solidFill>
                  <a:prstClr val="black"/>
                </a:solidFill>
              </a:rPr>
              <a:t>… </a:t>
            </a:r>
            <a:r>
              <a:rPr lang="zh-CN" altLang="en-US" sz="3600" b="1" dirty="0" smtClean="0">
                <a:solidFill>
                  <a:prstClr val="black"/>
                </a:solidFill>
              </a:rPr>
              <a:t>於</a:t>
            </a:r>
            <a:r>
              <a:rPr lang="zh-CN" altLang="en-US" sz="3600" b="1" dirty="0">
                <a:solidFill>
                  <a:prstClr val="black"/>
                </a:solidFill>
              </a:rPr>
              <a:t>是保罗从他们当中出去了</a:t>
            </a:r>
            <a:r>
              <a:rPr lang="zh-CN" altLang="en-US" sz="3600" b="1" dirty="0" smtClean="0">
                <a:solidFill>
                  <a:prstClr val="black"/>
                </a:solidFill>
              </a:rPr>
              <a:t>。</a:t>
            </a:r>
            <a:r>
              <a:rPr lang="en-US" altLang="zh-CN" sz="3600" b="1" dirty="0" smtClean="0">
                <a:solidFill>
                  <a:prstClr val="black"/>
                </a:solidFill>
              </a:rPr>
              <a:t>			</a:t>
            </a:r>
            <a:r>
              <a:rPr lang="zh-CN" altLang="en-US" sz="3600" b="1" dirty="0" smtClean="0">
                <a:solidFill>
                  <a:prstClr val="black"/>
                </a:solidFill>
              </a:rPr>
              <a:t>徒 </a:t>
            </a:r>
            <a:r>
              <a:rPr lang="en-US" altLang="zh-CN" sz="3600" b="1" dirty="0" smtClean="0">
                <a:solidFill>
                  <a:prstClr val="black"/>
                </a:solidFill>
              </a:rPr>
              <a:t>17</a:t>
            </a:r>
            <a:r>
              <a:rPr lang="zh-CN" altLang="en-US" sz="3600" b="1" dirty="0" smtClean="0">
                <a:solidFill>
                  <a:prstClr val="black"/>
                </a:solidFill>
              </a:rPr>
              <a:t>：</a:t>
            </a:r>
            <a:r>
              <a:rPr lang="en-US" altLang="zh-CN" sz="3600" b="1" dirty="0" smtClean="0">
                <a:solidFill>
                  <a:prstClr val="black"/>
                </a:solidFill>
              </a:rPr>
              <a:t>32-33</a:t>
            </a:r>
            <a:br>
              <a:rPr lang="en-US" altLang="zh-CN" sz="3600" b="1" dirty="0" smtClean="0">
                <a:solidFill>
                  <a:prstClr val="black"/>
                </a:solidFill>
              </a:rPr>
            </a:br>
            <a:r>
              <a:rPr lang="en-US" altLang="zh-CN" sz="3600" b="1" dirty="0" smtClean="0">
                <a:solidFill>
                  <a:prstClr val="black"/>
                </a:solidFill>
                <a:latin typeface="Arial"/>
                <a:cs typeface="Arial"/>
              </a:rPr>
              <a:t>When they heard about the resurrection of the dead, some of them sneered, but others said, “We want to hear you again on this subject.” At that, Paul left the Council.</a:t>
            </a:r>
            <a:br>
              <a:rPr lang="en-US" altLang="zh-CN" sz="3600" b="1" dirty="0" smtClean="0">
                <a:solidFill>
                  <a:prstClr val="black"/>
                </a:solidFill>
                <a:latin typeface="Arial"/>
                <a:cs typeface="Arial"/>
              </a:rPr>
            </a:br>
            <a:r>
              <a:rPr lang="en-US" altLang="zh-CN" sz="3600" b="1" dirty="0" smtClean="0">
                <a:solidFill>
                  <a:prstClr val="black"/>
                </a:solidFill>
                <a:latin typeface="Arial"/>
                <a:cs typeface="Arial"/>
              </a:rPr>
              <a:t>Acts 17:32-33</a:t>
            </a:r>
            <a:br>
              <a:rPr lang="en-US" altLang="zh-CN" sz="3600" b="1" dirty="0" smtClean="0">
                <a:solidFill>
                  <a:prstClr val="black"/>
                </a:solidFill>
                <a:latin typeface="Arial"/>
                <a:cs typeface="Arial"/>
              </a:rPr>
            </a:br>
            <a:endParaRPr lang="en-US" altLang="zh-CN" sz="3600" b="1" dirty="0" smtClean="0">
              <a:solidFill>
                <a:prstClr val="black"/>
              </a:solidFill>
              <a:latin typeface="Arial"/>
              <a:cs typeface="Arial"/>
            </a:endParaRPr>
          </a:p>
          <a:p>
            <a:endParaRPr lang="en-US" dirty="0"/>
          </a:p>
        </p:txBody>
      </p:sp>
    </p:spTree>
    <p:extLst>
      <p:ext uri="{BB962C8B-B14F-4D97-AF65-F5344CB8AC3E}">
        <p14:creationId xmlns:p14="http://schemas.microsoft.com/office/powerpoint/2010/main" val="40764514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085" y="282501"/>
            <a:ext cx="7886700" cy="4351338"/>
          </a:xfrm>
        </p:spPr>
        <p:txBody>
          <a:bodyPr>
            <a:normAutofit lnSpcReduction="10000"/>
          </a:bodyPr>
          <a:lstStyle/>
          <a:p>
            <a:pPr lvl="0"/>
            <a:r>
              <a:rPr lang="zh-CN" altLang="en-US" sz="3600" b="1" dirty="0">
                <a:solidFill>
                  <a:prstClr val="black"/>
                </a:solidFill>
              </a:rPr>
              <a:t>但有几个人贴近他，信了主。</a:t>
            </a:r>
            <a:r>
              <a:rPr lang="en-US" altLang="zh-CN" sz="3600" b="1" dirty="0">
                <a:solidFill>
                  <a:prstClr val="black"/>
                </a:solidFill>
              </a:rPr>
              <a:t>	</a:t>
            </a:r>
            <a:br>
              <a:rPr lang="en-US" altLang="zh-CN" sz="3600" b="1" dirty="0">
                <a:solidFill>
                  <a:prstClr val="black"/>
                </a:solidFill>
              </a:rPr>
            </a:br>
            <a:r>
              <a:rPr lang="zh-CN" altLang="en-US" sz="3600" b="1" dirty="0" smtClean="0">
                <a:solidFill>
                  <a:prstClr val="black"/>
                </a:solidFill>
              </a:rPr>
              <a:t>徒 </a:t>
            </a:r>
            <a:r>
              <a:rPr lang="en-US" altLang="zh-CN" sz="3600" b="1" dirty="0">
                <a:solidFill>
                  <a:prstClr val="black"/>
                </a:solidFill>
              </a:rPr>
              <a:t>17</a:t>
            </a:r>
            <a:r>
              <a:rPr lang="zh-CN" altLang="en-US" sz="3600" b="1" dirty="0">
                <a:solidFill>
                  <a:prstClr val="black"/>
                </a:solidFill>
              </a:rPr>
              <a:t>：</a:t>
            </a:r>
            <a:r>
              <a:rPr lang="en-US" altLang="zh-CN" sz="3600" b="1" dirty="0" smtClean="0">
                <a:solidFill>
                  <a:prstClr val="black"/>
                </a:solidFill>
              </a:rPr>
              <a:t>34</a:t>
            </a:r>
            <a:br>
              <a:rPr lang="en-US" altLang="zh-CN" sz="3600" b="1" dirty="0" smtClean="0">
                <a:solidFill>
                  <a:prstClr val="black"/>
                </a:solidFill>
              </a:rPr>
            </a:br>
            <a:r>
              <a:rPr lang="en-US" altLang="zh-CN" sz="3600" b="1" dirty="0" smtClean="0">
                <a:solidFill>
                  <a:prstClr val="black"/>
                </a:solidFill>
                <a:latin typeface="Arial"/>
                <a:cs typeface="Arial"/>
              </a:rPr>
              <a:t>Some of the people became followers of Paul and believed. Acts 17:34</a:t>
            </a:r>
            <a:br>
              <a:rPr lang="en-US" altLang="zh-CN" sz="3600" b="1" dirty="0" smtClean="0">
                <a:solidFill>
                  <a:prstClr val="black"/>
                </a:solidFill>
                <a:latin typeface="Arial"/>
                <a:cs typeface="Arial"/>
              </a:rPr>
            </a:br>
            <a:endParaRPr lang="en-US" altLang="zh-CN" sz="3600" b="1" dirty="0">
              <a:solidFill>
                <a:prstClr val="black"/>
              </a:solidFill>
              <a:latin typeface="Arial"/>
              <a:cs typeface="Arial"/>
            </a:endParaRPr>
          </a:p>
          <a:p>
            <a:pPr lvl="0"/>
            <a:r>
              <a:rPr lang="zh-CN" altLang="en-US" sz="3600" b="1" dirty="0">
                <a:solidFill>
                  <a:prstClr val="black"/>
                </a:solidFill>
              </a:rPr>
              <a:t>辩论的结果，信主的人不多</a:t>
            </a:r>
            <a:r>
              <a:rPr lang="zh-CN" altLang="en-US" b="1" dirty="0" smtClean="0">
                <a:solidFill>
                  <a:prstClr val="black"/>
                </a:solidFill>
              </a:rPr>
              <a:t>。</a:t>
            </a:r>
            <a:r>
              <a:rPr lang="en-US" altLang="zh-CN" b="1" dirty="0" smtClean="0">
                <a:solidFill>
                  <a:prstClr val="black"/>
                </a:solidFill>
              </a:rPr>
              <a:t/>
            </a:r>
            <a:br>
              <a:rPr lang="en-US" altLang="zh-CN" b="1" dirty="0" smtClean="0">
                <a:solidFill>
                  <a:prstClr val="black"/>
                </a:solidFill>
              </a:rPr>
            </a:br>
            <a:r>
              <a:rPr lang="en-US" altLang="zh-CN" sz="3600" b="1" dirty="0" smtClean="0">
                <a:solidFill>
                  <a:prstClr val="black"/>
                </a:solidFill>
                <a:latin typeface="Arial"/>
                <a:cs typeface="Arial"/>
              </a:rPr>
              <a:t>The outcome of debate: not many believed.</a:t>
            </a:r>
            <a:endParaRPr lang="en-US" altLang="zh-CN" sz="3600" b="1" dirty="0">
              <a:solidFill>
                <a:prstClr val="black"/>
              </a:solidFill>
              <a:latin typeface="Arial"/>
              <a:cs typeface="Arial"/>
            </a:endParaRPr>
          </a:p>
          <a:p>
            <a:endParaRPr lang="en-US" sz="3600" dirty="0">
              <a:latin typeface="Arial"/>
              <a:cs typeface="Arial"/>
            </a:endParaRPr>
          </a:p>
        </p:txBody>
      </p:sp>
    </p:spTree>
    <p:extLst>
      <p:ext uri="{BB962C8B-B14F-4D97-AF65-F5344CB8AC3E}">
        <p14:creationId xmlns:p14="http://schemas.microsoft.com/office/powerpoint/2010/main" val="911579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29" y="148996"/>
            <a:ext cx="8981571" cy="663257"/>
          </a:xfrm>
        </p:spPr>
        <p:txBody>
          <a:bodyPr>
            <a:normAutofit fontScale="90000"/>
          </a:bodyPr>
          <a:lstStyle/>
          <a:p>
            <a:pPr algn="ctr"/>
            <a:r>
              <a:rPr lang="zh-CN" altLang="en-US" b="1" dirty="0"/>
              <a:t>保</a:t>
            </a:r>
            <a:r>
              <a:rPr lang="zh-CN" altLang="en-US" b="1" dirty="0" smtClean="0"/>
              <a:t>罗到了哥林多</a:t>
            </a:r>
            <a:r>
              <a:rPr lang="en-US" altLang="zh-CN" b="1" dirty="0" smtClean="0"/>
              <a:t> </a:t>
            </a:r>
            <a:r>
              <a:rPr lang="en-US" altLang="zh-CN" b="1" dirty="0" smtClean="0">
                <a:latin typeface="Arial"/>
                <a:cs typeface="Arial"/>
              </a:rPr>
              <a:t>Paul arrived Corinth</a:t>
            </a:r>
            <a:endParaRPr lang="en-US" b="1" dirty="0">
              <a:latin typeface="Arial"/>
              <a:cs typeface="Arial"/>
            </a:endParaRPr>
          </a:p>
        </p:txBody>
      </p:sp>
      <p:sp>
        <p:nvSpPr>
          <p:cNvPr id="3" name="Content Placeholder 2"/>
          <p:cNvSpPr>
            <a:spLocks noGrp="1"/>
          </p:cNvSpPr>
          <p:nvPr>
            <p:ph idx="1"/>
          </p:nvPr>
        </p:nvSpPr>
        <p:spPr>
          <a:xfrm>
            <a:off x="147662" y="959935"/>
            <a:ext cx="8844984" cy="5730076"/>
          </a:xfrm>
        </p:spPr>
        <p:txBody>
          <a:bodyPr>
            <a:normAutofit fontScale="92500" lnSpcReduction="10000"/>
          </a:bodyPr>
          <a:lstStyle/>
          <a:p>
            <a:pPr>
              <a:lnSpc>
                <a:spcPct val="100000"/>
              </a:lnSpc>
              <a:spcBef>
                <a:spcPts val="0"/>
              </a:spcBef>
            </a:pPr>
            <a:r>
              <a:rPr lang="zh-CN" altLang="en-US" sz="3600" b="1" dirty="0">
                <a:solidFill>
                  <a:prstClr val="black"/>
                </a:solidFill>
                <a:latin typeface="SimSun" panose="02010600030101010101" pitchFamily="2" charset="-122"/>
                <a:ea typeface="SimSun" panose="02010600030101010101" pitchFamily="2" charset="-122"/>
              </a:rPr>
              <a:t>弟兄们，从前我到你们那里去，并没有用高言大智对你们宣传神的奥秘。</a:t>
            </a:r>
            <a:r>
              <a:rPr lang="zh-CN" altLang="en-US" sz="3600" b="1" dirty="0">
                <a:solidFill>
                  <a:prstClr val="black"/>
                </a:solidFill>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因为我曾定了主意，在你们中间不知道别的，只知道耶稣基督并他钉十字架。</a:t>
            </a:r>
            <a:r>
              <a:rPr lang="en-US" altLang="zh-CN" sz="3600" b="1" dirty="0">
                <a:solidFill>
                  <a:prstClr val="black"/>
                </a:solidFill>
                <a:latin typeface="SimSun" panose="02010600030101010101" pitchFamily="2" charset="-122"/>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林前 </a:t>
            </a:r>
            <a:r>
              <a:rPr lang="en-US" altLang="zh-CN" sz="3600" b="1" dirty="0">
                <a:solidFill>
                  <a:prstClr val="black"/>
                </a:solidFill>
                <a:latin typeface="SimSun" panose="02010600030101010101" pitchFamily="2" charset="-122"/>
                <a:ea typeface="SimSun" panose="02010600030101010101" pitchFamily="2" charset="-122"/>
              </a:rPr>
              <a:t>2</a:t>
            </a:r>
            <a:r>
              <a:rPr lang="zh-CN" altLang="en-US" sz="3600" b="1" dirty="0">
                <a:solidFill>
                  <a:prstClr val="black"/>
                </a:solidFill>
                <a:latin typeface="SimSun" panose="02010600030101010101" pitchFamily="2" charset="-122"/>
                <a:ea typeface="SimSun" panose="02010600030101010101" pitchFamily="2" charset="-122"/>
              </a:rPr>
              <a:t>：</a:t>
            </a:r>
            <a:r>
              <a:rPr lang="en-US" altLang="zh-CN" sz="3600" b="1" dirty="0">
                <a:solidFill>
                  <a:prstClr val="black"/>
                </a:solidFill>
                <a:latin typeface="SimSun" panose="02010600030101010101" pitchFamily="2" charset="-122"/>
                <a:ea typeface="SimSun" panose="02010600030101010101" pitchFamily="2" charset="-122"/>
              </a:rPr>
              <a:t>1-2</a:t>
            </a:r>
            <a:endParaRPr lang="en-US" sz="3600" b="1" dirty="0">
              <a:solidFill>
                <a:prstClr val="black"/>
              </a:solidFill>
            </a:endParaRPr>
          </a:p>
          <a:p>
            <a:r>
              <a:rPr lang="en-US" sz="3600" b="1" dirty="0" smtClean="0">
                <a:latin typeface="Arial"/>
                <a:cs typeface="Arial"/>
              </a:rPr>
              <a:t>And so it was with me, brothers and sisters. When I came to you, I did not come with eloquence or human wisdom as I proclaimed to you the testimony about God. For I resolved to know nothing while I was with you except Jesus Christ and him crucified. 1 </a:t>
            </a:r>
            <a:r>
              <a:rPr lang="en-US" sz="3600" b="1" dirty="0" err="1" smtClean="0">
                <a:latin typeface="Arial"/>
                <a:cs typeface="Arial"/>
              </a:rPr>
              <a:t>Corin</a:t>
            </a:r>
            <a:r>
              <a:rPr lang="en-US" sz="3600" b="1" dirty="0" smtClean="0">
                <a:latin typeface="Arial"/>
                <a:cs typeface="Arial"/>
              </a:rPr>
              <a:t> 2:1-2</a:t>
            </a:r>
            <a:endParaRPr lang="en-US" sz="3600" b="1" dirty="0">
              <a:latin typeface="Arial"/>
              <a:cs typeface="Arial"/>
            </a:endParaRPr>
          </a:p>
        </p:txBody>
      </p:sp>
    </p:spTree>
    <p:extLst>
      <p:ext uri="{BB962C8B-B14F-4D97-AF65-F5344CB8AC3E}">
        <p14:creationId xmlns:p14="http://schemas.microsoft.com/office/powerpoint/2010/main" val="13653404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317477"/>
            <a:ext cx="8344725" cy="5859486"/>
          </a:xfrm>
        </p:spPr>
        <p:txBody>
          <a:bodyPr>
            <a:normAutofit/>
          </a:bodyPr>
          <a:lstStyle/>
          <a:p>
            <a:r>
              <a:rPr lang="zh-CN" altLang="en-US" sz="3600" b="1" dirty="0"/>
              <a:t>改变策略。</a:t>
            </a:r>
            <a:r>
              <a:rPr lang="en-US" altLang="zh-CN" sz="3600" b="1" dirty="0">
                <a:latin typeface="Arial"/>
                <a:cs typeface="Arial"/>
              </a:rPr>
              <a:t>Changed strategy</a:t>
            </a:r>
            <a:r>
              <a:rPr lang="en-US" altLang="zh-CN" sz="3600" b="1" dirty="0"/>
              <a:t/>
            </a:r>
            <a:br>
              <a:rPr lang="en-US" altLang="zh-CN" sz="3600" b="1" dirty="0"/>
            </a:br>
            <a:endParaRPr lang="en-US" altLang="zh-CN" sz="3600" b="1" dirty="0"/>
          </a:p>
          <a:p>
            <a:r>
              <a:rPr lang="zh-CN" altLang="en-US" sz="3600" b="1" dirty="0"/>
              <a:t>虽然开始的时候有挫折，但终久建立了哥林多教会</a:t>
            </a:r>
            <a:r>
              <a:rPr lang="zh-CN" altLang="en-US" sz="3600" b="1" dirty="0" smtClean="0"/>
              <a:t>。</a:t>
            </a:r>
            <a:r>
              <a:rPr lang="en-US" altLang="zh-CN" sz="3600" b="1" dirty="0" smtClean="0"/>
              <a:t/>
            </a:r>
            <a:br>
              <a:rPr lang="en-US" altLang="zh-CN" sz="3600" b="1" dirty="0" smtClean="0"/>
            </a:br>
            <a:r>
              <a:rPr lang="en-US" altLang="zh-CN" sz="3600" b="1" dirty="0" smtClean="0">
                <a:latin typeface="Arial"/>
                <a:cs typeface="Arial"/>
              </a:rPr>
              <a:t>Even though there was difficulties in the beginning, but eventually Corinthian church was established.</a:t>
            </a:r>
            <a:endParaRPr lang="en-US" sz="3600" dirty="0">
              <a:latin typeface="Arial"/>
              <a:cs typeface="Arial"/>
            </a:endParaRPr>
          </a:p>
        </p:txBody>
      </p:sp>
    </p:spTree>
    <p:extLst>
      <p:ext uri="{BB962C8B-B14F-4D97-AF65-F5344CB8AC3E}">
        <p14:creationId xmlns:p14="http://schemas.microsoft.com/office/powerpoint/2010/main" val="2670755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4910"/>
          </a:xfrm>
        </p:spPr>
        <p:txBody>
          <a:bodyPr>
            <a:normAutofit fontScale="90000"/>
          </a:bodyPr>
          <a:lstStyle/>
          <a:p>
            <a:pPr algn="ctr"/>
            <a:r>
              <a:rPr lang="zh-CN" altLang="en-US" b="1" dirty="0" smtClean="0"/>
              <a:t>保罗对智慧的看法</a:t>
            </a:r>
            <a:r>
              <a:rPr lang="en-US" altLang="zh-CN" b="1" dirty="0"/>
              <a:t> </a:t>
            </a:r>
            <a:r>
              <a:rPr lang="en-US" altLang="zh-CN" b="1" dirty="0" smtClean="0"/>
              <a:t/>
            </a:r>
            <a:br>
              <a:rPr lang="en-US" altLang="zh-CN" b="1" dirty="0" smtClean="0"/>
            </a:br>
            <a:r>
              <a:rPr lang="en-US" altLang="zh-CN" b="1" dirty="0" smtClean="0">
                <a:latin typeface="Arial"/>
                <a:cs typeface="Arial"/>
              </a:rPr>
              <a:t>Paul’s view on wisdom</a:t>
            </a:r>
            <a:endParaRPr lang="en-US" b="1" dirty="0">
              <a:latin typeface="Arial"/>
              <a:cs typeface="Arial"/>
            </a:endParaRPr>
          </a:p>
        </p:txBody>
      </p:sp>
      <p:sp>
        <p:nvSpPr>
          <p:cNvPr id="3" name="Content Placeholder 2"/>
          <p:cNvSpPr>
            <a:spLocks noGrp="1"/>
          </p:cNvSpPr>
          <p:nvPr>
            <p:ph idx="1"/>
          </p:nvPr>
        </p:nvSpPr>
        <p:spPr>
          <a:xfrm>
            <a:off x="0" y="1202057"/>
            <a:ext cx="9144000" cy="5163921"/>
          </a:xfrm>
        </p:spPr>
        <p:txBody>
          <a:bodyPr>
            <a:normAutofit fontScale="85000" lnSpcReduction="10000"/>
          </a:bodyPr>
          <a:lstStyle/>
          <a:p>
            <a:r>
              <a:rPr lang="zh-CN" altLang="en-US" sz="3900" b="1" dirty="0" smtClean="0">
                <a:latin typeface="+mn-ea"/>
              </a:rPr>
              <a:t>犹</a:t>
            </a:r>
            <a:r>
              <a:rPr lang="zh-CN" altLang="en-US" sz="3900" b="1" dirty="0">
                <a:latin typeface="+mn-ea"/>
              </a:rPr>
              <a:t>太人是要神迹，希利尼人是求智慧， </a:t>
            </a:r>
            <a:r>
              <a:rPr lang="zh-CN" altLang="en-US" sz="3900" b="1" dirty="0" smtClean="0">
                <a:latin typeface="+mn-ea"/>
              </a:rPr>
              <a:t>我</a:t>
            </a:r>
            <a:r>
              <a:rPr lang="zh-CN" altLang="en-US" sz="3900" b="1" dirty="0">
                <a:latin typeface="+mn-ea"/>
              </a:rPr>
              <a:t>们却是传钉十字架的基督，在犹太人为绊脚石，在外邦人为愚</a:t>
            </a:r>
            <a:r>
              <a:rPr lang="zh-CN" altLang="en-US" sz="3900" b="1" dirty="0" smtClean="0">
                <a:latin typeface="+mn-ea"/>
              </a:rPr>
              <a:t>拙。</a:t>
            </a:r>
            <a:r>
              <a:rPr lang="en-US" altLang="zh-CN" sz="3900" b="1" dirty="0" smtClean="0">
                <a:latin typeface="+mn-ea"/>
              </a:rPr>
              <a:t>				</a:t>
            </a:r>
            <a:r>
              <a:rPr lang="zh-CN" altLang="en-US" sz="3900" b="1" dirty="0" smtClean="0">
                <a:latin typeface="+mn-ea"/>
              </a:rPr>
              <a:t>林</a:t>
            </a:r>
            <a:r>
              <a:rPr lang="zh-CN" altLang="en-US" sz="3900" b="1" dirty="0">
                <a:latin typeface="+mn-ea"/>
              </a:rPr>
              <a:t>前</a:t>
            </a:r>
            <a:r>
              <a:rPr lang="en-US" altLang="zh-CN" sz="3900" b="1" dirty="0">
                <a:latin typeface="+mn-ea"/>
              </a:rPr>
              <a:t>1</a:t>
            </a:r>
            <a:r>
              <a:rPr lang="zh-CN" altLang="en-US" sz="3900" b="1" dirty="0">
                <a:latin typeface="+mn-ea"/>
              </a:rPr>
              <a:t>：</a:t>
            </a:r>
            <a:r>
              <a:rPr lang="en-US" altLang="zh-CN" sz="3900" b="1" dirty="0" smtClean="0">
                <a:latin typeface="+mn-ea"/>
              </a:rPr>
              <a:t>22-23</a:t>
            </a:r>
            <a:br>
              <a:rPr lang="en-US" altLang="zh-CN" sz="3900" b="1" dirty="0" smtClean="0">
                <a:latin typeface="+mn-ea"/>
              </a:rPr>
            </a:br>
            <a:r>
              <a:rPr lang="en-US" altLang="zh-CN" sz="3900" b="1" dirty="0" smtClean="0">
                <a:latin typeface="Arial"/>
                <a:cs typeface="Arial"/>
              </a:rPr>
              <a:t>Jews demand signs and Greeks look for wisdom, but we preach Christ crucified: a stumbling block to Jews and foolishness to Gentiles.			1 </a:t>
            </a:r>
            <a:r>
              <a:rPr lang="en-US" altLang="zh-CN" sz="3900" b="1" dirty="0" err="1" smtClean="0">
                <a:latin typeface="Arial"/>
                <a:cs typeface="Arial"/>
              </a:rPr>
              <a:t>Corin</a:t>
            </a:r>
            <a:r>
              <a:rPr lang="en-US" altLang="zh-CN" sz="3900" b="1" dirty="0" smtClean="0">
                <a:latin typeface="Arial"/>
                <a:cs typeface="Arial"/>
              </a:rPr>
              <a:t> 1:22-23</a:t>
            </a:r>
            <a:br>
              <a:rPr lang="en-US" altLang="zh-CN" sz="3900" b="1" dirty="0" smtClean="0">
                <a:latin typeface="Arial"/>
                <a:cs typeface="Arial"/>
              </a:rPr>
            </a:br>
            <a:endParaRPr lang="en-US" altLang="zh-CN" sz="3900" b="1" dirty="0" smtClean="0">
              <a:latin typeface="Arial"/>
              <a:cs typeface="Arial"/>
            </a:endParaRPr>
          </a:p>
          <a:p>
            <a:r>
              <a:rPr lang="zh-CN" altLang="en-US" sz="3900" b="1" dirty="0">
                <a:latin typeface="+mn-ea"/>
              </a:rPr>
              <a:t>基督总为神的能力，神的智慧</a:t>
            </a:r>
            <a:r>
              <a:rPr lang="zh-CN" altLang="en-US" sz="3900" b="1" dirty="0" smtClean="0">
                <a:latin typeface="+mn-ea"/>
              </a:rPr>
              <a:t>。林</a:t>
            </a:r>
            <a:r>
              <a:rPr lang="zh-CN" altLang="en-US" sz="3900" b="1" dirty="0">
                <a:latin typeface="+mn-ea"/>
              </a:rPr>
              <a:t>前</a:t>
            </a:r>
            <a:r>
              <a:rPr lang="en-US" altLang="zh-CN" sz="3900" b="1" dirty="0">
                <a:latin typeface="+mn-ea"/>
              </a:rPr>
              <a:t>1</a:t>
            </a:r>
            <a:r>
              <a:rPr lang="zh-CN" altLang="en-US" sz="3900" b="1" dirty="0">
                <a:latin typeface="+mn-ea"/>
              </a:rPr>
              <a:t>：</a:t>
            </a:r>
            <a:r>
              <a:rPr lang="en-US" altLang="zh-CN" sz="3900" b="1" dirty="0" smtClean="0">
                <a:latin typeface="+mn-ea"/>
              </a:rPr>
              <a:t>24</a:t>
            </a:r>
            <a:br>
              <a:rPr lang="en-US" altLang="zh-CN" sz="3900" b="1" dirty="0" smtClean="0">
                <a:latin typeface="+mn-ea"/>
              </a:rPr>
            </a:br>
            <a:r>
              <a:rPr lang="en-US" altLang="zh-CN" sz="3900" b="1" dirty="0" smtClean="0">
                <a:latin typeface="Arial"/>
                <a:cs typeface="Arial"/>
              </a:rPr>
              <a:t>Christ the power of God and the wisdom of God. 				1 </a:t>
            </a:r>
            <a:r>
              <a:rPr lang="en-US" altLang="zh-CN" sz="3900" b="1" dirty="0" err="1" smtClean="0">
                <a:latin typeface="Arial"/>
                <a:cs typeface="Arial"/>
              </a:rPr>
              <a:t>Corin</a:t>
            </a:r>
            <a:r>
              <a:rPr lang="en-US" altLang="zh-CN" sz="3900" b="1" dirty="0" smtClean="0">
                <a:latin typeface="Arial"/>
                <a:cs typeface="Arial"/>
              </a:rPr>
              <a:t> 1:24</a:t>
            </a:r>
            <a:endParaRPr lang="en-US" altLang="zh-CN" sz="3900" b="1" dirty="0">
              <a:latin typeface="Arial"/>
              <a:cs typeface="Arial"/>
            </a:endParaRPr>
          </a:p>
          <a:p>
            <a:endParaRPr lang="en-US" sz="3600" b="1" dirty="0">
              <a:latin typeface="+mn-ea"/>
            </a:endParaRPr>
          </a:p>
        </p:txBody>
      </p:sp>
    </p:spTree>
    <p:extLst>
      <p:ext uri="{BB962C8B-B14F-4D97-AF65-F5344CB8AC3E}">
        <p14:creationId xmlns:p14="http://schemas.microsoft.com/office/powerpoint/2010/main" val="15895353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520" y="254518"/>
            <a:ext cx="8676637" cy="5217638"/>
          </a:xfrm>
        </p:spPr>
        <p:txBody>
          <a:bodyPr>
            <a:normAutofit lnSpcReduction="10000"/>
          </a:bodyPr>
          <a:lstStyle/>
          <a:p>
            <a:pPr marL="0" indent="0">
              <a:buNone/>
            </a:pPr>
            <a:r>
              <a:rPr lang="zh-CN" altLang="en-US" sz="3900" b="1" dirty="0" smtClean="0">
                <a:solidFill>
                  <a:prstClr val="black"/>
                </a:solidFill>
                <a:latin typeface="宋体" panose="02010600030101010101" pitchFamily="2" charset="-122"/>
              </a:rPr>
              <a:t>智</a:t>
            </a:r>
            <a:r>
              <a:rPr lang="zh-CN" altLang="en-US" sz="3900" b="1" dirty="0">
                <a:solidFill>
                  <a:prstClr val="black"/>
                </a:solidFill>
                <a:latin typeface="宋体" panose="02010600030101010101" pitchFamily="2" charset="-122"/>
              </a:rPr>
              <a:t>慧人在那里？文士在那里？这世上的辩士在那里？神岂不是叫这世上的智慧变成愚拙吗？</a:t>
            </a:r>
            <a:r>
              <a:rPr lang="en-US" altLang="zh-CN" sz="3900" b="1" dirty="0">
                <a:solidFill>
                  <a:prstClr val="black"/>
                </a:solidFill>
                <a:latin typeface="宋体" panose="02010600030101010101" pitchFamily="2" charset="-122"/>
              </a:rPr>
              <a:t>	</a:t>
            </a:r>
            <a:r>
              <a:rPr lang="zh-CN" altLang="en-US" sz="3900" b="1" dirty="0">
                <a:solidFill>
                  <a:prstClr val="black"/>
                </a:solidFill>
                <a:latin typeface="宋体" panose="02010600030101010101" pitchFamily="2" charset="-122"/>
              </a:rPr>
              <a:t>林前</a:t>
            </a:r>
            <a:r>
              <a:rPr lang="en-US" altLang="zh-CN" sz="3900" b="1" dirty="0">
                <a:solidFill>
                  <a:prstClr val="black"/>
                </a:solidFill>
                <a:latin typeface="宋体" panose="02010600030101010101" pitchFamily="2" charset="-122"/>
              </a:rPr>
              <a:t>1</a:t>
            </a:r>
            <a:r>
              <a:rPr lang="zh-CN" altLang="en-US" sz="3900" b="1" dirty="0">
                <a:solidFill>
                  <a:prstClr val="black"/>
                </a:solidFill>
                <a:latin typeface="宋体" panose="02010600030101010101" pitchFamily="2" charset="-122"/>
              </a:rPr>
              <a:t>：</a:t>
            </a:r>
            <a:r>
              <a:rPr lang="en-US" altLang="zh-CN" sz="3900" b="1" dirty="0" smtClean="0">
                <a:solidFill>
                  <a:prstClr val="black"/>
                </a:solidFill>
                <a:latin typeface="宋体" panose="02010600030101010101" pitchFamily="2" charset="-122"/>
              </a:rPr>
              <a:t>20</a:t>
            </a:r>
            <a:br>
              <a:rPr lang="en-US" altLang="zh-CN" sz="3900" b="1" dirty="0" smtClean="0">
                <a:solidFill>
                  <a:prstClr val="black"/>
                </a:solidFill>
                <a:latin typeface="宋体" panose="02010600030101010101" pitchFamily="2" charset="-122"/>
              </a:rPr>
            </a:br>
            <a:endParaRPr lang="en-US" altLang="zh-CN" sz="3900" b="1" dirty="0">
              <a:solidFill>
                <a:prstClr val="black"/>
              </a:solidFill>
              <a:latin typeface="宋体" panose="02010600030101010101" pitchFamily="2" charset="-122"/>
            </a:endParaRPr>
          </a:p>
          <a:p>
            <a:pPr marL="0" lvl="0" indent="0">
              <a:buNone/>
            </a:pPr>
            <a:r>
              <a:rPr lang="en-US" altLang="zh-CN" sz="3900" b="1" dirty="0" smtClean="0">
                <a:solidFill>
                  <a:prstClr val="black"/>
                </a:solidFill>
                <a:latin typeface="Arial"/>
                <a:cs typeface="Arial"/>
              </a:rPr>
              <a:t>Where is the wise person? Where is the teacher of the law? Where is the philosopher of this age? Has not God made foolish the wisdom of the world? </a:t>
            </a:r>
            <a:br>
              <a:rPr lang="en-US" altLang="zh-CN" sz="3900" b="1" dirty="0" smtClean="0">
                <a:solidFill>
                  <a:prstClr val="black"/>
                </a:solidFill>
                <a:latin typeface="Arial"/>
                <a:cs typeface="Arial"/>
              </a:rPr>
            </a:br>
            <a:r>
              <a:rPr lang="en-US" altLang="zh-CN" sz="3900" b="1" dirty="0" smtClean="0">
                <a:solidFill>
                  <a:prstClr val="black"/>
                </a:solidFill>
                <a:latin typeface="Arial"/>
                <a:cs typeface="Arial"/>
              </a:rPr>
              <a:t>1 </a:t>
            </a:r>
            <a:r>
              <a:rPr lang="en-US" altLang="zh-CN" sz="3900" b="1" dirty="0" err="1" smtClean="0">
                <a:solidFill>
                  <a:prstClr val="black"/>
                </a:solidFill>
                <a:latin typeface="Arial"/>
                <a:cs typeface="Arial"/>
              </a:rPr>
              <a:t>Corin</a:t>
            </a:r>
            <a:r>
              <a:rPr lang="en-US" altLang="zh-CN" sz="3900" b="1" dirty="0" smtClean="0">
                <a:solidFill>
                  <a:prstClr val="black"/>
                </a:solidFill>
                <a:latin typeface="Arial"/>
                <a:cs typeface="Arial"/>
              </a:rPr>
              <a:t> 1:20</a:t>
            </a:r>
            <a:endParaRPr lang="en-US" altLang="zh-CN" sz="3900" b="1" dirty="0">
              <a:solidFill>
                <a:prstClr val="black"/>
              </a:solidFill>
              <a:latin typeface="Arial"/>
              <a:cs typeface="Arial"/>
            </a:endParaRPr>
          </a:p>
          <a:p>
            <a:pPr marL="0" lvl="0" indent="0">
              <a:buNone/>
            </a:pPr>
            <a:endParaRPr lang="en-US" altLang="zh-CN" sz="3600" b="1" dirty="0">
              <a:solidFill>
                <a:prstClr val="black"/>
              </a:solidFill>
              <a:latin typeface="宋体" panose="02010600030101010101" pitchFamily="2" charset="-122"/>
            </a:endParaRPr>
          </a:p>
          <a:p>
            <a:pPr marL="0" indent="0">
              <a:buNone/>
            </a:pPr>
            <a:endParaRPr lang="en-US" dirty="0"/>
          </a:p>
        </p:txBody>
      </p:sp>
    </p:spTree>
    <p:extLst>
      <p:ext uri="{BB962C8B-B14F-4D97-AF65-F5344CB8AC3E}">
        <p14:creationId xmlns:p14="http://schemas.microsoft.com/office/powerpoint/2010/main" val="31152917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646" y="117692"/>
            <a:ext cx="8835592" cy="6740308"/>
          </a:xfrm>
          <a:prstGeom prst="rect">
            <a:avLst/>
          </a:prstGeom>
        </p:spPr>
        <p:txBody>
          <a:bodyPr wrap="square">
            <a:spAutoFit/>
          </a:bodyPr>
          <a:lstStyle/>
          <a:p>
            <a:r>
              <a:rPr lang="zh-CN" altLang="en-US" sz="3600" b="1" dirty="0">
                <a:latin typeface="SimSun" panose="02010600030101010101" pitchFamily="2" charset="-122"/>
                <a:ea typeface="SimSun" panose="02010600030101010101" pitchFamily="2" charset="-122"/>
              </a:rPr>
              <a:t>弟兄们，从前我到你们那里去，并没有用高言大智对你们宣传神的奥秘。</a:t>
            </a:r>
            <a:r>
              <a:rPr lang="zh-CN" altLang="en-US" sz="3600" b="1" dirty="0">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因为我曾定了主意，在你们中间不知道别的，只知道耶稣基督并他钉十字架</a:t>
            </a:r>
            <a:r>
              <a:rPr lang="zh-CN" altLang="en-US" sz="3600" b="1" dirty="0" smtClean="0">
                <a:solidFill>
                  <a:prstClr val="black"/>
                </a:solidFill>
                <a:latin typeface="SimSun" panose="02010600030101010101" pitchFamily="2" charset="-122"/>
                <a:ea typeface="SimSun" panose="02010600030101010101" pitchFamily="2" charset="-122"/>
              </a:rPr>
              <a:t>。林前 </a:t>
            </a:r>
            <a:r>
              <a:rPr lang="en-US" altLang="zh-CN" sz="3600" b="1" dirty="0">
                <a:solidFill>
                  <a:prstClr val="black"/>
                </a:solidFill>
                <a:latin typeface="SimSun" panose="02010600030101010101" pitchFamily="2" charset="-122"/>
                <a:ea typeface="SimSun" panose="02010600030101010101" pitchFamily="2" charset="-122"/>
              </a:rPr>
              <a:t>2</a:t>
            </a:r>
            <a:r>
              <a:rPr lang="zh-CN" altLang="en-US" sz="3600" b="1" dirty="0">
                <a:solidFill>
                  <a:prstClr val="black"/>
                </a:solidFill>
                <a:latin typeface="SimSun" panose="02010600030101010101" pitchFamily="2" charset="-122"/>
                <a:ea typeface="SimSun" panose="02010600030101010101" pitchFamily="2" charset="-122"/>
              </a:rPr>
              <a:t>：</a:t>
            </a:r>
            <a:r>
              <a:rPr lang="en-US" altLang="zh-CN" sz="3600" b="1" dirty="0">
                <a:solidFill>
                  <a:prstClr val="black"/>
                </a:solidFill>
                <a:latin typeface="SimSun" panose="02010600030101010101" pitchFamily="2" charset="-122"/>
                <a:ea typeface="SimSun" panose="02010600030101010101" pitchFamily="2" charset="-122"/>
              </a:rPr>
              <a:t>1-</a:t>
            </a:r>
            <a:r>
              <a:rPr lang="en-US" altLang="zh-CN" sz="3600" b="1" dirty="0" smtClean="0">
                <a:solidFill>
                  <a:prstClr val="black"/>
                </a:solidFill>
                <a:latin typeface="SimSun" panose="02010600030101010101" pitchFamily="2" charset="-122"/>
                <a:ea typeface="SimSun" panose="02010600030101010101" pitchFamily="2" charset="-122"/>
              </a:rPr>
              <a:t>2</a:t>
            </a:r>
          </a:p>
          <a:p>
            <a:endParaRPr lang="en-US" altLang="zh-CN" sz="3600" b="1" dirty="0" smtClean="0">
              <a:solidFill>
                <a:prstClr val="black"/>
              </a:solidFill>
              <a:latin typeface="SimSun" panose="02010600030101010101" pitchFamily="2" charset="-122"/>
              <a:ea typeface="SimSun" panose="02010600030101010101" pitchFamily="2" charset="-122"/>
            </a:endParaRPr>
          </a:p>
          <a:p>
            <a:r>
              <a:rPr lang="en-US" sz="3600" b="1" dirty="0" smtClean="0">
                <a:latin typeface="Arial"/>
                <a:cs typeface="Arial"/>
              </a:rPr>
              <a:t>..brothers and sisters. When I came to you, I did not come with eloquence or human </a:t>
            </a:r>
            <a:r>
              <a:rPr lang="en-US" sz="3600" b="1" dirty="0">
                <a:latin typeface="Arial"/>
                <a:cs typeface="Arial"/>
              </a:rPr>
              <a:t>w</a:t>
            </a:r>
            <a:r>
              <a:rPr lang="en-US" sz="3600" b="1" dirty="0" smtClean="0">
                <a:latin typeface="Arial"/>
                <a:cs typeface="Arial"/>
              </a:rPr>
              <a:t>isdom as I proclaimed to you the testimony about God. For I resolved to know nothing while I was with you except Jesus Christ and him crucified.</a:t>
            </a:r>
          </a:p>
          <a:p>
            <a:r>
              <a:rPr lang="en-US" sz="3600" b="1" dirty="0" smtClean="0">
                <a:latin typeface="Arial"/>
                <a:cs typeface="Arial"/>
              </a:rPr>
              <a:t>1 </a:t>
            </a:r>
            <a:r>
              <a:rPr lang="en-US" sz="3600" b="1" dirty="0" err="1" smtClean="0">
                <a:latin typeface="Arial"/>
                <a:cs typeface="Arial"/>
              </a:rPr>
              <a:t>Corin</a:t>
            </a:r>
            <a:r>
              <a:rPr lang="en-US" sz="3600" b="1" dirty="0" smtClean="0">
                <a:latin typeface="Arial"/>
                <a:cs typeface="Arial"/>
              </a:rPr>
              <a:t> 2:1-2</a:t>
            </a:r>
            <a:endParaRPr lang="en-US" sz="3600" b="1" dirty="0">
              <a:latin typeface="Arial"/>
              <a:cs typeface="Arial"/>
            </a:endParaRPr>
          </a:p>
        </p:txBody>
      </p:sp>
    </p:spTree>
    <p:extLst>
      <p:ext uri="{BB962C8B-B14F-4D97-AF65-F5344CB8AC3E}">
        <p14:creationId xmlns:p14="http://schemas.microsoft.com/office/powerpoint/2010/main" val="1378673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67"/>
            <a:ext cx="7886700" cy="981536"/>
          </a:xfrm>
        </p:spPr>
        <p:txBody>
          <a:bodyPr/>
          <a:lstStyle/>
          <a:p>
            <a:pPr algn="ctr"/>
            <a:r>
              <a:rPr lang="zh-CN" altLang="en-US" b="1" dirty="0" smtClean="0"/>
              <a:t>所罗门干罪</a:t>
            </a:r>
            <a:r>
              <a:rPr lang="en-US" altLang="zh-CN" b="1" dirty="0" smtClean="0"/>
              <a:t>  </a:t>
            </a:r>
            <a:r>
              <a:rPr lang="en-US" altLang="zh-CN" b="1" dirty="0" smtClean="0">
                <a:latin typeface="Arial"/>
                <a:cs typeface="Arial"/>
              </a:rPr>
              <a:t>Solomon sinned</a:t>
            </a:r>
            <a:endParaRPr lang="en-US" b="1" dirty="0">
              <a:latin typeface="Arial"/>
              <a:cs typeface="Arial"/>
            </a:endParaRPr>
          </a:p>
        </p:txBody>
      </p:sp>
      <p:sp>
        <p:nvSpPr>
          <p:cNvPr id="3" name="Content Placeholder 2"/>
          <p:cNvSpPr>
            <a:spLocks noGrp="1"/>
          </p:cNvSpPr>
          <p:nvPr>
            <p:ph idx="1"/>
          </p:nvPr>
        </p:nvSpPr>
        <p:spPr>
          <a:xfrm>
            <a:off x="118695" y="1172094"/>
            <a:ext cx="8700376" cy="5570171"/>
          </a:xfrm>
        </p:spPr>
        <p:txBody>
          <a:bodyPr>
            <a:normAutofit fontScale="92500" lnSpcReduction="20000"/>
          </a:bodyPr>
          <a:lstStyle/>
          <a:p>
            <a:pPr>
              <a:lnSpc>
                <a:spcPct val="110000"/>
              </a:lnSpc>
            </a:pPr>
            <a:r>
              <a:rPr lang="zh-CN" altLang="en-US" sz="3600" b="1" dirty="0">
                <a:latin typeface="+mn-ea"/>
              </a:rPr>
              <a:t>耶和华曾晓谕以色列人说：「你们不可与他们往来相通，因为他们必诱惑你们的心去随从他们的神。」所罗门却恋爱这些女子</a:t>
            </a:r>
            <a:r>
              <a:rPr lang="zh-CN" altLang="en-US" sz="3600" b="1" dirty="0" smtClean="0">
                <a:latin typeface="+mn-ea"/>
              </a:rPr>
              <a:t>。</a:t>
            </a:r>
            <a:r>
              <a:rPr lang="en-US" altLang="zh-CN" sz="3600" b="1" dirty="0" smtClean="0">
                <a:latin typeface="+mn-ea"/>
              </a:rPr>
              <a:t>	</a:t>
            </a:r>
            <a:r>
              <a:rPr lang="zh-CN" altLang="en-US" sz="3600" b="1" dirty="0" smtClean="0">
                <a:latin typeface="+mn-ea"/>
              </a:rPr>
              <a:t>王上 </a:t>
            </a:r>
            <a:r>
              <a:rPr lang="en-US" altLang="zh-CN" sz="3600" b="1" dirty="0" smtClean="0">
                <a:latin typeface="+mn-ea"/>
              </a:rPr>
              <a:t>11</a:t>
            </a:r>
            <a:r>
              <a:rPr lang="zh-CN" altLang="en-US" sz="3600" b="1" dirty="0" smtClean="0">
                <a:latin typeface="+mn-ea"/>
              </a:rPr>
              <a:t>：</a:t>
            </a:r>
            <a:r>
              <a:rPr lang="en-US" altLang="zh-CN" sz="3600" b="1" dirty="0" smtClean="0">
                <a:latin typeface="+mn-ea"/>
              </a:rPr>
              <a:t>2</a:t>
            </a:r>
            <a:br>
              <a:rPr lang="en-US" altLang="zh-CN" sz="3600" b="1" dirty="0" smtClean="0">
                <a:latin typeface="+mn-ea"/>
              </a:rPr>
            </a:br>
            <a:r>
              <a:rPr lang="en-US" altLang="zh-CN" sz="3600" b="1" dirty="0" smtClean="0">
                <a:latin typeface="+mn-ea"/>
              </a:rPr>
              <a:t/>
            </a:r>
            <a:br>
              <a:rPr lang="en-US" altLang="zh-CN" sz="3600" b="1" dirty="0" smtClean="0">
                <a:latin typeface="+mn-ea"/>
              </a:rPr>
            </a:br>
            <a:r>
              <a:rPr lang="en-US" altLang="zh-CN" sz="3600" b="1" dirty="0" smtClean="0">
                <a:latin typeface="Arial"/>
                <a:cs typeface="Arial"/>
              </a:rPr>
              <a:t>They were from nations about which the LORD had told the Israelites, “You must not intermarry with them, because they will surely turn your hearts after their gods.” Nevertheless, Solomon held fast to them in love.  1 Kings 11:2</a:t>
            </a:r>
          </a:p>
          <a:p>
            <a:endParaRPr lang="en-US" sz="3600" b="1" dirty="0">
              <a:latin typeface="+mn-ea"/>
            </a:endParaRPr>
          </a:p>
        </p:txBody>
      </p:sp>
    </p:spTree>
    <p:extLst>
      <p:ext uri="{BB962C8B-B14F-4D97-AF65-F5344CB8AC3E}">
        <p14:creationId xmlns:p14="http://schemas.microsoft.com/office/powerpoint/2010/main" val="40099479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610" y="337451"/>
            <a:ext cx="8414663" cy="4351338"/>
          </a:xfrm>
        </p:spPr>
        <p:txBody>
          <a:bodyPr/>
          <a:lstStyle/>
          <a:p>
            <a:r>
              <a:rPr lang="zh-CN" altLang="en-US" sz="3600" b="1" dirty="0">
                <a:latin typeface="+mn-ea"/>
              </a:rPr>
              <a:t>耶和华曾吩咐他不可随从别神，他却没有遵守耶和华所吩咐的。</a:t>
            </a:r>
            <a:r>
              <a:rPr lang="en-US" altLang="zh-CN" sz="3600" b="1" dirty="0">
                <a:latin typeface="+mn-ea"/>
              </a:rPr>
              <a:t>		</a:t>
            </a:r>
            <a:r>
              <a:rPr lang="en-US" altLang="zh-CN" sz="3600" b="1" dirty="0" smtClean="0">
                <a:latin typeface="+mn-ea"/>
              </a:rPr>
              <a:t/>
            </a:r>
            <a:br>
              <a:rPr lang="en-US" altLang="zh-CN" sz="3600" b="1" dirty="0" smtClean="0">
                <a:latin typeface="+mn-ea"/>
              </a:rPr>
            </a:br>
            <a:r>
              <a:rPr lang="zh-CN" altLang="en-US" sz="3600" b="1" dirty="0" smtClean="0">
                <a:latin typeface="+mn-ea"/>
              </a:rPr>
              <a:t>王上 </a:t>
            </a:r>
            <a:r>
              <a:rPr lang="en-US" altLang="zh-CN" sz="3600" b="1" dirty="0">
                <a:latin typeface="+mn-ea"/>
              </a:rPr>
              <a:t>11</a:t>
            </a:r>
            <a:r>
              <a:rPr lang="zh-CN" altLang="en-US" sz="3600" b="1" dirty="0">
                <a:latin typeface="+mn-ea"/>
              </a:rPr>
              <a:t>：</a:t>
            </a:r>
            <a:r>
              <a:rPr lang="en-US" altLang="zh-CN" sz="3600" b="1" dirty="0">
                <a:latin typeface="+mn-ea"/>
              </a:rPr>
              <a:t>10</a:t>
            </a:r>
            <a:br>
              <a:rPr lang="en-US" altLang="zh-CN" sz="3600" b="1" dirty="0">
                <a:latin typeface="+mn-ea"/>
              </a:rPr>
            </a:br>
            <a:r>
              <a:rPr lang="en-US" altLang="zh-CN" sz="3600" b="1" dirty="0" smtClean="0">
                <a:latin typeface="+mn-ea"/>
              </a:rPr>
              <a:t/>
            </a:r>
            <a:br>
              <a:rPr lang="en-US" altLang="zh-CN" sz="3600" b="1" dirty="0" smtClean="0">
                <a:latin typeface="+mn-ea"/>
              </a:rPr>
            </a:br>
            <a:r>
              <a:rPr lang="en-US" altLang="zh-CN" sz="3600" b="1" dirty="0" smtClean="0">
                <a:latin typeface="Arial"/>
                <a:cs typeface="Arial"/>
              </a:rPr>
              <a:t>Although </a:t>
            </a:r>
            <a:r>
              <a:rPr lang="en-US" altLang="zh-CN" sz="3600" b="1" dirty="0">
                <a:latin typeface="Arial"/>
                <a:cs typeface="Arial"/>
              </a:rPr>
              <a:t>he had forbidden Solomon to follow other gods, Solomon did not keep the </a:t>
            </a:r>
            <a:r>
              <a:rPr lang="en-US" altLang="zh-CN" sz="3600" b="1" dirty="0" smtClean="0">
                <a:latin typeface="Arial"/>
                <a:cs typeface="Arial"/>
              </a:rPr>
              <a:t>LORD’s </a:t>
            </a:r>
            <a:r>
              <a:rPr lang="en-US" altLang="zh-CN" sz="3600" b="1" dirty="0">
                <a:latin typeface="Arial"/>
                <a:cs typeface="Arial"/>
              </a:rPr>
              <a:t>command.  </a:t>
            </a:r>
            <a:r>
              <a:rPr lang="en-US" altLang="zh-CN" sz="3600" b="1" dirty="0" smtClean="0">
                <a:latin typeface="Arial"/>
                <a:cs typeface="Arial"/>
              </a:rPr>
              <a:t/>
            </a:r>
            <a:br>
              <a:rPr lang="en-US" altLang="zh-CN" sz="3600" b="1" dirty="0" smtClean="0">
                <a:latin typeface="Arial"/>
                <a:cs typeface="Arial"/>
              </a:rPr>
            </a:br>
            <a:r>
              <a:rPr lang="en-US" altLang="zh-CN" sz="3600" b="1" dirty="0" smtClean="0">
                <a:latin typeface="Arial"/>
                <a:cs typeface="Arial"/>
              </a:rPr>
              <a:t>1 </a:t>
            </a:r>
            <a:r>
              <a:rPr lang="en-US" altLang="zh-CN" sz="3600" b="1" dirty="0">
                <a:latin typeface="Arial"/>
                <a:cs typeface="Arial"/>
              </a:rPr>
              <a:t>Kings 11:10</a:t>
            </a:r>
            <a:endParaRPr lang="zh-CN" altLang="en-US" sz="3600" b="1" dirty="0">
              <a:latin typeface="Arial"/>
              <a:cs typeface="Arial"/>
            </a:endParaRPr>
          </a:p>
          <a:p>
            <a:endParaRPr lang="en-US" dirty="0"/>
          </a:p>
        </p:txBody>
      </p:sp>
    </p:spTree>
    <p:extLst>
      <p:ext uri="{BB962C8B-B14F-4D97-AF65-F5344CB8AC3E}">
        <p14:creationId xmlns:p14="http://schemas.microsoft.com/office/powerpoint/2010/main" val="857175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51" y="664385"/>
            <a:ext cx="8905849" cy="964910"/>
          </a:xfrm>
        </p:spPr>
        <p:txBody>
          <a:bodyPr>
            <a:normAutofit fontScale="90000"/>
          </a:bodyPr>
          <a:lstStyle/>
          <a:p>
            <a:pPr algn="ctr"/>
            <a:r>
              <a:rPr lang="zh-CN" altLang="en-US" b="1" dirty="0" smtClean="0"/>
              <a:t>所罗门与保罗的不同</a:t>
            </a:r>
            <a:r>
              <a:rPr lang="en-US" altLang="zh-CN" b="1" dirty="0" smtClean="0"/>
              <a:t/>
            </a:r>
            <a:br>
              <a:rPr lang="en-US" altLang="zh-CN" b="1" dirty="0" smtClean="0"/>
            </a:br>
            <a:r>
              <a:rPr lang="en-US" altLang="zh-CN" b="1" dirty="0" smtClean="0">
                <a:latin typeface="Arial"/>
                <a:cs typeface="Arial"/>
              </a:rPr>
              <a:t>Differences between Solomon and Paul</a:t>
            </a:r>
            <a:endParaRPr lang="en-US" b="1" dirty="0">
              <a:latin typeface="Arial"/>
              <a:cs typeface="Arial"/>
            </a:endParaRPr>
          </a:p>
        </p:txBody>
      </p:sp>
      <p:sp>
        <p:nvSpPr>
          <p:cNvPr id="3" name="Content Placeholder 2"/>
          <p:cNvSpPr>
            <a:spLocks noGrp="1"/>
          </p:cNvSpPr>
          <p:nvPr>
            <p:ph idx="1"/>
          </p:nvPr>
        </p:nvSpPr>
        <p:spPr>
          <a:xfrm>
            <a:off x="489727" y="2214658"/>
            <a:ext cx="8483647" cy="3280364"/>
          </a:xfrm>
        </p:spPr>
        <p:txBody>
          <a:bodyPr>
            <a:normAutofit/>
          </a:bodyPr>
          <a:lstStyle/>
          <a:p>
            <a:pPr marL="0" indent="0">
              <a:buNone/>
            </a:pPr>
            <a:r>
              <a:rPr lang="zh-CN" altLang="en-US" sz="3600" b="1" dirty="0" smtClean="0">
                <a:latin typeface="Arial"/>
                <a:cs typeface="Arial"/>
              </a:rPr>
              <a:t>“耶稣基督并他钉十字架”是保罗一生的信息。</a:t>
            </a:r>
            <a:r>
              <a:rPr lang="en-US" altLang="zh-CN" sz="3600" b="1" dirty="0" smtClean="0">
                <a:latin typeface="Arial"/>
                <a:cs typeface="Arial"/>
              </a:rPr>
              <a:t/>
            </a:r>
            <a:br>
              <a:rPr lang="en-US" altLang="zh-CN" sz="3600" b="1" dirty="0" smtClean="0">
                <a:latin typeface="Arial"/>
                <a:cs typeface="Arial"/>
              </a:rPr>
            </a:br>
            <a:r>
              <a:rPr lang="en-US" altLang="zh-CN" sz="3600" b="1" dirty="0" smtClean="0">
                <a:latin typeface="Arial"/>
                <a:cs typeface="Arial"/>
              </a:rPr>
              <a:t>“Jesus Christ and him crucified” is Paul’s lifelong message</a:t>
            </a:r>
          </a:p>
        </p:txBody>
      </p:sp>
    </p:spTree>
    <p:extLst>
      <p:ext uri="{BB962C8B-B14F-4D97-AF65-F5344CB8AC3E}">
        <p14:creationId xmlns:p14="http://schemas.microsoft.com/office/powerpoint/2010/main" val="14665301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087" y="166183"/>
            <a:ext cx="9060913" cy="6010780"/>
          </a:xfrm>
        </p:spPr>
        <p:txBody>
          <a:bodyPr>
            <a:noAutofit/>
          </a:bodyPr>
          <a:lstStyle/>
          <a:p>
            <a:r>
              <a:rPr lang="zh-CN" altLang="en-US" sz="3600" b="1" dirty="0"/>
              <a:t>「基督耶稣降世，为要拯救罪人。」这话是可信的，是十分可佩服的。在罪人中我是个罪魁。 </a:t>
            </a:r>
            <a:r>
              <a:rPr lang="en-US" altLang="zh-CN" sz="3600" b="1" dirty="0"/>
              <a:t>		</a:t>
            </a:r>
            <a:r>
              <a:rPr lang="zh-CN" altLang="en-US" sz="3600" b="1" dirty="0"/>
              <a:t>提前</a:t>
            </a:r>
            <a:r>
              <a:rPr lang="en-US" altLang="zh-CN" sz="3600" b="1" dirty="0"/>
              <a:t>1</a:t>
            </a:r>
            <a:r>
              <a:rPr lang="zh-CN" altLang="en-US" sz="3600" b="1" dirty="0"/>
              <a:t>：</a:t>
            </a:r>
            <a:r>
              <a:rPr lang="en-US" altLang="zh-CN" sz="3600" b="1" dirty="0" smtClean="0"/>
              <a:t>15</a:t>
            </a:r>
            <a:br>
              <a:rPr lang="en-US" altLang="zh-CN" sz="3600" b="1" dirty="0" smtClean="0"/>
            </a:br>
            <a:r>
              <a:rPr lang="en-US" altLang="zh-CN" sz="3600" b="1" dirty="0" smtClean="0">
                <a:latin typeface="Arial"/>
                <a:cs typeface="Arial"/>
              </a:rPr>
              <a:t>Here is a trustworthy saying that deserves full acceptance: Christ Jesus came into the world to save sinners—of whom I am the worst. </a:t>
            </a:r>
            <a:br>
              <a:rPr lang="en-US" altLang="zh-CN" sz="3600" b="1" dirty="0" smtClean="0">
                <a:latin typeface="Arial"/>
                <a:cs typeface="Arial"/>
              </a:rPr>
            </a:br>
            <a:r>
              <a:rPr lang="en-US" altLang="zh-CN" sz="3600" b="1" dirty="0" smtClean="0">
                <a:latin typeface="Arial"/>
                <a:cs typeface="Arial"/>
              </a:rPr>
              <a:t>1 Timothy 1:15</a:t>
            </a:r>
            <a:br>
              <a:rPr lang="en-US" altLang="zh-CN" sz="3600" b="1" dirty="0" smtClean="0">
                <a:latin typeface="Arial"/>
                <a:cs typeface="Arial"/>
              </a:rPr>
            </a:br>
            <a:endParaRPr lang="en-US" altLang="zh-CN" sz="3600" b="1" dirty="0">
              <a:latin typeface="Arial"/>
              <a:cs typeface="Arial"/>
            </a:endParaRPr>
          </a:p>
          <a:p>
            <a:r>
              <a:rPr lang="zh-CN" altLang="en-US" sz="3600" b="1" dirty="0"/>
              <a:t>十字架就是认罪悔改归向神</a:t>
            </a:r>
            <a:r>
              <a:rPr lang="zh-CN" altLang="en-US" sz="3600" b="1" dirty="0" smtClean="0"/>
              <a:t>。</a:t>
            </a:r>
            <a:r>
              <a:rPr lang="en-US" altLang="zh-CN" sz="3600" b="1" dirty="0" smtClean="0"/>
              <a:t/>
            </a:r>
            <a:br>
              <a:rPr lang="en-US" altLang="zh-CN" sz="3600" b="1" dirty="0" smtClean="0"/>
            </a:br>
            <a:r>
              <a:rPr lang="en-US" altLang="zh-CN" sz="3600" b="1" dirty="0" smtClean="0">
                <a:latin typeface="Arial"/>
                <a:cs typeface="Arial"/>
              </a:rPr>
              <a:t>The Cross is repentance and turning back toward God.</a:t>
            </a:r>
            <a:endParaRPr lang="en-US" sz="3600" b="1" dirty="0">
              <a:latin typeface="Arial"/>
              <a:cs typeface="Arial"/>
            </a:endParaRPr>
          </a:p>
        </p:txBody>
      </p:sp>
    </p:spTree>
    <p:extLst>
      <p:ext uri="{BB962C8B-B14F-4D97-AF65-F5344CB8AC3E}">
        <p14:creationId xmlns:p14="http://schemas.microsoft.com/office/powerpoint/2010/main" val="4059292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90945"/>
            <a:ext cx="7886700" cy="5886018"/>
          </a:xfrm>
        </p:spPr>
        <p:txBody>
          <a:bodyPr>
            <a:normAutofit/>
          </a:bodyPr>
          <a:lstStyle/>
          <a:p>
            <a:pPr lvl="0"/>
            <a:r>
              <a:rPr lang="zh-CN" altLang="en-US" sz="3600" b="1" dirty="0">
                <a:solidFill>
                  <a:prstClr val="black"/>
                </a:solidFill>
              </a:rPr>
              <a:t>所罗门没有认罪</a:t>
            </a:r>
            <a:r>
              <a:rPr lang="zh-CN" altLang="en-US" sz="3600" b="1" dirty="0" smtClean="0">
                <a:solidFill>
                  <a:prstClr val="black"/>
                </a:solidFill>
              </a:rPr>
              <a:t>。</a:t>
            </a:r>
            <a:r>
              <a:rPr lang="en-US" altLang="zh-CN" sz="3600" b="1" dirty="0" smtClean="0">
                <a:solidFill>
                  <a:prstClr val="black"/>
                </a:solidFill>
              </a:rPr>
              <a:t/>
            </a:r>
            <a:br>
              <a:rPr lang="en-US" altLang="zh-CN" sz="3600" b="1" dirty="0" smtClean="0">
                <a:solidFill>
                  <a:prstClr val="black"/>
                </a:solidFill>
              </a:rPr>
            </a:br>
            <a:r>
              <a:rPr lang="en-US" altLang="zh-CN" sz="3600" b="1" dirty="0" smtClean="0">
                <a:solidFill>
                  <a:prstClr val="black"/>
                </a:solidFill>
                <a:latin typeface="Arial"/>
                <a:cs typeface="Arial"/>
              </a:rPr>
              <a:t>Solomon did not repent.</a:t>
            </a:r>
            <a:br>
              <a:rPr lang="en-US" altLang="zh-CN" sz="3600" b="1" dirty="0" smtClean="0">
                <a:solidFill>
                  <a:prstClr val="black"/>
                </a:solidFill>
                <a:latin typeface="Arial"/>
                <a:cs typeface="Arial"/>
              </a:rPr>
            </a:br>
            <a:endParaRPr lang="en-US" altLang="zh-CN" sz="3600" b="1" dirty="0">
              <a:solidFill>
                <a:prstClr val="black"/>
              </a:solidFill>
              <a:latin typeface="Arial"/>
              <a:cs typeface="Arial"/>
            </a:endParaRPr>
          </a:p>
          <a:p>
            <a:pPr lvl="0"/>
            <a:r>
              <a:rPr lang="zh-CN" altLang="en-US" sz="3600" b="1" dirty="0">
                <a:solidFill>
                  <a:prstClr val="black"/>
                </a:solidFill>
              </a:rPr>
              <a:t>虽然看见日光之下的虚空，却没有像大卫一样的悔改</a:t>
            </a:r>
            <a:r>
              <a:rPr lang="zh-CN" altLang="en-US" sz="3600" b="1" dirty="0" smtClean="0">
                <a:solidFill>
                  <a:prstClr val="black"/>
                </a:solidFill>
              </a:rPr>
              <a:t>。</a:t>
            </a:r>
            <a:r>
              <a:rPr lang="en-US" altLang="zh-CN" sz="3600" b="1" dirty="0" smtClean="0">
                <a:solidFill>
                  <a:prstClr val="black"/>
                </a:solidFill>
              </a:rPr>
              <a:t/>
            </a:r>
            <a:br>
              <a:rPr lang="en-US" altLang="zh-CN" sz="3600" b="1" dirty="0" smtClean="0">
                <a:solidFill>
                  <a:prstClr val="black"/>
                </a:solidFill>
              </a:rPr>
            </a:br>
            <a:r>
              <a:rPr lang="en-US" altLang="zh-CN" sz="3600" b="1" dirty="0" smtClean="0">
                <a:solidFill>
                  <a:prstClr val="black"/>
                </a:solidFill>
                <a:latin typeface="Arial"/>
                <a:cs typeface="Arial"/>
              </a:rPr>
              <a:t>Even though he saw the emptiness under the sun, there was no repentance like David had.</a:t>
            </a:r>
            <a:endParaRPr lang="zh-CN" altLang="en-US" sz="3600" b="1" dirty="0">
              <a:solidFill>
                <a:prstClr val="black"/>
              </a:solidFill>
              <a:latin typeface="Arial"/>
              <a:cs typeface="Arial"/>
            </a:endParaRPr>
          </a:p>
          <a:p>
            <a:pPr marL="0" indent="0">
              <a:buNone/>
            </a:pPr>
            <a:endParaRPr lang="zh-CN" altLang="en-US" sz="3600" b="1" dirty="0">
              <a:latin typeface="Arial"/>
              <a:cs typeface="Arial"/>
            </a:endParaRPr>
          </a:p>
        </p:txBody>
      </p:sp>
    </p:spTree>
    <p:extLst>
      <p:ext uri="{BB962C8B-B14F-4D97-AF65-F5344CB8AC3E}">
        <p14:creationId xmlns:p14="http://schemas.microsoft.com/office/powerpoint/2010/main" val="34823923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613" y="456372"/>
            <a:ext cx="8791735" cy="5952695"/>
          </a:xfrm>
        </p:spPr>
        <p:txBody>
          <a:bodyPr>
            <a:normAutofit fontScale="92500" lnSpcReduction="10000"/>
          </a:bodyPr>
          <a:lstStyle/>
          <a:p>
            <a:r>
              <a:rPr lang="zh-CN" altLang="en-US" sz="3900" b="1" dirty="0">
                <a:latin typeface="+mn-ea"/>
              </a:rPr>
              <a:t>敬畏耶和华是智慧的开端；认识至圣者便是聪明</a:t>
            </a:r>
            <a:r>
              <a:rPr lang="zh-CN" altLang="en-US" sz="3900" b="1" dirty="0" smtClean="0">
                <a:latin typeface="+mn-ea"/>
              </a:rPr>
              <a:t>。箴言 </a:t>
            </a:r>
            <a:r>
              <a:rPr lang="en-US" altLang="zh-CN" sz="3900" b="1" dirty="0">
                <a:latin typeface="+mn-ea"/>
              </a:rPr>
              <a:t>9</a:t>
            </a:r>
            <a:r>
              <a:rPr lang="zh-CN" altLang="en-US" sz="3900" b="1" dirty="0">
                <a:latin typeface="+mn-ea"/>
              </a:rPr>
              <a:t>：</a:t>
            </a:r>
            <a:r>
              <a:rPr lang="en-US" altLang="zh-CN" sz="3900" b="1" dirty="0" smtClean="0">
                <a:latin typeface="+mn-ea"/>
              </a:rPr>
              <a:t>10</a:t>
            </a:r>
            <a:br>
              <a:rPr lang="en-US" altLang="zh-CN" sz="3900" b="1" dirty="0" smtClean="0">
                <a:latin typeface="+mn-ea"/>
              </a:rPr>
            </a:br>
            <a:r>
              <a:rPr lang="en-US" altLang="zh-CN" sz="3900" b="1" dirty="0" smtClean="0">
                <a:latin typeface="Arial"/>
                <a:cs typeface="Arial"/>
              </a:rPr>
              <a:t>The fear of the LORD is the beginning of wisdom, and knowledge of the Holy One is understanding.</a:t>
            </a:r>
            <a:br>
              <a:rPr lang="en-US" altLang="zh-CN" sz="3900" b="1" dirty="0" smtClean="0">
                <a:latin typeface="Arial"/>
                <a:cs typeface="Arial"/>
              </a:rPr>
            </a:br>
            <a:r>
              <a:rPr lang="en-US" altLang="zh-CN" sz="3900" b="1" dirty="0" smtClean="0">
                <a:latin typeface="Arial"/>
                <a:cs typeface="Arial"/>
              </a:rPr>
              <a:t>Proverbs 9:10</a:t>
            </a:r>
            <a:br>
              <a:rPr lang="en-US" altLang="zh-CN" sz="3900" b="1" dirty="0" smtClean="0">
                <a:latin typeface="Arial"/>
                <a:cs typeface="Arial"/>
              </a:rPr>
            </a:br>
            <a:endParaRPr lang="en-US" altLang="zh-CN" sz="3900" b="1" dirty="0">
              <a:latin typeface="Arial"/>
              <a:cs typeface="Arial"/>
            </a:endParaRPr>
          </a:p>
          <a:p>
            <a:r>
              <a:rPr lang="zh-CN" altLang="en-US" sz="3900" b="1" dirty="0">
                <a:latin typeface="+mn-ea"/>
              </a:rPr>
              <a:t>认识，是有亲密关系的意思。必须认罪悔改，才能真正的认识</a:t>
            </a:r>
            <a:r>
              <a:rPr lang="zh-CN" altLang="en-US" sz="3900" b="1" dirty="0" smtClean="0">
                <a:latin typeface="+mn-ea"/>
              </a:rPr>
              <a:t>。</a:t>
            </a:r>
            <a:r>
              <a:rPr lang="en-US" altLang="zh-CN" sz="3900" b="1" dirty="0" smtClean="0">
                <a:latin typeface="+mn-ea"/>
              </a:rPr>
              <a:t/>
            </a:r>
            <a:br>
              <a:rPr lang="en-US" altLang="zh-CN" sz="3900" b="1" dirty="0" smtClean="0">
                <a:latin typeface="+mn-ea"/>
              </a:rPr>
            </a:br>
            <a:r>
              <a:rPr lang="en-US" altLang="zh-CN" sz="3900" b="1" dirty="0" smtClean="0">
                <a:latin typeface="Arial"/>
                <a:cs typeface="Arial"/>
              </a:rPr>
              <a:t>Knowledge, implies intimate relationship. Repentance and turn away from sin is necessary for true knowledge.</a:t>
            </a:r>
            <a:endParaRPr lang="en-US" altLang="zh-CN" sz="3900" b="1" dirty="0">
              <a:latin typeface="Arial"/>
              <a:cs typeface="Arial"/>
            </a:endParaRPr>
          </a:p>
          <a:p>
            <a:endParaRPr lang="en-US" dirty="0"/>
          </a:p>
        </p:txBody>
      </p:sp>
    </p:spTree>
    <p:extLst>
      <p:ext uri="{BB962C8B-B14F-4D97-AF65-F5344CB8AC3E}">
        <p14:creationId xmlns:p14="http://schemas.microsoft.com/office/powerpoint/2010/main" val="16994360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78581"/>
            <a:ext cx="9144000" cy="6679419"/>
          </a:xfrm>
        </p:spPr>
        <p:txBody>
          <a:bodyPr>
            <a:normAutofit lnSpcReduction="10000"/>
          </a:bodyPr>
          <a:lstStyle/>
          <a:p>
            <a:pPr lvl="0"/>
            <a:r>
              <a:rPr lang="zh-CN" altLang="en-US" sz="3600" b="1" dirty="0">
                <a:solidFill>
                  <a:prstClr val="black"/>
                </a:solidFill>
                <a:latin typeface="+mn-ea"/>
              </a:rPr>
              <a:t>所罗门只有敬畏，没有认识神</a:t>
            </a:r>
            <a:r>
              <a:rPr lang="zh-CN" altLang="en-US" sz="3600" b="1" dirty="0" smtClean="0">
                <a:solidFill>
                  <a:prstClr val="black"/>
                </a:solidFill>
                <a:latin typeface="+mn-ea"/>
              </a:rPr>
              <a:t>。</a:t>
            </a:r>
            <a:r>
              <a:rPr lang="en-US" altLang="zh-CN" sz="3600" b="1" dirty="0" smtClean="0">
                <a:solidFill>
                  <a:prstClr val="black"/>
                </a:solidFill>
                <a:latin typeface="+mn-ea"/>
              </a:rPr>
              <a:t/>
            </a:r>
            <a:br>
              <a:rPr lang="en-US" altLang="zh-CN" sz="3600" b="1" dirty="0" smtClean="0">
                <a:solidFill>
                  <a:prstClr val="black"/>
                </a:solidFill>
                <a:latin typeface="+mn-ea"/>
              </a:rPr>
            </a:br>
            <a:r>
              <a:rPr lang="en-US" altLang="zh-CN" sz="3600" b="1" dirty="0" smtClean="0">
                <a:solidFill>
                  <a:prstClr val="black"/>
                </a:solidFill>
                <a:latin typeface="Arial"/>
                <a:cs typeface="Arial"/>
              </a:rPr>
              <a:t>Solomon only feared God, did not know God.</a:t>
            </a:r>
            <a:endParaRPr lang="en-US" altLang="zh-CN" sz="3600" b="1" dirty="0">
              <a:solidFill>
                <a:prstClr val="black"/>
              </a:solidFill>
              <a:latin typeface="Arial"/>
              <a:cs typeface="Arial"/>
            </a:endParaRPr>
          </a:p>
          <a:p>
            <a:pPr lvl="0"/>
            <a:r>
              <a:rPr lang="zh-CN" altLang="en-US" sz="3600" b="1" dirty="0">
                <a:solidFill>
                  <a:prstClr val="black"/>
                </a:solidFill>
                <a:latin typeface="+mn-ea"/>
              </a:rPr>
              <a:t>所以没有真正的智慧</a:t>
            </a:r>
            <a:r>
              <a:rPr lang="zh-CN" altLang="en-US" sz="3600" b="1" dirty="0" smtClean="0">
                <a:solidFill>
                  <a:prstClr val="black"/>
                </a:solidFill>
                <a:latin typeface="+mn-ea"/>
              </a:rPr>
              <a:t>。</a:t>
            </a:r>
            <a:r>
              <a:rPr lang="en-US" altLang="zh-CN" sz="3600" b="1" dirty="0" smtClean="0">
                <a:solidFill>
                  <a:prstClr val="black"/>
                </a:solidFill>
                <a:latin typeface="Arial"/>
                <a:cs typeface="Arial"/>
              </a:rPr>
              <a:t>No true wisdom</a:t>
            </a:r>
            <a:r>
              <a:rPr lang="en-US" altLang="zh-CN" sz="3600" b="1" dirty="0" smtClean="0">
                <a:solidFill>
                  <a:prstClr val="black"/>
                </a:solidFill>
                <a:latin typeface="+mn-ea"/>
              </a:rPr>
              <a:t>.</a:t>
            </a:r>
            <a:endParaRPr lang="en-US" altLang="zh-CN" sz="3600" b="1" dirty="0">
              <a:solidFill>
                <a:prstClr val="black"/>
              </a:solidFill>
              <a:latin typeface="+mn-ea"/>
            </a:endParaRPr>
          </a:p>
          <a:p>
            <a:pPr lvl="0"/>
            <a:r>
              <a:rPr lang="zh-CN" altLang="en-US" sz="3600" b="1" dirty="0">
                <a:solidFill>
                  <a:prstClr val="black"/>
                </a:solidFill>
                <a:latin typeface="+mn-ea"/>
              </a:rPr>
              <a:t>然而我告诉你们，就是所罗门极荣华的时候，他所穿戴的，还不如这花一朵呢</a:t>
            </a:r>
            <a:r>
              <a:rPr lang="zh-CN" altLang="en-US" sz="3600" b="1" dirty="0" smtClean="0">
                <a:solidFill>
                  <a:prstClr val="black"/>
                </a:solidFill>
                <a:latin typeface="+mn-ea"/>
              </a:rPr>
              <a:t>！</a:t>
            </a:r>
            <a:r>
              <a:rPr lang="en-US" altLang="zh-CN" sz="3600" b="1" dirty="0">
                <a:solidFill>
                  <a:prstClr val="black"/>
                </a:solidFill>
                <a:latin typeface="+mn-ea"/>
              </a:rPr>
              <a:t/>
            </a:r>
            <a:br>
              <a:rPr lang="en-US" altLang="zh-CN" sz="3600" b="1" dirty="0">
                <a:solidFill>
                  <a:prstClr val="black"/>
                </a:solidFill>
                <a:latin typeface="+mn-ea"/>
              </a:rPr>
            </a:br>
            <a:r>
              <a:rPr lang="zh-CN" altLang="en-US" sz="3600" b="1" dirty="0" smtClean="0">
                <a:solidFill>
                  <a:prstClr val="black"/>
                </a:solidFill>
                <a:latin typeface="+mn-ea"/>
              </a:rPr>
              <a:t>马太 </a:t>
            </a:r>
            <a:r>
              <a:rPr lang="en-US" altLang="zh-CN" sz="3600" b="1" dirty="0">
                <a:solidFill>
                  <a:prstClr val="black"/>
                </a:solidFill>
                <a:latin typeface="+mn-ea"/>
              </a:rPr>
              <a:t>6</a:t>
            </a:r>
            <a:r>
              <a:rPr lang="zh-CN" altLang="en-US" sz="3600" b="1" dirty="0" smtClean="0">
                <a:solidFill>
                  <a:prstClr val="black"/>
                </a:solidFill>
                <a:latin typeface="+mn-ea"/>
              </a:rPr>
              <a:t>：</a:t>
            </a:r>
            <a:r>
              <a:rPr lang="en-US" altLang="zh-CN" sz="3600" b="1" dirty="0" smtClean="0">
                <a:solidFill>
                  <a:prstClr val="black"/>
                </a:solidFill>
                <a:latin typeface="+mn-ea"/>
              </a:rPr>
              <a:t>29</a:t>
            </a:r>
            <a:br>
              <a:rPr lang="en-US" altLang="zh-CN" sz="3600" b="1" dirty="0" smtClean="0">
                <a:solidFill>
                  <a:prstClr val="black"/>
                </a:solidFill>
                <a:latin typeface="+mn-ea"/>
              </a:rPr>
            </a:br>
            <a:r>
              <a:rPr lang="en-US" altLang="zh-CN" sz="3600" b="1" dirty="0" smtClean="0">
                <a:solidFill>
                  <a:prstClr val="black"/>
                </a:solidFill>
                <a:latin typeface="Arial"/>
                <a:cs typeface="Arial"/>
              </a:rPr>
              <a:t>Yet I tell you that not even Solomon in all his splendor was dressed like one of these. Matthew 6:29</a:t>
            </a:r>
          </a:p>
          <a:p>
            <a:pPr lvl="0"/>
            <a:r>
              <a:rPr lang="zh-CN" altLang="en-US" sz="3600" b="1" dirty="0">
                <a:solidFill>
                  <a:prstClr val="black"/>
                </a:solidFill>
                <a:latin typeface="+mn-ea"/>
              </a:rPr>
              <a:t>耶</a:t>
            </a:r>
            <a:r>
              <a:rPr lang="zh-CN" altLang="en-US" sz="3600" b="1" dirty="0" smtClean="0">
                <a:solidFill>
                  <a:prstClr val="black"/>
                </a:solidFill>
                <a:latin typeface="+mn-ea"/>
              </a:rPr>
              <a:t>稣也不看重所罗门。</a:t>
            </a:r>
            <a:r>
              <a:rPr lang="en-US" altLang="zh-CN" sz="3600" b="1" dirty="0" smtClean="0">
                <a:solidFill>
                  <a:prstClr val="black"/>
                </a:solidFill>
                <a:latin typeface="+mn-ea"/>
              </a:rPr>
              <a:t/>
            </a:r>
            <a:br>
              <a:rPr lang="en-US" altLang="zh-CN" sz="3600" b="1" dirty="0" smtClean="0">
                <a:solidFill>
                  <a:prstClr val="black"/>
                </a:solidFill>
                <a:latin typeface="+mn-ea"/>
              </a:rPr>
            </a:br>
            <a:r>
              <a:rPr lang="en-US" altLang="zh-CN" sz="3600" b="1" dirty="0" smtClean="0">
                <a:solidFill>
                  <a:prstClr val="black"/>
                </a:solidFill>
                <a:latin typeface="Arial"/>
                <a:cs typeface="Arial"/>
              </a:rPr>
              <a:t>Jesus did not put high regard on Solomon.</a:t>
            </a:r>
            <a:endParaRPr lang="en-US" sz="3600" dirty="0">
              <a:latin typeface="Arial"/>
              <a:cs typeface="Arial"/>
            </a:endParaRPr>
          </a:p>
        </p:txBody>
      </p:sp>
    </p:spTree>
    <p:extLst>
      <p:ext uri="{BB962C8B-B14F-4D97-AF65-F5344CB8AC3E}">
        <p14:creationId xmlns:p14="http://schemas.microsoft.com/office/powerpoint/2010/main" val="2530359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2049"/>
            <a:ext cx="7886700" cy="998161"/>
          </a:xfrm>
        </p:spPr>
        <p:txBody>
          <a:bodyPr>
            <a:normAutofit fontScale="90000"/>
          </a:bodyPr>
          <a:lstStyle/>
          <a:p>
            <a:r>
              <a:rPr lang="zh-CN" altLang="en-US" b="1" dirty="0" smtClean="0"/>
              <a:t>今天的信息</a:t>
            </a:r>
            <a:r>
              <a:rPr lang="en-US" altLang="zh-CN" b="1" dirty="0"/>
              <a:t> </a:t>
            </a:r>
            <a:r>
              <a:rPr lang="en-US" altLang="zh-CN" b="1" dirty="0" smtClean="0"/>
              <a:t> </a:t>
            </a:r>
            <a:r>
              <a:rPr lang="en-US" altLang="zh-CN" b="1" dirty="0" smtClean="0">
                <a:latin typeface="Arial"/>
                <a:cs typeface="Arial"/>
              </a:rPr>
              <a:t>Today’s message</a:t>
            </a:r>
            <a:endParaRPr lang="en-US" b="1" dirty="0">
              <a:latin typeface="Arial"/>
              <a:cs typeface="Arial"/>
            </a:endParaRPr>
          </a:p>
        </p:txBody>
      </p:sp>
      <p:sp>
        <p:nvSpPr>
          <p:cNvPr id="3" name="Content Placeholder 2"/>
          <p:cNvSpPr>
            <a:spLocks noGrp="1"/>
          </p:cNvSpPr>
          <p:nvPr>
            <p:ph idx="1"/>
          </p:nvPr>
        </p:nvSpPr>
        <p:spPr>
          <a:xfrm>
            <a:off x="238151" y="793693"/>
            <a:ext cx="8905849" cy="6064307"/>
          </a:xfrm>
        </p:spPr>
        <p:txBody>
          <a:bodyPr>
            <a:normAutofit fontScale="92500" lnSpcReduction="20000"/>
          </a:bodyPr>
          <a:lstStyle/>
          <a:p>
            <a:r>
              <a:rPr lang="zh-CN" altLang="en-US" sz="3600" b="1" dirty="0">
                <a:solidFill>
                  <a:prstClr val="black"/>
                </a:solidFill>
              </a:rPr>
              <a:t>“耶稣基督并他钉十字架</a:t>
            </a:r>
            <a:r>
              <a:rPr lang="zh-CN" altLang="en-US" sz="3600" b="1" dirty="0" smtClean="0">
                <a:solidFill>
                  <a:prstClr val="black"/>
                </a:solidFill>
              </a:rPr>
              <a:t>”才是最高的智慧。</a:t>
            </a:r>
            <a:r>
              <a:rPr lang="en-US" altLang="zh-CN" sz="3600" b="1" dirty="0" smtClean="0">
                <a:solidFill>
                  <a:prstClr val="black"/>
                </a:solidFill>
              </a:rPr>
              <a:t/>
            </a:r>
            <a:br>
              <a:rPr lang="en-US" altLang="zh-CN" sz="3600" b="1" dirty="0" smtClean="0">
                <a:solidFill>
                  <a:prstClr val="black"/>
                </a:solidFill>
              </a:rPr>
            </a:br>
            <a:r>
              <a:rPr lang="en-US" altLang="zh-CN" sz="3600" b="1" dirty="0" smtClean="0">
                <a:solidFill>
                  <a:prstClr val="black"/>
                </a:solidFill>
              </a:rPr>
              <a:t>Jesus Christ and his crucifixion is the greatest wisdom.</a:t>
            </a:r>
            <a:br>
              <a:rPr lang="en-US" altLang="zh-CN" sz="3600" b="1" dirty="0" smtClean="0">
                <a:solidFill>
                  <a:prstClr val="black"/>
                </a:solidFill>
              </a:rPr>
            </a:br>
            <a:endParaRPr lang="en-US" altLang="zh-CN" sz="3600" b="1" dirty="0" smtClean="0">
              <a:solidFill>
                <a:prstClr val="black"/>
              </a:solidFill>
            </a:endParaRPr>
          </a:p>
          <a:p>
            <a:r>
              <a:rPr lang="zh-CN" altLang="en-US" sz="3600" b="1" dirty="0">
                <a:solidFill>
                  <a:prstClr val="black"/>
                </a:solidFill>
              </a:rPr>
              <a:t>认</a:t>
            </a:r>
            <a:r>
              <a:rPr lang="zh-CN" altLang="en-US" sz="3600" b="1" dirty="0" smtClean="0">
                <a:solidFill>
                  <a:prstClr val="black"/>
                </a:solidFill>
              </a:rPr>
              <a:t>罪悔改，走十字架的道路。</a:t>
            </a:r>
            <a:r>
              <a:rPr lang="en-US" altLang="zh-CN" sz="3600" b="1" dirty="0" smtClean="0">
                <a:solidFill>
                  <a:prstClr val="black"/>
                </a:solidFill>
              </a:rPr>
              <a:t/>
            </a:r>
            <a:br>
              <a:rPr lang="en-US" altLang="zh-CN" sz="3600" b="1" dirty="0" smtClean="0">
                <a:solidFill>
                  <a:prstClr val="black"/>
                </a:solidFill>
              </a:rPr>
            </a:br>
            <a:r>
              <a:rPr lang="en-US" altLang="zh-CN" sz="3600" b="1" dirty="0" smtClean="0">
                <a:solidFill>
                  <a:prstClr val="black"/>
                </a:solidFill>
              </a:rPr>
              <a:t>Repentance and turning away from sin is the path of Cross.</a:t>
            </a:r>
          </a:p>
          <a:p>
            <a:r>
              <a:rPr lang="zh-CN" altLang="en-US" sz="3600" b="1" dirty="0" smtClean="0"/>
              <a:t>我们华人也追求智慧。</a:t>
            </a:r>
            <a:r>
              <a:rPr lang="en-US" altLang="zh-CN" sz="3600" b="1" dirty="0" smtClean="0"/>
              <a:t/>
            </a:r>
            <a:br>
              <a:rPr lang="en-US" altLang="zh-CN" sz="3600" b="1" dirty="0" smtClean="0"/>
            </a:br>
            <a:r>
              <a:rPr lang="en-US" altLang="zh-CN" sz="3600" b="1" dirty="0" smtClean="0"/>
              <a:t>Chinese also seek wisdom.</a:t>
            </a:r>
            <a:br>
              <a:rPr lang="en-US" altLang="zh-CN" sz="3600" b="1" dirty="0" smtClean="0"/>
            </a:br>
            <a:endParaRPr lang="en-US" altLang="zh-CN" sz="3600" b="1" dirty="0" smtClean="0"/>
          </a:p>
          <a:p>
            <a:r>
              <a:rPr lang="zh-CN" altLang="en-US" sz="3600" b="1" dirty="0" smtClean="0"/>
              <a:t>书中自有黄金屋，书中自有颜如玉。</a:t>
            </a:r>
            <a:r>
              <a:rPr lang="en-US" altLang="zh-CN" sz="3600" b="1" dirty="0" smtClean="0"/>
              <a:t/>
            </a:r>
            <a:br>
              <a:rPr lang="en-US" altLang="zh-CN" sz="3600" b="1" dirty="0" smtClean="0"/>
            </a:br>
            <a:r>
              <a:rPr lang="en-US" altLang="zh-CN" sz="3600" b="1" dirty="0" smtClean="0"/>
              <a:t>A book holds a house of gold and beautiful woman.</a:t>
            </a:r>
            <a:br>
              <a:rPr lang="en-US" altLang="zh-CN" sz="3600" b="1" dirty="0" smtClean="0"/>
            </a:br>
            <a:endParaRPr lang="en-US" altLang="zh-CN" sz="3600" b="1" dirty="0" smtClean="0"/>
          </a:p>
          <a:p>
            <a:r>
              <a:rPr lang="zh-CN" altLang="en-US" sz="3600" b="1" dirty="0"/>
              <a:t>我</a:t>
            </a:r>
            <a:r>
              <a:rPr lang="zh-CN" altLang="en-US" sz="3600" b="1" dirty="0" smtClean="0"/>
              <a:t>们的下一代。</a:t>
            </a:r>
            <a:r>
              <a:rPr lang="en-US" altLang="zh-CN" sz="3600" b="1" dirty="0" smtClean="0"/>
              <a:t>Our next generation.</a:t>
            </a:r>
            <a:endParaRPr lang="en-US" sz="3600" b="1" dirty="0"/>
          </a:p>
        </p:txBody>
      </p:sp>
    </p:spTree>
    <p:extLst>
      <p:ext uri="{BB962C8B-B14F-4D97-AF65-F5344CB8AC3E}">
        <p14:creationId xmlns:p14="http://schemas.microsoft.com/office/powerpoint/2010/main" val="36504290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388"/>
            <a:ext cx="7886700" cy="926645"/>
          </a:xfrm>
        </p:spPr>
        <p:txBody>
          <a:bodyPr/>
          <a:lstStyle/>
          <a:p>
            <a:pPr algn="ctr"/>
            <a:r>
              <a:rPr lang="zh-CN" altLang="en-US" b="1" dirty="0" smtClean="0"/>
              <a:t>所罗门</a:t>
            </a:r>
            <a:r>
              <a:rPr lang="en-US" altLang="zh-CN" b="1" dirty="0" smtClean="0"/>
              <a:t> </a:t>
            </a:r>
            <a:r>
              <a:rPr lang="en-US" altLang="zh-CN" b="1" dirty="0" smtClean="0">
                <a:latin typeface="Arial"/>
                <a:cs typeface="Arial"/>
              </a:rPr>
              <a:t>Solomon</a:t>
            </a:r>
            <a:endParaRPr lang="en-US" b="1" dirty="0">
              <a:latin typeface="Arial"/>
              <a:cs typeface="Arial"/>
            </a:endParaRPr>
          </a:p>
        </p:txBody>
      </p:sp>
      <p:sp>
        <p:nvSpPr>
          <p:cNvPr id="3" name="Content Placeholder 2"/>
          <p:cNvSpPr>
            <a:spLocks noGrp="1"/>
          </p:cNvSpPr>
          <p:nvPr>
            <p:ph idx="1"/>
          </p:nvPr>
        </p:nvSpPr>
        <p:spPr>
          <a:xfrm>
            <a:off x="217714" y="1233714"/>
            <a:ext cx="8732761" cy="4943249"/>
          </a:xfrm>
        </p:spPr>
        <p:txBody>
          <a:bodyPr>
            <a:normAutofit/>
          </a:bodyPr>
          <a:lstStyle/>
          <a:p>
            <a:r>
              <a:rPr lang="zh-CN" altLang="en-US" sz="3600" b="1" dirty="0" smtClean="0"/>
              <a:t>大卫的儿子。</a:t>
            </a:r>
            <a:r>
              <a:rPr lang="en-US" altLang="zh-CN" sz="3600" b="1" dirty="0" smtClean="0">
                <a:latin typeface="Arial"/>
                <a:cs typeface="Arial"/>
              </a:rPr>
              <a:t>Son of David</a:t>
            </a:r>
          </a:p>
          <a:p>
            <a:r>
              <a:rPr lang="zh-CN" altLang="en-US" sz="3600" b="1" dirty="0" smtClean="0">
                <a:latin typeface="Arial"/>
                <a:cs typeface="Arial"/>
              </a:rPr>
              <a:t>继大卫成为以色列和犹大的王。</a:t>
            </a:r>
            <a:r>
              <a:rPr lang="en-US" altLang="zh-CN" sz="3600" b="1" dirty="0" smtClean="0">
                <a:latin typeface="Arial"/>
                <a:cs typeface="Arial"/>
              </a:rPr>
              <a:t/>
            </a:r>
            <a:br>
              <a:rPr lang="en-US" altLang="zh-CN" sz="3600" b="1" dirty="0" smtClean="0">
                <a:latin typeface="Arial"/>
                <a:cs typeface="Arial"/>
              </a:rPr>
            </a:br>
            <a:r>
              <a:rPr lang="en-US" altLang="zh-CN" sz="3600" b="1" dirty="0" smtClean="0">
                <a:latin typeface="Arial"/>
                <a:cs typeface="Arial"/>
              </a:rPr>
              <a:t>Became the king of Israel and Judah after David</a:t>
            </a:r>
          </a:p>
          <a:p>
            <a:r>
              <a:rPr lang="zh-CN" altLang="en-US" sz="3600" b="1" dirty="0">
                <a:latin typeface="Arial"/>
                <a:cs typeface="Arial"/>
              </a:rPr>
              <a:t>蒙</a:t>
            </a:r>
            <a:r>
              <a:rPr lang="zh-CN" altLang="en-US" sz="3600" b="1" dirty="0" smtClean="0">
                <a:latin typeface="Arial"/>
                <a:cs typeface="Arial"/>
              </a:rPr>
              <a:t>神祝福，国家空前绝后的强大富裕。</a:t>
            </a:r>
            <a:r>
              <a:rPr lang="en-US" altLang="zh-CN" sz="3600" b="1" dirty="0" smtClean="0">
                <a:latin typeface="Arial"/>
                <a:cs typeface="Arial"/>
              </a:rPr>
              <a:t/>
            </a:r>
            <a:br>
              <a:rPr lang="en-US" altLang="zh-CN" sz="3600" b="1" dirty="0" smtClean="0">
                <a:latin typeface="Arial"/>
                <a:cs typeface="Arial"/>
              </a:rPr>
            </a:br>
            <a:r>
              <a:rPr lang="en-US" altLang="zh-CN" sz="3600" b="1" dirty="0" smtClean="0">
                <a:latin typeface="Arial"/>
                <a:cs typeface="Arial"/>
              </a:rPr>
              <a:t>Blessed by God, never-matched strong and prosperous country</a:t>
            </a:r>
          </a:p>
          <a:p>
            <a:r>
              <a:rPr lang="zh-CN" altLang="en-US" sz="3600" b="1" dirty="0" smtClean="0">
                <a:latin typeface="Arial"/>
                <a:cs typeface="Arial"/>
              </a:rPr>
              <a:t>是历史上最受人羡慕的王。</a:t>
            </a:r>
            <a:r>
              <a:rPr lang="en-US" altLang="zh-CN" sz="3600" b="1" dirty="0" smtClean="0">
                <a:latin typeface="Arial"/>
                <a:cs typeface="Arial"/>
              </a:rPr>
              <a:t/>
            </a:r>
            <a:br>
              <a:rPr lang="en-US" altLang="zh-CN" sz="3600" b="1" dirty="0" smtClean="0">
                <a:latin typeface="Arial"/>
                <a:cs typeface="Arial"/>
              </a:rPr>
            </a:br>
            <a:r>
              <a:rPr lang="en-US" altLang="zh-CN" sz="3600" b="1" dirty="0" smtClean="0">
                <a:latin typeface="Arial"/>
                <a:cs typeface="Arial"/>
              </a:rPr>
              <a:t>Most admired king in history</a:t>
            </a:r>
            <a:endParaRPr lang="en-US" sz="3600" b="1" dirty="0">
              <a:latin typeface="Arial"/>
              <a:cs typeface="Arial"/>
            </a:endParaRPr>
          </a:p>
        </p:txBody>
      </p:sp>
    </p:spTree>
    <p:extLst>
      <p:ext uri="{BB962C8B-B14F-4D97-AF65-F5344CB8AC3E}">
        <p14:creationId xmlns:p14="http://schemas.microsoft.com/office/powerpoint/2010/main" val="9167666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7891"/>
            <a:ext cx="7886700" cy="723442"/>
          </a:xfrm>
        </p:spPr>
        <p:txBody>
          <a:bodyPr>
            <a:normAutofit fontScale="90000"/>
          </a:bodyPr>
          <a:lstStyle/>
          <a:p>
            <a:pPr algn="ctr"/>
            <a:r>
              <a:rPr lang="zh-CN" altLang="en-US" b="1" dirty="0" smtClean="0"/>
              <a:t>所罗门求智慧</a:t>
            </a:r>
            <a:r>
              <a:rPr lang="en-US" altLang="zh-CN" b="1" dirty="0" smtClean="0"/>
              <a:t/>
            </a:r>
            <a:br>
              <a:rPr lang="en-US" altLang="zh-CN" b="1" dirty="0" smtClean="0"/>
            </a:br>
            <a:r>
              <a:rPr lang="en-US" altLang="zh-CN" b="1" dirty="0" smtClean="0">
                <a:latin typeface="Arial"/>
                <a:cs typeface="Arial"/>
              </a:rPr>
              <a:t>Solomon asked for wisdom</a:t>
            </a:r>
            <a:endParaRPr lang="en-US" b="1" dirty="0">
              <a:latin typeface="Arial"/>
              <a:cs typeface="Arial"/>
            </a:endParaRPr>
          </a:p>
        </p:txBody>
      </p:sp>
      <p:sp>
        <p:nvSpPr>
          <p:cNvPr id="3" name="Content Placeholder 2"/>
          <p:cNvSpPr>
            <a:spLocks noGrp="1"/>
          </p:cNvSpPr>
          <p:nvPr>
            <p:ph idx="1"/>
          </p:nvPr>
        </p:nvSpPr>
        <p:spPr>
          <a:xfrm>
            <a:off x="108857" y="1185333"/>
            <a:ext cx="8950476" cy="5539619"/>
          </a:xfrm>
        </p:spPr>
        <p:txBody>
          <a:bodyPr>
            <a:normAutofit fontScale="77500" lnSpcReduction="20000"/>
          </a:bodyPr>
          <a:lstStyle/>
          <a:p>
            <a:pPr>
              <a:lnSpc>
                <a:spcPct val="120000"/>
              </a:lnSpc>
            </a:pPr>
            <a:r>
              <a:rPr lang="zh-CN" altLang="en-US" sz="3900" b="1" dirty="0">
                <a:solidFill>
                  <a:prstClr val="black"/>
                </a:solidFill>
                <a:cs typeface="Arial"/>
              </a:rPr>
              <a:t>仆人住在你所拣选的民中，这民多得不可胜数。 所以求你赐我智慧，可以判断你的民，能辨别是非。不然，谁能判断这众多的民呢</a:t>
            </a:r>
            <a:r>
              <a:rPr lang="zh-CN" altLang="en-US" sz="3900" b="1" dirty="0" smtClean="0">
                <a:solidFill>
                  <a:prstClr val="black"/>
                </a:solidFill>
                <a:cs typeface="Arial"/>
              </a:rPr>
              <a:t>？王上 </a:t>
            </a:r>
            <a:r>
              <a:rPr lang="en-US" altLang="zh-CN" sz="3900" b="1" dirty="0" smtClean="0">
                <a:solidFill>
                  <a:prstClr val="black"/>
                </a:solidFill>
                <a:cs typeface="Arial"/>
              </a:rPr>
              <a:t>3</a:t>
            </a:r>
            <a:r>
              <a:rPr lang="en-US" altLang="zh-CN" sz="3900" b="1" dirty="0">
                <a:solidFill>
                  <a:prstClr val="black"/>
                </a:solidFill>
                <a:cs typeface="Arial"/>
              </a:rPr>
              <a:t>:</a:t>
            </a:r>
            <a:r>
              <a:rPr lang="en-US" altLang="zh-CN" sz="3900" b="1" dirty="0" smtClean="0">
                <a:solidFill>
                  <a:prstClr val="black"/>
                </a:solidFill>
                <a:cs typeface="Arial"/>
              </a:rPr>
              <a:t>8-9</a:t>
            </a:r>
            <a:br>
              <a:rPr lang="en-US" altLang="zh-CN" sz="3900" b="1" dirty="0" smtClean="0">
                <a:solidFill>
                  <a:prstClr val="black"/>
                </a:solidFill>
                <a:cs typeface="Arial"/>
              </a:rPr>
            </a:br>
            <a:r>
              <a:rPr lang="en-US" altLang="zh-CN" sz="3600" b="1" dirty="0" smtClean="0">
                <a:solidFill>
                  <a:prstClr val="black"/>
                </a:solidFill>
                <a:cs typeface="Arial"/>
              </a:rPr>
              <a:t/>
            </a:r>
            <a:br>
              <a:rPr lang="en-US" altLang="zh-CN" sz="3600" b="1" dirty="0" smtClean="0">
                <a:solidFill>
                  <a:prstClr val="black"/>
                </a:solidFill>
                <a:cs typeface="Arial"/>
              </a:rPr>
            </a:br>
            <a:r>
              <a:rPr lang="en-US" altLang="zh-CN" sz="3900" b="1" dirty="0" smtClean="0">
                <a:solidFill>
                  <a:prstClr val="black"/>
                </a:solidFill>
                <a:latin typeface="Arial"/>
                <a:cs typeface="Arial"/>
              </a:rPr>
              <a:t>Your servant is here among the people you have chosen, a great people, too numerous to count or number. So give your servant a discerning heart to govern your people and to distinguish between right and wrong. For who is able to govern this great people of yours? </a:t>
            </a:r>
            <a:br>
              <a:rPr lang="en-US" altLang="zh-CN" sz="3900" b="1" dirty="0" smtClean="0">
                <a:solidFill>
                  <a:prstClr val="black"/>
                </a:solidFill>
                <a:latin typeface="Arial"/>
                <a:cs typeface="Arial"/>
              </a:rPr>
            </a:br>
            <a:r>
              <a:rPr lang="en-US" altLang="zh-CN" sz="3900" b="1" dirty="0" smtClean="0">
                <a:solidFill>
                  <a:prstClr val="black"/>
                </a:solidFill>
                <a:latin typeface="Arial"/>
                <a:cs typeface="Arial"/>
              </a:rPr>
              <a:t>1 Kings 3:8-9</a:t>
            </a:r>
          </a:p>
          <a:p>
            <a:pPr lvl="0"/>
            <a:endParaRPr lang="en-US" sz="3600" b="1" dirty="0">
              <a:solidFill>
                <a:prstClr val="black"/>
              </a:solidFill>
            </a:endParaRPr>
          </a:p>
          <a:p>
            <a:endParaRPr lang="en-US" dirty="0"/>
          </a:p>
        </p:txBody>
      </p:sp>
    </p:spTree>
    <p:extLst>
      <p:ext uri="{BB962C8B-B14F-4D97-AF65-F5344CB8AC3E}">
        <p14:creationId xmlns:p14="http://schemas.microsoft.com/office/powerpoint/2010/main" val="1058228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3222"/>
            <a:ext cx="7886700" cy="1195159"/>
          </a:xfrm>
        </p:spPr>
        <p:txBody>
          <a:bodyPr>
            <a:normAutofit fontScale="90000"/>
          </a:bodyPr>
          <a:lstStyle/>
          <a:p>
            <a:pPr algn="ctr"/>
            <a:r>
              <a:rPr lang="zh-CN" altLang="en-US" b="1" dirty="0"/>
              <a:t>所罗门求智慧</a:t>
            </a:r>
            <a:r>
              <a:rPr lang="en-US" altLang="zh-CN" b="1" dirty="0"/>
              <a:t/>
            </a:r>
            <a:br>
              <a:rPr lang="en-US" altLang="zh-CN" b="1" dirty="0"/>
            </a:br>
            <a:r>
              <a:rPr lang="en-US" altLang="zh-CN" b="1" dirty="0">
                <a:latin typeface="Arial"/>
                <a:cs typeface="Arial"/>
              </a:rPr>
              <a:t>Solomon </a:t>
            </a:r>
            <a:r>
              <a:rPr lang="en-US" altLang="zh-CN" b="1" dirty="0" smtClean="0">
                <a:latin typeface="Arial"/>
                <a:cs typeface="Arial"/>
              </a:rPr>
              <a:t>asked for </a:t>
            </a:r>
            <a:r>
              <a:rPr lang="en-US" altLang="zh-CN" b="1" dirty="0">
                <a:latin typeface="Arial"/>
                <a:cs typeface="Arial"/>
              </a:rPr>
              <a:t>wisdom</a:t>
            </a:r>
            <a:endParaRPr lang="en-US" dirty="0">
              <a:latin typeface="Arial"/>
              <a:cs typeface="Arial"/>
            </a:endParaRPr>
          </a:p>
        </p:txBody>
      </p:sp>
      <p:sp>
        <p:nvSpPr>
          <p:cNvPr id="3" name="Content Placeholder 2"/>
          <p:cNvSpPr>
            <a:spLocks noGrp="1"/>
          </p:cNvSpPr>
          <p:nvPr>
            <p:ph idx="1"/>
          </p:nvPr>
        </p:nvSpPr>
        <p:spPr>
          <a:xfrm>
            <a:off x="96763" y="1257905"/>
            <a:ext cx="9047238" cy="4922762"/>
          </a:xfrm>
        </p:spPr>
        <p:txBody>
          <a:bodyPr>
            <a:noAutofit/>
          </a:bodyPr>
          <a:lstStyle/>
          <a:p>
            <a:pPr lvl="0">
              <a:lnSpc>
                <a:spcPct val="120000"/>
              </a:lnSpc>
            </a:pPr>
            <a:r>
              <a:rPr lang="zh-CN" altLang="en-US" sz="3600" b="1" dirty="0">
                <a:solidFill>
                  <a:prstClr val="black"/>
                </a:solidFill>
                <a:latin typeface="+mn-ea"/>
              </a:rPr>
              <a:t>我就应允你所求的，赐你聪明智慧，甚至在你以前没有像你的，在你以後也没有像你</a:t>
            </a:r>
            <a:r>
              <a:rPr lang="zh-CN" altLang="en-US" sz="3600" b="1" dirty="0" smtClean="0">
                <a:solidFill>
                  <a:prstClr val="black"/>
                </a:solidFill>
                <a:latin typeface="+mn-ea"/>
              </a:rPr>
              <a:t>的</a:t>
            </a:r>
            <a:r>
              <a:rPr lang="en-US" altLang="zh-CN" sz="3600" b="1" dirty="0" smtClean="0">
                <a:solidFill>
                  <a:prstClr val="black"/>
                </a:solidFill>
                <a:latin typeface="+mn-ea"/>
              </a:rPr>
              <a:t>.</a:t>
            </a:r>
            <a:r>
              <a:rPr lang="en-US" altLang="zh-CN" sz="3600" b="1" dirty="0">
                <a:solidFill>
                  <a:prstClr val="black"/>
                </a:solidFill>
                <a:latin typeface="+mn-ea"/>
              </a:rPr>
              <a:t>	</a:t>
            </a:r>
            <a:r>
              <a:rPr lang="en-US" altLang="zh-CN" sz="3600" b="1" dirty="0" smtClean="0">
                <a:solidFill>
                  <a:prstClr val="black"/>
                </a:solidFill>
                <a:latin typeface="+mn-ea"/>
              </a:rPr>
              <a:t>			</a:t>
            </a:r>
            <a:r>
              <a:rPr lang="zh-CN" altLang="en-US" sz="3600" b="1" dirty="0" smtClean="0">
                <a:solidFill>
                  <a:prstClr val="black"/>
                </a:solidFill>
                <a:latin typeface="+mn-ea"/>
              </a:rPr>
              <a:t>王上 </a:t>
            </a:r>
            <a:r>
              <a:rPr lang="en-US" altLang="zh-CN" sz="3600" b="1" dirty="0" smtClean="0">
                <a:solidFill>
                  <a:prstClr val="black"/>
                </a:solidFill>
                <a:latin typeface="+mn-ea"/>
              </a:rPr>
              <a:t>3:12</a:t>
            </a:r>
            <a:r>
              <a:rPr lang="en-US" altLang="zh-CN" sz="3600" dirty="0" smtClean="0"/>
              <a:t/>
            </a:r>
            <a:br>
              <a:rPr lang="en-US" altLang="zh-CN" sz="3600" dirty="0" smtClean="0"/>
            </a:br>
            <a:r>
              <a:rPr lang="en-US" altLang="zh-CN" sz="3600" b="1" dirty="0" smtClean="0">
                <a:latin typeface="Arial"/>
                <a:cs typeface="Arial"/>
              </a:rPr>
              <a:t>I will do what you have asked. I will give you a wise and discerning heart, so that there will never have been anyone like you, nor will there ever be.</a:t>
            </a:r>
            <a:br>
              <a:rPr lang="en-US" altLang="zh-CN" sz="3600" b="1" dirty="0" smtClean="0">
                <a:latin typeface="Arial"/>
                <a:cs typeface="Arial"/>
              </a:rPr>
            </a:br>
            <a:r>
              <a:rPr lang="en-US" altLang="zh-CN" sz="3600" b="1" dirty="0" smtClean="0">
                <a:latin typeface="Arial"/>
                <a:cs typeface="Arial"/>
              </a:rPr>
              <a:t>1 King 3:12</a:t>
            </a:r>
            <a:endParaRPr lang="zh-CN" altLang="en-US" sz="3600" b="1" dirty="0">
              <a:solidFill>
                <a:prstClr val="black"/>
              </a:solidFill>
              <a:latin typeface="Arial"/>
              <a:cs typeface="Arial"/>
            </a:endParaRPr>
          </a:p>
        </p:txBody>
      </p:sp>
    </p:spTree>
    <p:extLst>
      <p:ext uri="{BB962C8B-B14F-4D97-AF65-F5344CB8AC3E}">
        <p14:creationId xmlns:p14="http://schemas.microsoft.com/office/powerpoint/2010/main" val="105612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535"/>
            <a:ext cx="7886700" cy="875845"/>
          </a:xfrm>
        </p:spPr>
        <p:txBody>
          <a:bodyPr>
            <a:normAutofit fontScale="90000"/>
          </a:bodyPr>
          <a:lstStyle/>
          <a:p>
            <a:pPr algn="ctr"/>
            <a:r>
              <a:rPr lang="zh-CN" altLang="en-US" b="1" dirty="0" smtClean="0"/>
              <a:t>所罗门的智慧</a:t>
            </a:r>
            <a:r>
              <a:rPr lang="en-US" altLang="zh-CN" b="1" dirty="0" smtClean="0"/>
              <a:t/>
            </a:r>
            <a:br>
              <a:rPr lang="en-US" altLang="zh-CN" b="1" dirty="0" smtClean="0"/>
            </a:br>
            <a:r>
              <a:rPr lang="en-US" altLang="zh-CN" b="1" dirty="0" smtClean="0">
                <a:latin typeface="Arial"/>
                <a:cs typeface="Arial"/>
              </a:rPr>
              <a:t>Solomon’s wisdom</a:t>
            </a:r>
            <a:endParaRPr lang="en-US" b="1" dirty="0">
              <a:latin typeface="Arial"/>
              <a:cs typeface="Arial"/>
            </a:endParaRPr>
          </a:p>
        </p:txBody>
      </p:sp>
      <p:sp>
        <p:nvSpPr>
          <p:cNvPr id="3" name="Content Placeholder 2"/>
          <p:cNvSpPr>
            <a:spLocks noGrp="1"/>
          </p:cNvSpPr>
          <p:nvPr>
            <p:ph idx="1"/>
          </p:nvPr>
        </p:nvSpPr>
        <p:spPr>
          <a:xfrm>
            <a:off x="399142" y="1405605"/>
            <a:ext cx="8515047" cy="5175477"/>
          </a:xfrm>
        </p:spPr>
        <p:txBody>
          <a:bodyPr>
            <a:normAutofit fontScale="92500" lnSpcReduction="10000"/>
          </a:bodyPr>
          <a:lstStyle/>
          <a:p>
            <a:r>
              <a:rPr lang="zh-CN" altLang="en-US" sz="3600" b="1" dirty="0" smtClean="0">
                <a:latin typeface="+mn-ea"/>
              </a:rPr>
              <a:t>两个妓女抢同一个孩子。</a:t>
            </a:r>
            <a:r>
              <a:rPr lang="en-US" altLang="zh-CN" sz="3600" b="1" dirty="0" smtClean="0">
                <a:latin typeface="+mn-ea"/>
              </a:rPr>
              <a:t/>
            </a:r>
            <a:br>
              <a:rPr lang="en-US" altLang="zh-CN" sz="3600" b="1" dirty="0" smtClean="0">
                <a:latin typeface="+mn-ea"/>
              </a:rPr>
            </a:br>
            <a:r>
              <a:rPr lang="en-US" altLang="zh-CN" sz="3900" b="1" dirty="0" smtClean="0">
                <a:latin typeface="Arial"/>
                <a:cs typeface="Arial"/>
              </a:rPr>
              <a:t>Two prostitutes fought for the same child</a:t>
            </a:r>
            <a:r>
              <a:rPr lang="en-US" altLang="zh-CN" sz="3600" b="1" dirty="0" smtClean="0">
                <a:latin typeface="+mn-ea"/>
              </a:rPr>
              <a:t/>
            </a:r>
            <a:br>
              <a:rPr lang="en-US" altLang="zh-CN" sz="3600" b="1" dirty="0" smtClean="0">
                <a:latin typeface="+mn-ea"/>
              </a:rPr>
            </a:br>
            <a:endParaRPr lang="en-US" altLang="zh-CN" sz="3600" b="1" dirty="0" smtClean="0">
              <a:latin typeface="+mn-ea"/>
            </a:endParaRPr>
          </a:p>
          <a:p>
            <a:r>
              <a:rPr lang="zh-CN" altLang="en-US" sz="3600" b="1" dirty="0">
                <a:latin typeface="+mn-ea"/>
              </a:rPr>
              <a:t>王说：「将活孩子劈成两半，一半给那妇人，一半给这妇人。」 活孩子的母亲为自己的孩子心里急痛，就说：「求我主将活孩子给那妇人吧，万不可杀他！」那妇人说：「这孩子也不归我，也不归你，把他劈了吧！」 </a:t>
            </a:r>
            <a:r>
              <a:rPr lang="zh-CN" altLang="en-US" sz="3600" b="1" dirty="0" smtClean="0">
                <a:latin typeface="+mn-ea"/>
              </a:rPr>
              <a:t>王</a:t>
            </a:r>
            <a:r>
              <a:rPr lang="zh-CN" altLang="en-US" sz="3600" b="1" dirty="0">
                <a:latin typeface="+mn-ea"/>
              </a:rPr>
              <a:t>说：「将活孩子给这妇人，万不可杀他；这妇人实在是他的母亲</a:t>
            </a:r>
            <a:r>
              <a:rPr lang="zh-CN" altLang="en-US" sz="3600" b="1" dirty="0" smtClean="0">
                <a:latin typeface="+mn-ea"/>
              </a:rPr>
              <a:t>。」王上 </a:t>
            </a:r>
            <a:r>
              <a:rPr lang="en-US" altLang="zh-CN" sz="3600" b="1" dirty="0" smtClean="0">
                <a:latin typeface="+mn-ea"/>
              </a:rPr>
              <a:t>3</a:t>
            </a:r>
            <a:r>
              <a:rPr lang="zh-CN" altLang="en-US" sz="3600" b="1" dirty="0" smtClean="0">
                <a:latin typeface="+mn-ea"/>
              </a:rPr>
              <a:t>：</a:t>
            </a:r>
            <a:r>
              <a:rPr lang="en-US" altLang="zh-CN" sz="3600" b="1" dirty="0" smtClean="0">
                <a:latin typeface="+mn-ea"/>
              </a:rPr>
              <a:t>25-27</a:t>
            </a:r>
            <a:endParaRPr lang="zh-CN" altLang="en-US" sz="3600" b="1" dirty="0">
              <a:latin typeface="+mn-ea"/>
            </a:endParaRPr>
          </a:p>
          <a:p>
            <a:endParaRPr lang="en-US" sz="3600" b="1" dirty="0">
              <a:latin typeface="+mn-ea"/>
            </a:endParaRPr>
          </a:p>
        </p:txBody>
      </p:sp>
    </p:spTree>
    <p:extLst>
      <p:ext uri="{BB962C8B-B14F-4D97-AF65-F5344CB8AC3E}">
        <p14:creationId xmlns:p14="http://schemas.microsoft.com/office/powerpoint/2010/main" val="36528954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64" y="305775"/>
            <a:ext cx="7886700" cy="751013"/>
          </a:xfrm>
        </p:spPr>
        <p:txBody>
          <a:bodyPr/>
          <a:lstStyle/>
          <a:p>
            <a:r>
              <a:rPr lang="en-US" dirty="0" smtClean="0">
                <a:latin typeface="Arial"/>
                <a:cs typeface="Arial"/>
              </a:rPr>
              <a:t>1 King 3:25-27</a:t>
            </a:r>
            <a:endParaRPr lang="en-US" dirty="0">
              <a:latin typeface="Arial"/>
              <a:cs typeface="Arial"/>
            </a:endParaRPr>
          </a:p>
        </p:txBody>
      </p:sp>
      <p:sp>
        <p:nvSpPr>
          <p:cNvPr id="3" name="Content Placeholder 2"/>
          <p:cNvSpPr>
            <a:spLocks noGrp="1"/>
          </p:cNvSpPr>
          <p:nvPr>
            <p:ph idx="1"/>
          </p:nvPr>
        </p:nvSpPr>
        <p:spPr>
          <a:xfrm>
            <a:off x="205619" y="1231602"/>
            <a:ext cx="8798887" cy="4945361"/>
          </a:xfrm>
        </p:spPr>
        <p:txBody>
          <a:bodyPr>
            <a:noAutofit/>
          </a:bodyPr>
          <a:lstStyle/>
          <a:p>
            <a:pPr marL="0" indent="0">
              <a:buNone/>
            </a:pPr>
            <a:r>
              <a:rPr lang="en-US" sz="3600" dirty="0" smtClean="0">
                <a:latin typeface="Arial"/>
                <a:cs typeface="Arial"/>
              </a:rPr>
              <a:t>He then gave an order: “Cut the living child in two and give half to one and half to the other.” The woman whose son was alive was deeply moved out of love for her son and said to the king, “Please, my lord, give her the living baby! Don’t kill him!” But the other said, “Neither I nor you shall have him. Cut him in two!” Then the king gave his ruling: “Give the living baby to the first woman. Do not kill him; she is his mother.”</a:t>
            </a:r>
            <a:endParaRPr lang="en-US" sz="3600" dirty="0">
              <a:latin typeface="Arial"/>
              <a:cs typeface="Arial"/>
            </a:endParaRPr>
          </a:p>
        </p:txBody>
      </p:sp>
    </p:spTree>
    <p:extLst>
      <p:ext uri="{BB962C8B-B14F-4D97-AF65-F5344CB8AC3E}">
        <p14:creationId xmlns:p14="http://schemas.microsoft.com/office/powerpoint/2010/main" val="2985332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1605"/>
            <a:ext cx="9059333" cy="1243190"/>
          </a:xfrm>
        </p:spPr>
        <p:txBody>
          <a:bodyPr>
            <a:normAutofit fontScale="90000"/>
          </a:bodyPr>
          <a:lstStyle/>
          <a:p>
            <a:pPr algn="ctr"/>
            <a:r>
              <a:rPr lang="zh-CN" altLang="en-US" b="1" dirty="0" smtClean="0"/>
              <a:t>所罗门一生强调智慧</a:t>
            </a:r>
            <a:r>
              <a:rPr lang="en-US" altLang="zh-CN" b="1" dirty="0" smtClean="0"/>
              <a:t/>
            </a:r>
            <a:br>
              <a:rPr lang="en-US" altLang="zh-CN" b="1" dirty="0" smtClean="0"/>
            </a:br>
            <a:r>
              <a:rPr lang="en-US" altLang="zh-CN" b="1" dirty="0" smtClean="0">
                <a:latin typeface="Arial"/>
                <a:cs typeface="Arial"/>
              </a:rPr>
              <a:t>Solomon emphasized wisdom all his life</a:t>
            </a:r>
            <a:endParaRPr lang="en-US" b="1" dirty="0">
              <a:latin typeface="Arial"/>
              <a:cs typeface="Arial"/>
            </a:endParaRPr>
          </a:p>
        </p:txBody>
      </p:sp>
      <p:sp>
        <p:nvSpPr>
          <p:cNvPr id="3" name="Content Placeholder 2"/>
          <p:cNvSpPr>
            <a:spLocks noGrp="1"/>
          </p:cNvSpPr>
          <p:nvPr>
            <p:ph idx="1"/>
          </p:nvPr>
        </p:nvSpPr>
        <p:spPr>
          <a:xfrm>
            <a:off x="192405" y="2059084"/>
            <a:ext cx="8812102" cy="4618506"/>
          </a:xfrm>
        </p:spPr>
        <p:txBody>
          <a:bodyPr>
            <a:normAutofit lnSpcReduction="10000"/>
          </a:bodyPr>
          <a:lstStyle/>
          <a:p>
            <a:r>
              <a:rPr lang="zh-CN" altLang="en-US" sz="3600" b="1" dirty="0" smtClean="0"/>
              <a:t>箴言书前</a:t>
            </a:r>
            <a:r>
              <a:rPr lang="en-US" altLang="zh-CN" sz="3600" b="1" dirty="0" smtClean="0"/>
              <a:t>9</a:t>
            </a:r>
            <a:r>
              <a:rPr lang="zh-CN" altLang="en-US" sz="3600" b="1" dirty="0" smtClean="0"/>
              <a:t>章都是讲智慧。</a:t>
            </a:r>
            <a:r>
              <a:rPr lang="en-US" altLang="zh-CN" sz="3600" b="1" dirty="0" smtClean="0"/>
              <a:t/>
            </a:r>
            <a:br>
              <a:rPr lang="en-US" altLang="zh-CN" sz="3600" b="1" dirty="0" smtClean="0"/>
            </a:br>
            <a:r>
              <a:rPr lang="en-US" altLang="zh-CN" sz="3600" b="1" dirty="0" smtClean="0"/>
              <a:t>First 9 chapters of Proverbs are about wisdom</a:t>
            </a:r>
          </a:p>
          <a:p>
            <a:endParaRPr lang="en-US" altLang="zh-CN" sz="3600" b="1" dirty="0" smtClean="0"/>
          </a:p>
          <a:p>
            <a:r>
              <a:rPr lang="zh-CN" altLang="en-US" sz="3600" b="1" dirty="0"/>
              <a:t>妇女美貌而无见识，如同金环带在猪鼻上</a:t>
            </a:r>
            <a:r>
              <a:rPr lang="zh-CN" altLang="en-US" sz="3600" b="1" dirty="0" smtClean="0"/>
              <a:t>。箴言 </a:t>
            </a:r>
            <a:r>
              <a:rPr lang="en-US" altLang="zh-CN" sz="3600" b="1" dirty="0" smtClean="0"/>
              <a:t>11</a:t>
            </a:r>
            <a:r>
              <a:rPr lang="zh-CN" altLang="en-US" sz="3600" b="1" dirty="0" smtClean="0"/>
              <a:t>：</a:t>
            </a:r>
            <a:r>
              <a:rPr lang="en-US" altLang="zh-CN" sz="3600" b="1" dirty="0" smtClean="0"/>
              <a:t>22</a:t>
            </a:r>
          </a:p>
          <a:p>
            <a:r>
              <a:rPr lang="en-US" sz="3600" b="1" dirty="0" smtClean="0"/>
              <a:t>Like a gold ring in a pig’s snout is a beautiful woman who shows no discretion. </a:t>
            </a:r>
            <a:br>
              <a:rPr lang="en-US" sz="3600" b="1" dirty="0" smtClean="0"/>
            </a:br>
            <a:r>
              <a:rPr lang="en-US" sz="3600" b="1" dirty="0" smtClean="0"/>
              <a:t>Proverbs 11:22</a:t>
            </a:r>
            <a:endParaRPr lang="en-US" sz="3600" b="1" dirty="0"/>
          </a:p>
        </p:txBody>
      </p:sp>
    </p:spTree>
    <p:extLst>
      <p:ext uri="{BB962C8B-B14F-4D97-AF65-F5344CB8AC3E}">
        <p14:creationId xmlns:p14="http://schemas.microsoft.com/office/powerpoint/2010/main" val="1885317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4324</TotalTime>
  <Words>823</Words>
  <Application>Microsoft Macintosh PowerPoint</Application>
  <PresentationFormat>On-screen Show (4:3)</PresentationFormat>
  <Paragraphs>98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智慧的开端 Beginning of Wisdom</vt:lpstr>
      <vt:lpstr>PowerPoint Presentation</vt:lpstr>
      <vt:lpstr>PowerPoint Presentation</vt:lpstr>
      <vt:lpstr>所罗门 Solomon</vt:lpstr>
      <vt:lpstr>所罗门求智慧 Solomon asked for wisdom</vt:lpstr>
      <vt:lpstr>所罗门求智慧 Solomon asked for wisdom</vt:lpstr>
      <vt:lpstr>所罗门的智慧 Solomon’s wisdom</vt:lpstr>
      <vt:lpstr>1 King 3:25-27</vt:lpstr>
      <vt:lpstr>所罗门一生强调智慧 Solomon emphasized wisdom all his life</vt:lpstr>
      <vt:lpstr>神祝福所罗门 God blessed Solomon</vt:lpstr>
      <vt:lpstr>1 Kings 3:11-13</vt:lpstr>
      <vt:lpstr>PowerPoint Presentation</vt:lpstr>
      <vt:lpstr>PowerPoint Presentation</vt:lpstr>
      <vt:lpstr>PowerPoint Presentation</vt:lpstr>
      <vt:lpstr>PowerPoint Presentation</vt:lpstr>
      <vt:lpstr>但是 …But….</vt:lpstr>
      <vt:lpstr>PowerPoint Presentation</vt:lpstr>
      <vt:lpstr>传道书的结论 Conclusion of the Ecclesiastes</vt:lpstr>
      <vt:lpstr>PowerPoint Presentation</vt:lpstr>
      <vt:lpstr>另一个智慧人 - 保罗 Another wise man--Paul</vt:lpstr>
      <vt:lpstr>PowerPoint Presentation</vt:lpstr>
      <vt:lpstr>保罗在雅典  Paul in Athen</vt:lpstr>
      <vt:lpstr>PowerPoint Presentation</vt:lpstr>
      <vt:lpstr>传福音的效果不佳 Poor evangelical outcome</vt:lpstr>
      <vt:lpstr>PowerPoint Presentation</vt:lpstr>
      <vt:lpstr>保罗到了哥林多 Paul arrived Corinth</vt:lpstr>
      <vt:lpstr>PowerPoint Presentation</vt:lpstr>
      <vt:lpstr>保罗对智慧的看法  Paul’s view on wisdom</vt:lpstr>
      <vt:lpstr>PowerPoint Presentation</vt:lpstr>
      <vt:lpstr>所罗门干罪  Solomon sinned</vt:lpstr>
      <vt:lpstr>PowerPoint Presentation</vt:lpstr>
      <vt:lpstr>所罗门与保罗的不同 Differences between Solomon and Paul</vt:lpstr>
      <vt:lpstr>PowerPoint Presentation</vt:lpstr>
      <vt:lpstr>PowerPoint Presentation</vt:lpstr>
      <vt:lpstr>PowerPoint Presentation</vt:lpstr>
      <vt:lpstr>PowerPoint Presentation</vt:lpstr>
      <vt:lpstr>今天的信息  Today’s message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智慧的开端</dc:title>
  <dc:creator>Huang Leaf</dc:creator>
  <cp:lastModifiedBy>Pao-Hwa Lin</cp:lastModifiedBy>
  <cp:revision>67</cp:revision>
  <dcterms:created xsi:type="dcterms:W3CDTF">2015-04-23T08:47:59Z</dcterms:created>
  <dcterms:modified xsi:type="dcterms:W3CDTF">2015-05-02T16:50:58Z</dcterms:modified>
</cp:coreProperties>
</file>