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2" r:id="rId10"/>
    <p:sldId id="269" r:id="rId11"/>
    <p:sldId id="270" r:id="rId12"/>
    <p:sldId id="275" r:id="rId13"/>
    <p:sldId id="276" r:id="rId14"/>
    <p:sldId id="263" r:id="rId15"/>
    <p:sldId id="271" r:id="rId16"/>
    <p:sldId id="266" r:id="rId17"/>
    <p:sldId id="272" r:id="rId18"/>
    <p:sldId id="273" r:id="rId19"/>
    <p:sldId id="274" r:id="rId20"/>
    <p:sldId id="264" r:id="rId21"/>
    <p:sldId id="26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89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89E7-71DC-42EC-92BE-CAC15D0B71FF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C7F3-C2B7-403A-89FD-02DAAD377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0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89E7-71DC-42EC-92BE-CAC15D0B71FF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C7F3-C2B7-403A-89FD-02DAAD377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9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89E7-71DC-42EC-92BE-CAC15D0B71FF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C7F3-C2B7-403A-89FD-02DAAD377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8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89E7-71DC-42EC-92BE-CAC15D0B71FF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C7F3-C2B7-403A-89FD-02DAAD377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6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89E7-71DC-42EC-92BE-CAC15D0B71FF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C7F3-C2B7-403A-89FD-02DAAD377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79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89E7-71DC-42EC-92BE-CAC15D0B71FF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C7F3-C2B7-403A-89FD-02DAAD377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85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89E7-71DC-42EC-92BE-CAC15D0B71FF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C7F3-C2B7-403A-89FD-02DAAD377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1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89E7-71DC-42EC-92BE-CAC15D0B71FF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C7F3-C2B7-403A-89FD-02DAAD377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89E7-71DC-42EC-92BE-CAC15D0B71FF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C7F3-C2B7-403A-89FD-02DAAD377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67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89E7-71DC-42EC-92BE-CAC15D0B71FF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C7F3-C2B7-403A-89FD-02DAAD377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4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89E7-71DC-42EC-92BE-CAC15D0B71FF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C7F3-C2B7-403A-89FD-02DAAD377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2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689E7-71DC-42EC-92BE-CAC15D0B71FF}" type="datetimeFigureOut">
              <a:rPr lang="en-US" smtClean="0"/>
              <a:t>11/15/2014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4C7F3-C2B7-403A-89FD-02DAAD377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33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+mn-ea"/>
              </a:rPr>
              <a:t>耶和华沙龙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chemeClr val="tx1"/>
                </a:solidFill>
                <a:latin typeface="+mn-ea"/>
              </a:rPr>
              <a:t>黄力夫弟兄</a:t>
            </a:r>
            <a:endParaRPr lang="en-US" altLang="zh-CN" sz="36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zh-CN" altLang="en-US" sz="3600" b="1" dirty="0">
                <a:solidFill>
                  <a:schemeClr val="tx1"/>
                </a:solidFill>
                <a:latin typeface="+mn-ea"/>
              </a:rPr>
              <a:t>北</a:t>
            </a:r>
            <a:r>
              <a:rPr lang="zh-CN" altLang="en-US" sz="3600" b="1" dirty="0" smtClean="0">
                <a:solidFill>
                  <a:schemeClr val="tx1"/>
                </a:solidFill>
                <a:latin typeface="+mn-ea"/>
              </a:rPr>
              <a:t>卡华人福音基督教会</a:t>
            </a:r>
            <a:endParaRPr lang="en-US" sz="3600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4276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现在你要向这些人宣告说：</a:t>
            </a:r>
            <a:r>
              <a:rPr lang="en-US" altLang="zh-CN" sz="3600" b="1" dirty="0">
                <a:latin typeface="+mn-ea"/>
              </a:rPr>
              <a:t>『</a:t>
            </a:r>
            <a:r>
              <a:rPr lang="zh-CN" altLang="en-US" sz="3600" b="1" dirty="0">
                <a:latin typeface="+mn-ea"/>
              </a:rPr>
              <a:t>凡惧怕胆怯的，可以离开基列山回去。</a:t>
            </a:r>
            <a:r>
              <a:rPr lang="en-US" altLang="zh-CN" sz="3600" b="1" dirty="0">
                <a:latin typeface="+mn-ea"/>
              </a:rPr>
              <a:t>』</a:t>
            </a:r>
            <a:r>
              <a:rPr lang="zh-CN" altLang="en-US" sz="3600" b="1" dirty="0">
                <a:latin typeface="+mn-ea"/>
              </a:rPr>
              <a:t>」於是有二万二千人回去，只剩下一万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					</a:t>
            </a:r>
            <a:r>
              <a:rPr lang="zh-CN" altLang="en-US" sz="3600" b="1" dirty="0" smtClean="0">
                <a:latin typeface="+mn-ea"/>
              </a:rPr>
              <a:t>士 </a:t>
            </a:r>
            <a:r>
              <a:rPr lang="en-US" altLang="zh-CN" sz="3600" b="1" dirty="0" smtClean="0">
                <a:latin typeface="+mn-ea"/>
              </a:rPr>
              <a:t>7:3</a:t>
            </a:r>
          </a:p>
          <a:p>
            <a:r>
              <a:rPr lang="zh-CN" altLang="en-US" sz="3600" b="1" dirty="0">
                <a:latin typeface="+mn-ea"/>
              </a:rPr>
              <a:t>耶和华对基甸说：「我要用这舔水的三百人拯救你们，将米甸人交在你手中；其余的人都可以各归各处去</a:t>
            </a:r>
            <a:r>
              <a:rPr lang="zh-CN" altLang="en-US" sz="3600" b="1" dirty="0" smtClean="0">
                <a:latin typeface="+mn-ea"/>
              </a:rPr>
              <a:t>。」</a:t>
            </a:r>
            <a:r>
              <a:rPr lang="en-US" altLang="zh-CN" sz="3600" b="1" dirty="0" smtClean="0">
                <a:latin typeface="+mn-ea"/>
              </a:rPr>
              <a:t>						</a:t>
            </a:r>
            <a:r>
              <a:rPr lang="zh-CN" altLang="en-US" sz="3600" b="1" dirty="0" smtClean="0">
                <a:latin typeface="+mn-ea"/>
              </a:rPr>
              <a:t>士 </a:t>
            </a:r>
            <a:r>
              <a:rPr lang="en-US" altLang="zh-CN" sz="3600" b="1" dirty="0" smtClean="0">
                <a:latin typeface="+mn-ea"/>
              </a:rPr>
              <a:t>7:7</a:t>
            </a:r>
          </a:p>
        </p:txBody>
      </p:sp>
    </p:spTree>
    <p:extLst>
      <p:ext uri="{BB962C8B-B14F-4D97-AF65-F5344CB8AC3E}">
        <p14:creationId xmlns:p14="http://schemas.microsoft.com/office/powerpoint/2010/main" val="371445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三万二千人，只剩下三百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三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百手捧着水，舔着喝水的人。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是特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别警醒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的人？大概不是。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是什么人？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基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甸居然顺服，就带着这三百人上战场。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不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是去送死吗？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基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甸的信心惊人！</a:t>
            </a:r>
            <a:endParaRPr lang="en-US" sz="3600" b="1" dirty="0">
              <a:solidFill>
                <a:prstClr val="black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6560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/>
              <a:t>基</a:t>
            </a:r>
            <a:r>
              <a:rPr lang="zh-CN" altLang="en-US" b="1" dirty="0" smtClean="0"/>
              <a:t>甸的羊毛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若单是羊毛上有露水，别的地方都是乾</a:t>
            </a:r>
            <a:r>
              <a:rPr lang="zh-CN" altLang="en-US" sz="3600" b="1" dirty="0" smtClean="0">
                <a:latin typeface="+mn-ea"/>
              </a:rPr>
              <a:t>的。</a:t>
            </a:r>
            <a:r>
              <a:rPr lang="en-US" altLang="zh-CN" sz="3600" b="1" dirty="0" smtClean="0">
                <a:latin typeface="+mn-ea"/>
              </a:rPr>
              <a:t>					</a:t>
            </a:r>
            <a:r>
              <a:rPr lang="zh-CN" altLang="en-US" sz="3600" b="1" dirty="0" smtClean="0">
                <a:latin typeface="+mn-ea"/>
              </a:rPr>
              <a:t>士 </a:t>
            </a:r>
            <a:r>
              <a:rPr lang="en-US" altLang="zh-CN" sz="3600" b="1" dirty="0" smtClean="0">
                <a:latin typeface="+mn-ea"/>
              </a:rPr>
              <a:t>6:37</a:t>
            </a:r>
          </a:p>
          <a:p>
            <a:r>
              <a:rPr lang="zh-CN" altLang="en-US" sz="3600" b="1" dirty="0">
                <a:latin typeface="+mn-ea"/>
              </a:rPr>
              <a:t>让我将羊毛再试一次。但愿羊毛是乾的，别的地方都有露水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</a:t>
            </a:r>
            <a:r>
              <a:rPr lang="zh-CN" altLang="en-US" sz="3600" b="1" dirty="0" smtClean="0">
                <a:latin typeface="+mn-ea"/>
              </a:rPr>
              <a:t>士 </a:t>
            </a:r>
            <a:r>
              <a:rPr lang="en-US" altLang="zh-CN" sz="3600" b="1" dirty="0" smtClean="0">
                <a:latin typeface="+mn-ea"/>
              </a:rPr>
              <a:t>6:39</a:t>
            </a:r>
          </a:p>
          <a:p>
            <a:r>
              <a:rPr lang="zh-CN" altLang="en-US" sz="3600" b="1" dirty="0" smtClean="0">
                <a:latin typeface="+mn-ea"/>
              </a:rPr>
              <a:t>主没有发怒。只是照着基甸的祷告行了神迹。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建立了基甸的信心。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我</a:t>
            </a:r>
            <a:r>
              <a:rPr lang="zh-CN" altLang="en-US" sz="3600" b="1" dirty="0" smtClean="0">
                <a:latin typeface="+mn-ea"/>
              </a:rPr>
              <a:t>们可以求印证吗？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3274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凭信心顺服神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匹兹堡学生教会建堂。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我</a:t>
            </a:r>
            <a:r>
              <a:rPr lang="zh-CN" altLang="en-US" sz="3600" b="1" dirty="0" smtClean="0">
                <a:latin typeface="+mn-ea"/>
              </a:rPr>
              <a:t>们家的经验。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7972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>
                <a:latin typeface="+mn-ea"/>
              </a:rPr>
              <a:t>归荣耀于耶和华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基甸到了，就听见一人将梦告诉同伴说：「我做了一梦，梦见一个大麦饼滚入米甸营中，到了帐幕，将帐幕撞倒，帐幕就翻转倾覆了。」</a:t>
            </a:r>
            <a:r>
              <a:rPr lang="en-US" altLang="zh-CN" sz="3600" b="1" dirty="0">
                <a:latin typeface="+mn-ea"/>
              </a:rPr>
              <a:t> </a:t>
            </a:r>
            <a:r>
              <a:rPr lang="zh-CN" altLang="en-US" sz="3600" b="1" dirty="0" smtClean="0">
                <a:latin typeface="+mn-ea"/>
              </a:rPr>
              <a:t>那</a:t>
            </a:r>
            <a:r>
              <a:rPr lang="zh-CN" altLang="en-US" sz="3600" b="1" dirty="0">
                <a:latin typeface="+mn-ea"/>
              </a:rPr>
              <a:t>同伴说：「这不是别的，乃是以色列人约阿施的儿子基甸的刀；神已将米甸和全军都交在他的手中。」</a:t>
            </a:r>
            <a:r>
              <a:rPr lang="en-US" altLang="zh-CN" sz="3600" b="1" dirty="0">
                <a:latin typeface="+mn-ea"/>
              </a:rPr>
              <a:t> </a:t>
            </a:r>
            <a:r>
              <a:rPr lang="en-US" altLang="zh-CN" sz="3600" b="1" dirty="0" smtClean="0">
                <a:latin typeface="+mn-ea"/>
              </a:rPr>
              <a:t>	</a:t>
            </a:r>
            <a:r>
              <a:rPr lang="zh-CN" altLang="en-US" sz="3600" b="1" dirty="0" smtClean="0">
                <a:latin typeface="+mn-ea"/>
              </a:rPr>
              <a:t>士 </a:t>
            </a:r>
            <a:r>
              <a:rPr lang="en-US" altLang="zh-CN" sz="3600" b="1" dirty="0" smtClean="0">
                <a:latin typeface="+mn-ea"/>
              </a:rPr>
              <a:t>7:13</a:t>
            </a:r>
          </a:p>
        </p:txBody>
      </p:sp>
    </p:spTree>
    <p:extLst>
      <p:ext uri="{BB962C8B-B14F-4D97-AF65-F5344CB8AC3E}">
        <p14:creationId xmlns:p14="http://schemas.microsoft.com/office/powerpoint/2010/main" val="360754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基甸的刀？</a:t>
            </a:r>
            <a:endParaRPr lang="en-US" altLang="zh-CN" sz="3600" b="1" dirty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那时，以色列全地没有一个铁</a:t>
            </a:r>
            <a:r>
              <a:rPr lang="zh-CN" altLang="en-US" sz="3600" b="1" dirty="0" smtClean="0">
                <a:latin typeface="+mn-ea"/>
              </a:rPr>
              <a:t>匠</a:t>
            </a:r>
            <a:r>
              <a:rPr lang="en-US" altLang="zh-CN" sz="3600" b="1" dirty="0" smtClean="0">
                <a:latin typeface="+mn-ea"/>
              </a:rPr>
              <a:t>… </a:t>
            </a:r>
            <a:r>
              <a:rPr lang="zh-CN" altLang="en-US" sz="3600" b="1" dirty="0">
                <a:latin typeface="+mn-ea"/>
              </a:rPr>
              <a:t>跟随扫罗和约拿单的人没有一个手里有刀有枪的，惟独扫罗和他儿子约拿单有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			</a:t>
            </a:r>
            <a:r>
              <a:rPr lang="zh-CN" altLang="en-US" sz="3600" b="1" dirty="0" smtClean="0">
                <a:latin typeface="+mn-ea"/>
              </a:rPr>
              <a:t>撒上</a:t>
            </a:r>
            <a:r>
              <a:rPr lang="en-US" altLang="zh-CN" sz="3600" b="1" dirty="0" smtClean="0">
                <a:latin typeface="+mn-ea"/>
              </a:rPr>
              <a:t>13:19</a:t>
            </a:r>
          </a:p>
          <a:p>
            <a:r>
              <a:rPr lang="zh-CN" altLang="en-US" sz="3600" b="1" dirty="0">
                <a:latin typeface="+mn-ea"/>
              </a:rPr>
              <a:t>在扫</a:t>
            </a:r>
            <a:r>
              <a:rPr lang="zh-CN" altLang="en-US" sz="3600" b="1" dirty="0" smtClean="0">
                <a:latin typeface="+mn-ea"/>
              </a:rPr>
              <a:t>罗的时候都没有刀，基甸的时候应该更没有。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三</a:t>
            </a:r>
            <a:r>
              <a:rPr lang="zh-CN" altLang="en-US" sz="3600" b="1" dirty="0" smtClean="0">
                <a:latin typeface="+mn-ea"/>
              </a:rPr>
              <a:t>百人当中，会有几个人有刀？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0611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一场力量悬殊的战争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lvl="0"/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三百人对数万的敌人。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没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有刀的对有刀的敌人。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力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量实在悬殊。但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…</a:t>
            </a:r>
          </a:p>
          <a:p>
            <a:pPr lvl="0"/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你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们也要在营的四围吹角，喊叫说：</a:t>
            </a:r>
            <a:r>
              <a:rPr lang="en-US" altLang="zh-CN" sz="3600" b="1" dirty="0">
                <a:solidFill>
                  <a:prstClr val="black"/>
                </a:solidFill>
                <a:latin typeface="+mn-ea"/>
              </a:rPr>
              <a:t>『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耶和华和基甸的刀！</a:t>
            </a:r>
            <a:r>
              <a:rPr lang="en-US" altLang="zh-CN" sz="3600" b="1" dirty="0">
                <a:solidFill>
                  <a:prstClr val="black"/>
                </a:solidFill>
                <a:latin typeface="+mn-ea"/>
              </a:rPr>
              <a:t>』	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  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士 </a:t>
            </a:r>
            <a:r>
              <a:rPr lang="en-US" altLang="zh-CN" sz="3600" b="1" dirty="0">
                <a:solidFill>
                  <a:prstClr val="black"/>
                </a:solidFill>
                <a:latin typeface="+mn-ea"/>
              </a:rPr>
              <a:t>7:18</a:t>
            </a:r>
          </a:p>
          <a:p>
            <a:r>
              <a:rPr lang="zh-CN" altLang="en-US" sz="3600" b="1" dirty="0" smtClean="0">
                <a:latin typeface="+mn-ea"/>
              </a:rPr>
              <a:t>这是基甸发出的军令。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5163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三队的人就都吹角，打破瓶子，左手拿著火把，右手拿著角，喊叫说：「耶和华和基甸的刀！」</a:t>
            </a:r>
            <a:r>
              <a:rPr lang="en-US" altLang="zh-CN" sz="3600" b="1" dirty="0">
                <a:latin typeface="+mn-ea"/>
              </a:rPr>
              <a:t> </a:t>
            </a:r>
            <a:r>
              <a:rPr lang="zh-CN" altLang="en-US" sz="3600" b="1" dirty="0" smtClean="0">
                <a:latin typeface="+mn-ea"/>
              </a:rPr>
              <a:t>他</a:t>
            </a:r>
            <a:r>
              <a:rPr lang="zh-CN" altLang="en-US" sz="3600" b="1" dirty="0">
                <a:latin typeface="+mn-ea"/>
              </a:rPr>
              <a:t>们在营的四围各站各的地方；全营的人都乱窜。三百人呐喊，使他们逃跑</a:t>
            </a:r>
            <a:r>
              <a:rPr lang="zh-CN" altLang="en-US" sz="3600" b="1" dirty="0" smtClean="0">
                <a:latin typeface="+mn-ea"/>
              </a:rPr>
              <a:t>。士</a:t>
            </a:r>
            <a:r>
              <a:rPr lang="en-US" altLang="zh-CN" sz="3600" b="1" dirty="0" smtClean="0">
                <a:latin typeface="+mn-ea"/>
              </a:rPr>
              <a:t>7:20-21</a:t>
            </a:r>
          </a:p>
          <a:p>
            <a:r>
              <a:rPr lang="zh-CN" altLang="en-US" sz="3600" b="1" dirty="0">
                <a:latin typeface="+mn-ea"/>
              </a:rPr>
              <a:t>基</a:t>
            </a:r>
            <a:r>
              <a:rPr lang="zh-CN" altLang="en-US" sz="3600" b="1" dirty="0" smtClean="0">
                <a:latin typeface="+mn-ea"/>
              </a:rPr>
              <a:t>甸没有刀，只有耶和华！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却</a:t>
            </a:r>
            <a:r>
              <a:rPr lang="zh-CN" altLang="en-US" sz="3600" b="1" dirty="0" smtClean="0">
                <a:latin typeface="+mn-ea"/>
              </a:rPr>
              <a:t>大获全胜。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7049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  <a:latin typeface="宋体" panose="02010600030101010101" pitchFamily="2" charset="-122"/>
              </a:rPr>
              <a:t>归荣耀于耶和华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三百人可以只喊：基甸的刀！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敌</a:t>
            </a:r>
            <a:r>
              <a:rPr lang="zh-CN" altLang="en-US" sz="3600" b="1" dirty="0" smtClean="0">
                <a:latin typeface="+mn-ea"/>
              </a:rPr>
              <a:t>人怕</a:t>
            </a:r>
            <a:r>
              <a:rPr lang="zh-CN" altLang="en-US" sz="3600" b="1" dirty="0">
                <a:latin typeface="+mn-ea"/>
              </a:rPr>
              <a:t>的是基甸的</a:t>
            </a:r>
            <a:r>
              <a:rPr lang="zh-CN" altLang="en-US" sz="3600" b="1" dirty="0" smtClean="0">
                <a:latin typeface="+mn-ea"/>
              </a:rPr>
              <a:t>刀。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但基甸把耶和华摆在他之前。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归荣耀于耶和</a:t>
            </a:r>
            <a:r>
              <a:rPr lang="zh-CN" altLang="en-US" sz="3600" b="1" dirty="0" smtClean="0">
                <a:latin typeface="+mn-ea"/>
              </a:rPr>
              <a:t>华。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我</a:t>
            </a:r>
            <a:r>
              <a:rPr lang="zh-CN" altLang="en-US" sz="3600" b="1" dirty="0" smtClean="0">
                <a:latin typeface="+mn-ea"/>
              </a:rPr>
              <a:t>们有</a:t>
            </a:r>
            <a:r>
              <a:rPr lang="zh-CN" altLang="en-US" sz="3600" b="1" dirty="0">
                <a:latin typeface="+mn-ea"/>
              </a:rPr>
              <a:t>没有归荣耀</a:t>
            </a:r>
            <a:r>
              <a:rPr lang="zh-CN" altLang="en-US" sz="3600" b="1" dirty="0" smtClean="0">
                <a:latin typeface="+mn-ea"/>
              </a:rPr>
              <a:t>于耶稣？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8769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耶和华沙龙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83163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在崇拜偶像的文化中，敬拜耶和华。</a:t>
            </a:r>
            <a:endParaRPr lang="en-US" altLang="zh-CN" sz="3600" b="1" dirty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在强敌压境的威胁下，顺服耶和华。</a:t>
            </a:r>
            <a:endParaRPr lang="en-US" altLang="zh-CN" sz="3600" b="1" dirty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在稳操胜券的情况下，归荣耀于耶和华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。</a:t>
            </a:r>
            <a:endParaRPr lang="en-US" sz="3600" b="1" dirty="0">
              <a:solidFill>
                <a:prstClr val="black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0866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3810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+mn-ea"/>
              </a:rPr>
              <a:t>基甸见他是耶和华的使者，就说：「哀哉！主耶和华啊，我不好了，因为我</a:t>
            </a:r>
            <a:r>
              <a:rPr lang="zh-CN" altLang="en-US" sz="3600" b="1" dirty="0" smtClean="0">
                <a:latin typeface="+mn-ea"/>
              </a:rPr>
              <a:t>觌</a:t>
            </a:r>
            <a:r>
              <a:rPr lang="en-US" altLang="zh-CN" sz="3600" b="1" dirty="0" smtClean="0">
                <a:latin typeface="+mn-ea"/>
              </a:rPr>
              <a:t>(di)</a:t>
            </a:r>
            <a:r>
              <a:rPr lang="zh-CN" altLang="en-US" sz="3600" b="1" dirty="0" smtClean="0">
                <a:latin typeface="+mn-ea"/>
              </a:rPr>
              <a:t>面</a:t>
            </a:r>
            <a:r>
              <a:rPr lang="zh-CN" altLang="en-US" sz="3600" b="1" dirty="0">
                <a:latin typeface="+mn-ea"/>
              </a:rPr>
              <a:t>看见耶和华的使者。」 耶和华对他说：「你放心，不要惧怕，你必不至死。」於</a:t>
            </a:r>
            <a:r>
              <a:rPr lang="zh-CN" altLang="en-US" sz="3600" b="1" dirty="0" smtClean="0">
                <a:latin typeface="+mn-ea"/>
              </a:rPr>
              <a:t>是基甸在那里为耶和华筑了一座坛，起名叫「耶和华沙龙」（就是耶和华赐平安的意思）。（这坛在亚比以谢族的俄弗拉直到如今。）</a:t>
            </a:r>
            <a:r>
              <a:rPr lang="en-US" altLang="zh-CN" sz="3600" b="1" dirty="0" smtClean="0">
                <a:latin typeface="+mn-ea"/>
              </a:rPr>
              <a:t>			</a:t>
            </a:r>
            <a:r>
              <a:rPr lang="zh-CN" altLang="en-US" sz="3600" b="1" dirty="0" smtClean="0">
                <a:latin typeface="+mn-ea"/>
              </a:rPr>
              <a:t>士 </a:t>
            </a:r>
            <a:r>
              <a:rPr lang="en-US" altLang="zh-CN" sz="3600" b="1" dirty="0" smtClean="0">
                <a:latin typeface="+mn-ea"/>
              </a:rPr>
              <a:t>6:22-24</a:t>
            </a:r>
            <a:endParaRPr lang="en-US" sz="3600" b="1" dirty="0">
              <a:latin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52578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+mn-ea"/>
              </a:rPr>
              <a:t>沙龙 </a:t>
            </a:r>
            <a:r>
              <a:rPr lang="en-US" altLang="zh-CN" sz="3600" b="1" dirty="0" smtClean="0">
                <a:latin typeface="+mn-ea"/>
              </a:rPr>
              <a:t>Shalom, </a:t>
            </a:r>
            <a:r>
              <a:rPr lang="zh-CN" altLang="en-US" sz="3600" b="1" dirty="0" smtClean="0">
                <a:latin typeface="+mn-ea"/>
              </a:rPr>
              <a:t>是“平安”的意思。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5363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不再惧怕神？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基甸以为自己要死。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为什</a:t>
            </a:r>
            <a:r>
              <a:rPr lang="zh-CN" altLang="en-US" sz="3600" b="1" dirty="0" smtClean="0">
                <a:latin typeface="+mn-ea"/>
              </a:rPr>
              <a:t>么今天的基督徒不再惧怕神？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忽然，殿里的幔子从上到下裂为两</a:t>
            </a:r>
            <a:r>
              <a:rPr lang="zh-CN" altLang="en-US" sz="3600" b="1" dirty="0" smtClean="0">
                <a:latin typeface="+mn-ea"/>
              </a:rPr>
              <a:t>半。</a:t>
            </a:r>
            <a:r>
              <a:rPr lang="en-US" altLang="zh-CN" sz="3600" b="1" dirty="0" smtClean="0">
                <a:latin typeface="+mn-ea"/>
              </a:rPr>
              <a:t>					</a:t>
            </a:r>
            <a:r>
              <a:rPr lang="zh-CN" altLang="en-US" sz="3600" b="1" dirty="0" smtClean="0">
                <a:latin typeface="+mn-ea"/>
              </a:rPr>
              <a:t>太 </a:t>
            </a:r>
            <a:r>
              <a:rPr lang="en-US" altLang="zh-CN" sz="3600" b="1" dirty="0" smtClean="0">
                <a:latin typeface="+mn-ea"/>
              </a:rPr>
              <a:t>27:51</a:t>
            </a:r>
          </a:p>
          <a:p>
            <a:r>
              <a:rPr lang="zh-CN" altLang="en-US" sz="3600" b="1" dirty="0">
                <a:latin typeface="+mn-ea"/>
              </a:rPr>
              <a:t>弟兄们，我们既因耶稣的血得以坦然进入至圣所， </a:t>
            </a:r>
            <a:r>
              <a:rPr lang="zh-CN" altLang="en-US" sz="3600" b="1" dirty="0" smtClean="0">
                <a:latin typeface="+mn-ea"/>
              </a:rPr>
              <a:t>是</a:t>
            </a:r>
            <a:r>
              <a:rPr lang="zh-CN" altLang="en-US" sz="3600" b="1" dirty="0">
                <a:latin typeface="+mn-ea"/>
              </a:rPr>
              <a:t>藉著他给我们开了一条又新又活的路，从幔子经过，这幔子就是他的身体。 </a:t>
            </a:r>
            <a:r>
              <a:rPr lang="en-US" altLang="zh-CN" sz="3600" b="1" dirty="0" smtClean="0">
                <a:latin typeface="+mn-ea"/>
              </a:rPr>
              <a:t>	</a:t>
            </a:r>
            <a:r>
              <a:rPr lang="zh-CN" altLang="en-US" sz="3600" b="1" dirty="0" smtClean="0">
                <a:latin typeface="+mn-ea"/>
              </a:rPr>
              <a:t>来 </a:t>
            </a:r>
            <a:r>
              <a:rPr lang="en-US" altLang="zh-CN" sz="3600" b="1" dirty="0" smtClean="0">
                <a:latin typeface="+mn-ea"/>
              </a:rPr>
              <a:t>10:19-20</a:t>
            </a:r>
            <a:endParaRPr lang="zh-CN" altLang="en-US" sz="3600" b="1" dirty="0">
              <a:latin typeface="+mn-ea"/>
            </a:endParaRPr>
          </a:p>
          <a:p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0432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主耶稣为我们付了十字架的代价</a:t>
            </a:r>
            <a:r>
              <a:rPr lang="zh-CN" altLang="en-US" sz="3600" b="1" dirty="0" smtClean="0">
                <a:latin typeface="+mn-ea"/>
              </a:rPr>
              <a:t>。</a:t>
            </a:r>
            <a:endParaRPr lang="en-US" altLang="zh-CN" sz="3600" b="1" dirty="0" smtClean="0">
              <a:latin typeface="+mn-ea"/>
            </a:endParaRPr>
          </a:p>
          <a:p>
            <a:endParaRPr lang="en-US" sz="3600" b="1" dirty="0">
              <a:latin typeface="+mn-ea"/>
            </a:endParaRPr>
          </a:p>
          <a:p>
            <a:endParaRPr lang="en-US" sz="3600" b="1" dirty="0" smtClean="0">
              <a:latin typeface="+mn-ea"/>
            </a:endParaRPr>
          </a:p>
          <a:p>
            <a:endParaRPr lang="en-US" sz="3600" b="1" dirty="0">
              <a:latin typeface="+mn-ea"/>
            </a:endParaRPr>
          </a:p>
          <a:p>
            <a:endParaRPr lang="en-US" sz="3600" b="1" dirty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所</a:t>
            </a:r>
            <a:r>
              <a:rPr lang="zh-CN" altLang="en-US" sz="3600" b="1" dirty="0">
                <a:latin typeface="+mn-ea"/>
              </a:rPr>
              <a:t>以，我们只管坦然无惧的来到施恩的宝座前，为要得怜恤，蒙恩惠，作随时的帮助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	</a:t>
            </a:r>
            <a:r>
              <a:rPr lang="zh-CN" altLang="en-US" sz="3600" b="1" dirty="0" smtClean="0">
                <a:latin typeface="+mn-ea"/>
              </a:rPr>
              <a:t>来 </a:t>
            </a:r>
            <a:r>
              <a:rPr lang="en-US" altLang="zh-CN" sz="3600" b="1" dirty="0" smtClean="0">
                <a:latin typeface="+mn-ea"/>
              </a:rPr>
              <a:t>4:16</a:t>
            </a:r>
          </a:p>
        </p:txBody>
      </p:sp>
      <p:pic>
        <p:nvPicPr>
          <p:cNvPr id="4" name="Picture 5" descr="Cross as alt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105525"/>
            <a:ext cx="6068518" cy="2684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109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 smtClean="0">
                <a:latin typeface="+mn-ea"/>
              </a:rPr>
              <a:t>基甸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是玛拿西支派人</a:t>
            </a:r>
            <a:r>
              <a:rPr lang="zh-CN" altLang="en-US" sz="3600" b="1" dirty="0" smtClean="0">
                <a:latin typeface="+mn-ea"/>
              </a:rPr>
              <a:t>。以后成为</a:t>
            </a:r>
            <a:r>
              <a:rPr lang="zh-CN" altLang="en-US" sz="3600" b="1" dirty="0" smtClean="0">
                <a:latin typeface="+mn-ea"/>
              </a:rPr>
              <a:t>一</a:t>
            </a:r>
            <a:r>
              <a:rPr lang="zh-CN" altLang="en-US" sz="3600" b="1" dirty="0" smtClean="0">
                <a:latin typeface="+mn-ea"/>
              </a:rPr>
              <a:t>个士师</a:t>
            </a:r>
            <a:r>
              <a:rPr lang="zh-CN" altLang="en-US" sz="3600" b="1" dirty="0" smtClean="0">
                <a:latin typeface="+mn-ea"/>
              </a:rPr>
              <a:t>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神兴起他带领以色列人，反抗米甸人。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基甸三试耶和华。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基甸三百勇士。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都</a:t>
            </a:r>
            <a:r>
              <a:rPr lang="zh-CN" altLang="en-US" sz="3600" b="1" dirty="0" smtClean="0">
                <a:latin typeface="+mn-ea"/>
              </a:rPr>
              <a:t>是旧约中有名的故事。</a:t>
            </a:r>
            <a:endParaRPr lang="en-US" altLang="zh-CN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2359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基甸筑坛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30763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基甸筑坛，起名叫「耶和华沙龙</a:t>
            </a:r>
            <a:r>
              <a:rPr lang="zh-CN" altLang="en-US" sz="3600" b="1" dirty="0" smtClean="0"/>
              <a:t>」。</a:t>
            </a:r>
            <a:endParaRPr lang="en-US" altLang="zh-CN" sz="3600" b="1" dirty="0" smtClean="0"/>
          </a:p>
          <a:p>
            <a:r>
              <a:rPr lang="zh-CN" altLang="en-US" sz="3600" b="1" dirty="0"/>
              <a:t>是</a:t>
            </a:r>
            <a:r>
              <a:rPr lang="zh-CN" altLang="en-US" sz="3600" b="1" dirty="0" smtClean="0"/>
              <a:t>在基甸第一次试验耶和华之后。发现是耶和华的使者，向他显现。他以为大祸临头。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但耶</a:t>
            </a:r>
            <a:r>
              <a:rPr lang="zh-CN" altLang="en-US" sz="3600" b="1" dirty="0"/>
              <a:t>和华对他说：「你放心，不要惧怕，你必不至死</a:t>
            </a:r>
            <a:r>
              <a:rPr lang="zh-CN" altLang="en-US" sz="3600" b="1" dirty="0" smtClean="0"/>
              <a:t>。」</a:t>
            </a:r>
            <a:endParaRPr lang="en-US" altLang="zh-CN" sz="3600" b="1" dirty="0" smtClean="0"/>
          </a:p>
          <a:p>
            <a:r>
              <a:rPr lang="zh-CN" altLang="en-US" sz="3600" b="1" dirty="0"/>
              <a:t>所</a:t>
            </a:r>
            <a:r>
              <a:rPr lang="zh-CN" altLang="en-US" sz="3600" b="1" dirty="0" smtClean="0"/>
              <a:t>以把坛起名</a:t>
            </a:r>
            <a:r>
              <a:rPr lang="zh-CN" altLang="en-US" sz="3600" b="1" dirty="0"/>
              <a:t>叫：耶和华沙</a:t>
            </a:r>
            <a:r>
              <a:rPr lang="zh-CN" altLang="en-US" sz="3600" b="1" dirty="0" smtClean="0"/>
              <a:t>龙。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5321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基甸的平安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在崇拜偶像的文化中，敬拜耶和华。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在强敌压境的威胁下，顺服耶和华。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在稳操胜券的情况下，归荣耀于耶和华。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9151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>
                <a:latin typeface="+mn-ea"/>
              </a:rPr>
              <a:t>敬拜耶和华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当那夜，耶和华吩咐基甸说</a:t>
            </a:r>
            <a:r>
              <a:rPr lang="zh-CN" altLang="en-US" sz="3600" b="1" dirty="0" smtClean="0">
                <a:latin typeface="+mn-ea"/>
              </a:rPr>
              <a:t>：你</a:t>
            </a:r>
            <a:r>
              <a:rPr lang="zh-CN" altLang="en-US" sz="3600" b="1" dirty="0">
                <a:latin typeface="+mn-ea"/>
              </a:rPr>
              <a:t>取你父亲的牛来，就</a:t>
            </a:r>
            <a:r>
              <a:rPr lang="zh-CN" altLang="en-US" sz="3600" b="1" dirty="0" smtClean="0">
                <a:latin typeface="+mn-ea"/>
              </a:rPr>
              <a:t>是那</a:t>
            </a:r>
            <a:r>
              <a:rPr lang="zh-CN" altLang="en-US" sz="3600" b="1" dirty="0">
                <a:latin typeface="+mn-ea"/>
              </a:rPr>
              <a:t>七岁的第二只牛，并拆毁你父亲为巴力所筑的坛，砍下坛旁的</a:t>
            </a:r>
            <a:r>
              <a:rPr lang="zh-CN" altLang="en-US" sz="3600" b="1" dirty="0" smtClean="0">
                <a:latin typeface="+mn-ea"/>
              </a:rPr>
              <a:t>木偶。</a:t>
            </a:r>
            <a:r>
              <a:rPr lang="en-US" altLang="zh-CN" sz="3600" b="1" dirty="0" smtClean="0">
                <a:latin typeface="+mn-ea"/>
              </a:rPr>
              <a:t>			</a:t>
            </a:r>
            <a:r>
              <a:rPr lang="zh-CN" altLang="en-US" sz="3600" b="1" dirty="0" smtClean="0">
                <a:latin typeface="+mn-ea"/>
              </a:rPr>
              <a:t>士 </a:t>
            </a:r>
            <a:r>
              <a:rPr lang="en-US" altLang="zh-CN" sz="3600" b="1" dirty="0" smtClean="0">
                <a:latin typeface="+mn-ea"/>
              </a:rPr>
              <a:t>6:25</a:t>
            </a:r>
          </a:p>
          <a:p>
            <a:r>
              <a:rPr lang="zh-CN" altLang="en-US" sz="3600" b="1" dirty="0">
                <a:latin typeface="+mn-ea"/>
              </a:rPr>
              <a:t>基</a:t>
            </a:r>
            <a:r>
              <a:rPr lang="zh-CN" altLang="en-US" sz="3600" b="1" dirty="0" smtClean="0">
                <a:latin typeface="+mn-ea"/>
              </a:rPr>
              <a:t>甸的父亲拜巴力，是当时的风俗</a:t>
            </a:r>
            <a:r>
              <a:rPr lang="zh-CN" altLang="en-US" sz="3600" b="1" dirty="0" smtClean="0">
                <a:latin typeface="+mn-ea"/>
              </a:rPr>
              <a:t>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离约书亚去世不到</a:t>
            </a:r>
            <a:r>
              <a:rPr lang="en-US" altLang="zh-CN" sz="3600" b="1" dirty="0" smtClean="0">
                <a:latin typeface="+mn-ea"/>
              </a:rPr>
              <a:t>100</a:t>
            </a:r>
            <a:r>
              <a:rPr lang="zh-CN" altLang="en-US" sz="3600" b="1" dirty="0" smtClean="0">
                <a:latin typeface="+mn-ea"/>
              </a:rPr>
              <a:t>年，以色列人的信仰已经改变。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734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基甸就从他仆人中挑了十个人，照著耶和华吩咐他的行了。	士 </a:t>
            </a:r>
            <a:r>
              <a:rPr lang="en-US" altLang="zh-CN" sz="3600" b="1" dirty="0">
                <a:latin typeface="+mn-ea"/>
              </a:rPr>
              <a:t>6:27</a:t>
            </a:r>
          </a:p>
          <a:p>
            <a:r>
              <a:rPr lang="zh-CN" altLang="en-US" sz="3600" b="1" dirty="0" smtClean="0">
                <a:latin typeface="+mn-ea"/>
              </a:rPr>
              <a:t>基甸没有跟从当时的风俗，勇敢的拆毁巴力的</a:t>
            </a:r>
            <a:r>
              <a:rPr lang="zh-CN" altLang="en-US" sz="3600" b="1" dirty="0">
                <a:latin typeface="+mn-ea"/>
              </a:rPr>
              <a:t>坛，砍下坛旁的木</a:t>
            </a:r>
            <a:r>
              <a:rPr lang="zh-CN" altLang="en-US" sz="3600" b="1" dirty="0" smtClean="0">
                <a:latin typeface="+mn-ea"/>
              </a:rPr>
              <a:t>偶当柴烧。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虽然是在夜里做的，但还是做了。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5448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zh-CN" altLang="en-US" b="1" dirty="0" smtClean="0"/>
              <a:t>逆流而上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基甸这样做，要付代价的。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城里的人对约阿施说：「将你儿子交出来，好治死他；因为他拆毁了巴力的坛，砍下坛旁的木偶</a:t>
            </a:r>
            <a:r>
              <a:rPr lang="zh-CN" altLang="en-US" sz="3600" b="1" dirty="0" smtClean="0">
                <a:latin typeface="+mn-ea"/>
              </a:rPr>
              <a:t>。」  士</a:t>
            </a:r>
            <a:r>
              <a:rPr lang="en-US" altLang="zh-CN" sz="3600" b="1" dirty="0" smtClean="0">
                <a:latin typeface="+mn-ea"/>
              </a:rPr>
              <a:t>6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30</a:t>
            </a:r>
          </a:p>
          <a:p>
            <a:r>
              <a:rPr lang="zh-CN" altLang="en-US" sz="3600" b="1" dirty="0" smtClean="0">
                <a:latin typeface="+mn-ea"/>
              </a:rPr>
              <a:t>敬拜耶和华的代价，有时是很大的。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但基甸愿意付代价。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哥伦拜恩</a:t>
            </a:r>
            <a:r>
              <a:rPr lang="en-US" altLang="zh-CN" sz="3600" b="1" dirty="0" smtClean="0">
                <a:latin typeface="+mn-ea"/>
              </a:rPr>
              <a:t>Columbine</a:t>
            </a:r>
            <a:r>
              <a:rPr lang="zh-CN" altLang="en-US" sz="3600" b="1" dirty="0" smtClean="0">
                <a:latin typeface="+mn-ea"/>
              </a:rPr>
              <a:t>高中。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中国的以巴弗。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8316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zh-CN" altLang="en-US" b="1" dirty="0">
                <a:latin typeface="+mn-ea"/>
              </a:rPr>
              <a:t>顺服耶和华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基甸吹角，跟随他的人很多</a:t>
            </a:r>
            <a:r>
              <a:rPr lang="zh-CN" altLang="en-US" sz="3600" b="1" dirty="0" smtClean="0">
                <a:latin typeface="+mn-ea"/>
              </a:rPr>
              <a:t>。但</a:t>
            </a:r>
            <a:r>
              <a:rPr lang="en-US" altLang="zh-CN" sz="3600" b="1" dirty="0" smtClean="0">
                <a:latin typeface="+mn-ea"/>
              </a:rPr>
              <a:t>…</a:t>
            </a:r>
            <a:endParaRPr lang="en-US" sz="3600" b="1" dirty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耶</a:t>
            </a:r>
            <a:r>
              <a:rPr lang="zh-CN" altLang="en-US" sz="3600" b="1" dirty="0">
                <a:latin typeface="+mn-ea"/>
              </a:rPr>
              <a:t>和华对基甸说</a:t>
            </a:r>
            <a:r>
              <a:rPr lang="zh-CN" altLang="en-US" sz="3600" b="1" dirty="0" smtClean="0">
                <a:latin typeface="+mn-ea"/>
              </a:rPr>
              <a:t>：跟</a:t>
            </a:r>
            <a:r>
              <a:rPr lang="zh-CN" altLang="en-US" sz="3600" b="1" dirty="0">
                <a:latin typeface="+mn-ea"/>
              </a:rPr>
              <a:t>随你的人过多，我不能将米甸人交在他们手中，免得以色列人向我夸大，说：</a:t>
            </a:r>
            <a:r>
              <a:rPr lang="en-US" altLang="zh-CN" sz="3600" b="1" dirty="0">
                <a:latin typeface="+mn-ea"/>
              </a:rPr>
              <a:t>『</a:t>
            </a:r>
            <a:r>
              <a:rPr lang="zh-CN" altLang="en-US" sz="3600" b="1" dirty="0">
                <a:latin typeface="+mn-ea"/>
              </a:rPr>
              <a:t>是我们自己的手救了我们。</a:t>
            </a:r>
            <a:r>
              <a:rPr lang="en-US" altLang="zh-CN" sz="3600" b="1" dirty="0">
                <a:latin typeface="+mn-ea"/>
              </a:rPr>
              <a:t>』 </a:t>
            </a:r>
            <a:r>
              <a:rPr lang="en-US" altLang="zh-CN" sz="3600" b="1" dirty="0" smtClean="0">
                <a:latin typeface="+mn-ea"/>
              </a:rPr>
              <a:t>	</a:t>
            </a:r>
            <a:r>
              <a:rPr lang="zh-CN" altLang="en-US" sz="3600" b="1" dirty="0" smtClean="0">
                <a:latin typeface="+mn-ea"/>
              </a:rPr>
              <a:t>士 </a:t>
            </a:r>
            <a:r>
              <a:rPr lang="en-US" altLang="zh-CN" sz="3600" b="1" dirty="0" smtClean="0">
                <a:latin typeface="+mn-ea"/>
              </a:rPr>
              <a:t>7:2</a:t>
            </a:r>
            <a:endParaRPr lang="en-US" altLang="zh-CN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8822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1348</Words>
  <Application>Microsoft Office PowerPoint</Application>
  <PresentationFormat>On-screen Show (4:3)</PresentationFormat>
  <Paragraphs>91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宋体</vt:lpstr>
      <vt:lpstr>Arial</vt:lpstr>
      <vt:lpstr>Calibri</vt:lpstr>
      <vt:lpstr>Office Theme</vt:lpstr>
      <vt:lpstr>耶和华沙龙</vt:lpstr>
      <vt:lpstr>PowerPoint Presentation</vt:lpstr>
      <vt:lpstr>基甸</vt:lpstr>
      <vt:lpstr>基甸筑坛</vt:lpstr>
      <vt:lpstr>基甸的平安</vt:lpstr>
      <vt:lpstr>敬拜耶和华</vt:lpstr>
      <vt:lpstr>PowerPoint Presentation</vt:lpstr>
      <vt:lpstr>逆流而上</vt:lpstr>
      <vt:lpstr>顺服耶和华</vt:lpstr>
      <vt:lpstr>PowerPoint Presentation</vt:lpstr>
      <vt:lpstr>PowerPoint Presentation</vt:lpstr>
      <vt:lpstr>基甸的羊毛</vt:lpstr>
      <vt:lpstr>凭信心顺服神</vt:lpstr>
      <vt:lpstr>归荣耀于耶和华</vt:lpstr>
      <vt:lpstr>PowerPoint Presentation</vt:lpstr>
      <vt:lpstr>一场力量悬殊的战争</vt:lpstr>
      <vt:lpstr>PowerPoint Presentation</vt:lpstr>
      <vt:lpstr>归荣耀于耶和华</vt:lpstr>
      <vt:lpstr>耶和华沙龙</vt:lpstr>
      <vt:lpstr>不再惧怕神？</vt:lpstr>
      <vt:lpstr>PowerPoint Presentation</vt:lpstr>
    </vt:vector>
  </TitlesOfParts>
  <Company>The University of North Carolina at Chapel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耶和华沙龙</dc:title>
  <dc:creator>Leaf</dc:creator>
  <cp:lastModifiedBy>Huang Leaf</cp:lastModifiedBy>
  <cp:revision>37</cp:revision>
  <dcterms:created xsi:type="dcterms:W3CDTF">2014-07-11T21:57:27Z</dcterms:created>
  <dcterms:modified xsi:type="dcterms:W3CDTF">2014-11-16T03:59:13Z</dcterms:modified>
</cp:coreProperties>
</file>