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4" r:id="rId5"/>
    <p:sldId id="260" r:id="rId6"/>
    <p:sldId id="273" r:id="rId7"/>
    <p:sldId id="259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5537D-CB5D-4AAD-A528-D6AD9B954D74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191B3-8F3E-4C1E-96E4-59381203F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191B3-8F3E-4C1E-96E4-59381203FD7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191B3-8F3E-4C1E-96E4-59381203FD7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E96B-40D5-4DCE-8D3B-C634586B3F6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A5E1-C514-4C0E-B695-908CFED22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961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E96B-40D5-4DCE-8D3B-C634586B3F6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A5E1-C514-4C0E-B695-908CFED22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58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E96B-40D5-4DCE-8D3B-C634586B3F6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A5E1-C514-4C0E-B695-908CFED22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818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E96B-40D5-4DCE-8D3B-C634586B3F6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A5E1-C514-4C0E-B695-908CFED22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81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E96B-40D5-4DCE-8D3B-C634586B3F6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A5E1-C514-4C0E-B695-908CFED22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749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E96B-40D5-4DCE-8D3B-C634586B3F6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A5E1-C514-4C0E-B695-908CFED22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99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E96B-40D5-4DCE-8D3B-C634586B3F6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A5E1-C514-4C0E-B695-908CFED22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15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E96B-40D5-4DCE-8D3B-C634586B3F6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A5E1-C514-4C0E-B695-908CFED22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9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E96B-40D5-4DCE-8D3B-C634586B3F6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A5E1-C514-4C0E-B695-908CFED22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963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E96B-40D5-4DCE-8D3B-C634586B3F6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A5E1-C514-4C0E-B695-908CFED22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974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E96B-40D5-4DCE-8D3B-C634586B3F6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A5E1-C514-4C0E-B695-908CFED22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713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1E96B-40D5-4DCE-8D3B-C634586B3F69}" type="datetimeFigureOut">
              <a:rPr lang="en-US" smtClean="0"/>
              <a:pPr/>
              <a:t>11/8/2014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EA5E1-C514-4C0E-B695-908CFED22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626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1219200"/>
          </a:xfrm>
        </p:spPr>
        <p:txBody>
          <a:bodyPr>
            <a:normAutofit/>
          </a:bodyPr>
          <a:lstStyle/>
          <a:p>
            <a:r>
              <a:rPr lang="zh-CN" altLang="en-US" sz="6000" b="1" dirty="0" smtClean="0"/>
              <a:t>分担重担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382000" cy="3733800"/>
          </a:xfrm>
        </p:spPr>
        <p:txBody>
          <a:bodyPr>
            <a:normAutofit/>
          </a:bodyPr>
          <a:lstStyle/>
          <a:p>
            <a:pPr algn="l"/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你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们各人的重担要互相担当，如此，就完全了基督的律法。人若无有，自己还以为有，就是自欺了。各人应当察验自己的行为；这样，他所夸的就专在自己，不在别人了，因为各人必担当自己的担子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en-US" sz="3600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加六：</a:t>
            </a:r>
            <a:r>
              <a:rPr lang="en-US" sz="3600" b="1" dirty="0">
                <a:solidFill>
                  <a:schemeClr val="tx1"/>
                </a:solidFill>
                <a:latin typeface="+mn-ea"/>
              </a:rPr>
              <a:t>2-5)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74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763000" cy="6629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心意更新变化之一：对神的话语的追求</a:t>
            </a:r>
            <a:endParaRPr lang="en-US" altLang="zh-CN" sz="1000" b="1" dirty="0" smtClean="0">
              <a:latin typeface="+mn-ea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</a:rPr>
              <a:t>我将你的话藏在心里，免得我得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罪你。</a:t>
            </a:r>
            <a:r>
              <a:rPr lang="zh-CN" altLang="en-US" sz="3600" b="1" dirty="0" smtClean="0">
                <a:latin typeface="+mn-ea"/>
              </a:rPr>
              <a:t>（诗一一九：</a:t>
            </a:r>
            <a:r>
              <a:rPr lang="en-US" altLang="zh-CN" sz="3600" b="1" dirty="0" smtClean="0">
                <a:latin typeface="+mn-ea"/>
              </a:rPr>
              <a:t>11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0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今日所吩咐你的话都要记在心上，也要殷勤教训你的儿女。无论你坐在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家里，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行在路上，躺下，起来，都要谈论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+mn-ea"/>
              </a:rPr>
              <a:t>（申六：</a:t>
            </a:r>
            <a:r>
              <a:rPr lang="en-US" altLang="zh-CN" sz="3600" b="1" dirty="0" smtClean="0">
                <a:latin typeface="+mn-ea"/>
              </a:rPr>
              <a:t>6-7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000" b="1" dirty="0" smtClean="0">
              <a:latin typeface="+mn-ea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组装书架</a:t>
            </a:r>
            <a:r>
              <a:rPr lang="zh-CN" altLang="en-US" sz="3600" b="1" dirty="0" smtClean="0">
                <a:latin typeface="+mn-ea"/>
              </a:rPr>
              <a:t>的故事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49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763000" cy="647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心意更新变化之</a:t>
            </a:r>
            <a:r>
              <a:rPr lang="zh-CN" altLang="en-US" sz="3600" b="1" dirty="0">
                <a:latin typeface="+mn-ea"/>
              </a:rPr>
              <a:t>二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zh-CN" altLang="en-US" sz="3600" b="1" dirty="0">
                <a:latin typeface="+mn-ea"/>
              </a:rPr>
              <a:t>对</a:t>
            </a:r>
            <a:r>
              <a:rPr lang="zh-CN" altLang="en-US" sz="3600" b="1" dirty="0" smtClean="0">
                <a:latin typeface="+mn-ea"/>
              </a:rPr>
              <a:t>神的话语的应用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如何应用与固有理念相冲突的圣经教导？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卡列琳的借口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用手和脚读</a:t>
            </a:r>
            <a:r>
              <a:rPr lang="zh-CN" altLang="en-US" sz="3600" b="1" dirty="0" smtClean="0">
                <a:latin typeface="+mn-ea"/>
              </a:rPr>
              <a:t>经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祷</a:t>
            </a:r>
            <a:r>
              <a:rPr lang="zh-CN" altLang="en-US" sz="3600" b="1" dirty="0" smtClean="0">
                <a:latin typeface="+mn-ea"/>
              </a:rPr>
              <a:t>告：心灵的不足还是供应的不够？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92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00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心意更新变化之察验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金钱观念上的心意更新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时间支配上</a:t>
            </a:r>
            <a:r>
              <a:rPr lang="zh-CN" altLang="en-US" sz="3400" b="1" dirty="0" smtClean="0">
                <a:latin typeface="+mn-ea"/>
              </a:rPr>
              <a:t>的心意更新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饮</a:t>
            </a:r>
            <a:r>
              <a:rPr lang="zh-CN" altLang="en-US" sz="3400" b="1" dirty="0" smtClean="0">
                <a:latin typeface="+mn-ea"/>
              </a:rPr>
              <a:t>食调节上的心意更新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情</a:t>
            </a:r>
            <a:r>
              <a:rPr lang="zh-CN" altLang="en-US" sz="3400" b="1" dirty="0" smtClean="0">
                <a:latin typeface="+mn-ea"/>
              </a:rPr>
              <a:t>绪管理上的心意更新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400" b="1" dirty="0" smtClean="0">
                <a:latin typeface="+mn-ea"/>
              </a:rPr>
              <a:t>……</a:t>
            </a:r>
            <a:endParaRPr lang="en-US" altLang="zh-CN" sz="3400" b="1" dirty="0">
              <a:latin typeface="+mn-ea"/>
            </a:endParaRPr>
          </a:p>
          <a:p>
            <a:pPr marL="628650" indent="-571500"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心意不断更新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 smtClean="0">
                <a:latin typeface="+mn-ea"/>
              </a:rPr>
              <a:t>灵命不断长进</a:t>
            </a:r>
            <a:r>
              <a:rPr lang="en-US" altLang="zh-CN" sz="3600" b="1" dirty="0" smtClean="0">
                <a:latin typeface="+mn-ea"/>
              </a:rPr>
              <a:t>,</a:t>
            </a:r>
            <a:r>
              <a:rPr lang="zh-CN" altLang="en-US" sz="3600" b="1" dirty="0">
                <a:latin typeface="+mn-ea"/>
              </a:rPr>
              <a:t>进而</a:t>
            </a:r>
            <a:r>
              <a:rPr lang="zh-CN" altLang="en-US" sz="3600" b="1" dirty="0" smtClean="0">
                <a:latin typeface="+mn-ea"/>
              </a:rPr>
              <a:t>可以分担重担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12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144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三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分担他人的重担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担</a:t>
            </a:r>
            <a:r>
              <a:rPr lang="zh-CN" altLang="en-US" sz="3600" b="1" dirty="0"/>
              <a:t>当自己的担子是神赋予的责任，分担别人的重</a:t>
            </a:r>
            <a:r>
              <a:rPr lang="zh-CN" altLang="en-US" sz="3600" b="1" dirty="0" smtClean="0"/>
              <a:t>担是</a:t>
            </a:r>
            <a:r>
              <a:rPr lang="zh-CN" altLang="en-US" sz="3600" b="1" dirty="0"/>
              <a:t>神托付的义务</a:t>
            </a:r>
            <a:r>
              <a:rPr lang="zh-CN" altLang="en-US" sz="3600" b="1" dirty="0" smtClean="0"/>
              <a:t>。</a:t>
            </a:r>
            <a:endParaRPr lang="en-US" altLang="zh-CN" sz="10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履行义务的障碍</a:t>
            </a:r>
            <a:r>
              <a:rPr lang="zh-CN" altLang="en-US" sz="3600" dirty="0" smtClean="0"/>
              <a:t>：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人</a:t>
            </a:r>
            <a:r>
              <a:rPr lang="zh-CN" altLang="en-US" sz="3600" b="1" dirty="0">
                <a:solidFill>
                  <a:srgbClr val="0000FF"/>
                </a:solidFill>
              </a:rPr>
              <a:t>若无有，自己还以为有，就是自欺了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endParaRPr lang="en-US" altLang="zh-CN" sz="1000" b="1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骄</a:t>
            </a:r>
            <a:r>
              <a:rPr lang="zh-CN" altLang="en-US" sz="3600" b="1" dirty="0" smtClean="0">
                <a:latin typeface="+mn-ea"/>
              </a:rPr>
              <a:t>傲在多方面妨碍重担的分担</a:t>
            </a:r>
            <a:endParaRPr lang="en-US" altLang="zh-CN" sz="3600" b="1" dirty="0" smtClean="0">
              <a:latin typeface="+mn-ea"/>
            </a:endParaRPr>
          </a:p>
          <a:p>
            <a:pPr>
              <a:buNone/>
            </a:pPr>
            <a:endParaRPr lang="en-US" altLang="zh-CN" sz="36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36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096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骄傲：自视比他人重要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各</a:t>
            </a:r>
            <a:r>
              <a:rPr lang="zh-CN" altLang="en-US" sz="3400" b="1" dirty="0" smtClean="0">
                <a:latin typeface="+mn-ea"/>
              </a:rPr>
              <a:t>人自扫门前雪</a:t>
            </a:r>
            <a:r>
              <a:rPr lang="en-US" altLang="zh-CN" sz="3400" b="1" dirty="0" smtClean="0">
                <a:latin typeface="+mn-ea"/>
              </a:rPr>
              <a:t>……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总有做不</a:t>
            </a:r>
            <a:r>
              <a:rPr lang="zh-CN" altLang="en-US" sz="3400" b="1" dirty="0" smtClean="0">
                <a:latin typeface="+mn-ea"/>
              </a:rPr>
              <a:t>完的事情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400" b="1" dirty="0" smtClean="0">
                <a:latin typeface="+mn-ea"/>
              </a:rPr>
              <a:t>“</a:t>
            </a:r>
            <a:r>
              <a:rPr lang="zh-CN" altLang="en-US" sz="3400" b="1" dirty="0" smtClean="0">
                <a:latin typeface="+mn-ea"/>
              </a:rPr>
              <a:t>我会为你祷告</a:t>
            </a:r>
            <a:r>
              <a:rPr lang="en-US" altLang="zh-CN" sz="3400" b="1" dirty="0" smtClean="0">
                <a:latin typeface="+mn-ea"/>
              </a:rPr>
              <a:t>”?</a:t>
            </a:r>
            <a:endParaRPr lang="en-US" altLang="zh-CN" sz="34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骄傲</a:t>
            </a:r>
            <a:r>
              <a:rPr lang="zh-CN" altLang="en-US" sz="3600" b="1" dirty="0" smtClean="0"/>
              <a:t>：轻看</a:t>
            </a:r>
            <a:r>
              <a:rPr lang="zh-CN" altLang="en-US" sz="3600" b="1" dirty="0" smtClean="0">
                <a:latin typeface="+mn-ea"/>
              </a:rPr>
              <a:t>他人的付出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只有</a:t>
            </a:r>
            <a:r>
              <a:rPr lang="zh-CN" altLang="en-US" sz="3400" b="1" dirty="0" smtClean="0">
                <a:latin typeface="+mn-ea"/>
              </a:rPr>
              <a:t>自</a:t>
            </a:r>
            <a:r>
              <a:rPr lang="zh-CN" altLang="en-US" sz="3400" b="1" dirty="0">
                <a:latin typeface="+mn-ea"/>
              </a:rPr>
              <a:t>己能做</a:t>
            </a:r>
            <a:r>
              <a:rPr lang="en-US" altLang="zh-CN" sz="3400" b="1" dirty="0" smtClean="0">
                <a:latin typeface="+mn-ea"/>
              </a:rPr>
              <a:t>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互</a:t>
            </a:r>
            <a:r>
              <a:rPr lang="zh-CN" altLang="en-US" sz="3400" b="1" dirty="0" smtClean="0">
                <a:latin typeface="+mn-ea"/>
              </a:rPr>
              <a:t>相拆台</a:t>
            </a:r>
            <a:r>
              <a:rPr lang="en-US" altLang="zh-CN" sz="3400" b="1" dirty="0" smtClean="0">
                <a:latin typeface="+mn-ea"/>
              </a:rPr>
              <a:t>“</a:t>
            </a:r>
            <a:r>
              <a:rPr lang="zh-CN" altLang="en-US" sz="3400" b="1" dirty="0" smtClean="0">
                <a:latin typeface="+mn-ea"/>
              </a:rPr>
              <a:t>同攻”</a:t>
            </a:r>
            <a:endParaRPr lang="en-US" altLang="zh-CN" sz="3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6699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096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骄傲：拒绝他人的分担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打肿脸</a:t>
            </a:r>
            <a:r>
              <a:rPr lang="zh-CN" altLang="en-US" sz="3400" b="1" dirty="0" smtClean="0">
                <a:latin typeface="+mn-ea"/>
              </a:rPr>
              <a:t>来</a:t>
            </a:r>
            <a:r>
              <a:rPr lang="en-US" altLang="zh-CN" sz="3400" b="1" dirty="0" smtClean="0">
                <a:latin typeface="+mn-ea"/>
              </a:rPr>
              <a:t>……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铲</a:t>
            </a:r>
            <a:r>
              <a:rPr lang="zh-CN" altLang="en-US" sz="3400" b="1" dirty="0">
                <a:latin typeface="+mn-ea"/>
              </a:rPr>
              <a:t>雪的例子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 smtClean="0"/>
              <a:t>分</a:t>
            </a:r>
            <a:r>
              <a:rPr lang="zh-CN" altLang="en-US" sz="3600" b="1" dirty="0"/>
              <a:t>担愁苦，愁苦减半；分享喜乐，喜乐加</a:t>
            </a:r>
            <a:r>
              <a:rPr lang="zh-CN" altLang="en-US" sz="3600" b="1" dirty="0" smtClean="0"/>
              <a:t>倍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0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放下骄傲，建立互相担当重担的生活方式</a:t>
            </a:r>
            <a:endParaRPr lang="en-US" altLang="zh-CN" sz="3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09641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096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怎样分</a:t>
            </a:r>
            <a:r>
              <a:rPr lang="zh-CN" altLang="en-US" sz="3600" b="1" dirty="0"/>
              <a:t>担重</a:t>
            </a:r>
            <a:r>
              <a:rPr lang="zh-CN" altLang="en-US" sz="3600" b="1" dirty="0" smtClean="0"/>
              <a:t>担？</a:t>
            </a:r>
            <a:r>
              <a:rPr lang="en-US" altLang="zh-CN" sz="3600" b="1" dirty="0" smtClean="0"/>
              <a:t>--</a:t>
            </a:r>
            <a:r>
              <a:rPr lang="zh-CN" altLang="en-US" sz="3600" b="1" dirty="0" smtClean="0"/>
              <a:t>留意周围的需要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弟兄姊</a:t>
            </a:r>
            <a:r>
              <a:rPr lang="zh-CN" altLang="en-US" sz="3400" b="1" dirty="0" smtClean="0">
                <a:latin typeface="+mn-ea"/>
              </a:rPr>
              <a:t>妹的需要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教</a:t>
            </a:r>
            <a:r>
              <a:rPr lang="zh-CN" altLang="en-US" sz="3400" b="1" dirty="0" smtClean="0">
                <a:latin typeface="+mn-ea"/>
              </a:rPr>
              <a:t>会财政的需要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600" b="1" dirty="0"/>
              <a:t>教</a:t>
            </a:r>
            <a:r>
              <a:rPr lang="zh-CN" altLang="en-US" sz="3600" b="1" dirty="0" smtClean="0"/>
              <a:t>会事工的需要</a:t>
            </a:r>
            <a:endParaRPr lang="en-US" altLang="zh-CN" sz="3600" b="1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0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你去帮助教会成长</a:t>
            </a:r>
            <a:r>
              <a:rPr lang="zh-CN" altLang="en-US" sz="3600" b="1" dirty="0" smtClean="0">
                <a:latin typeface="+mn-ea"/>
              </a:rPr>
              <a:t>，教会就会帮助你成长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愿我们都在分担重担中成长</a:t>
            </a:r>
            <a:endParaRPr lang="en-US" altLang="zh-CN" sz="3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47833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458200" cy="6096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/>
              <a:t>顺服的基督</a:t>
            </a:r>
            <a:r>
              <a:rPr lang="zh-CN" altLang="en-US" sz="3600" b="1" dirty="0" smtClean="0"/>
              <a:t>徒与三个和尚的区别：</a:t>
            </a:r>
            <a:endParaRPr lang="en-US" altLang="zh-CN" sz="3600" b="1" dirty="0" smtClean="0"/>
          </a:p>
          <a:p>
            <a:pPr marL="0" indent="0">
              <a:buNone/>
            </a:pP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有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人攻胜孤身一人，若有二人便能敌挡他；三股合成的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绳子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不容易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折断。</a:t>
            </a:r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>
                <a:latin typeface="+mn-ea"/>
              </a:rPr>
              <a:t>传四：</a:t>
            </a:r>
            <a:r>
              <a:rPr lang="en-US" sz="3600" b="1" dirty="0">
                <a:latin typeface="+mn-ea"/>
              </a:rPr>
              <a:t>12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600" b="1" dirty="0" smtClean="0">
              <a:latin typeface="+mn-ea"/>
            </a:endParaRPr>
          </a:p>
          <a:p>
            <a:pPr marL="0" indent="0">
              <a:buNone/>
            </a:pPr>
            <a:endParaRPr lang="en-US" altLang="zh-CN" sz="1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愿神帮助我们的教会，成为弟兄姊妹们同心拧成的绳子，能经得起一切的考验！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833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324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一个熟悉的故事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838200"/>
            <a:ext cx="6858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784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三个和尚的问题出在哪里？</a:t>
            </a:r>
            <a:endParaRPr lang="en-US" altLang="zh-CN" sz="8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三</a:t>
            </a:r>
            <a:r>
              <a:rPr lang="zh-CN" altLang="en-US" sz="3600" b="1" dirty="0" smtClean="0">
                <a:latin typeface="+mn-ea"/>
              </a:rPr>
              <a:t>个基督徒的境况就一定更好？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盼望教会：冷漠松散亦或团结火热？</a:t>
            </a:r>
            <a:endParaRPr lang="en-US" altLang="zh-CN" sz="8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分享目的：</a:t>
            </a:r>
            <a:r>
              <a:rPr lang="zh-CN" altLang="en-US" sz="3600" b="1" dirty="0">
                <a:latin typeface="+mn-ea"/>
              </a:rPr>
              <a:t>个人与</a:t>
            </a:r>
            <a:r>
              <a:rPr lang="zh-CN" altLang="en-US" sz="3600" b="1" dirty="0" smtClean="0">
                <a:latin typeface="+mn-ea"/>
              </a:rPr>
              <a:t>教会的成长。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总体</a:t>
            </a:r>
            <a:r>
              <a:rPr lang="zh-CN" altLang="en-US" sz="3400" b="1" dirty="0" smtClean="0">
                <a:latin typeface="+mn-ea"/>
              </a:rPr>
              <a:t>的原则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自己的担子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彼此</a:t>
            </a:r>
            <a:r>
              <a:rPr lang="zh-CN" altLang="en-US" sz="3400" b="1" dirty="0" smtClean="0">
                <a:latin typeface="+mn-ea"/>
              </a:rPr>
              <a:t>的担当</a:t>
            </a:r>
            <a:endParaRPr lang="en-US" sz="3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9834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144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一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分担负担的原则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如何</a:t>
            </a:r>
            <a:r>
              <a:rPr lang="zh-CN" altLang="en-US" sz="3600" b="1" dirty="0">
                <a:latin typeface="+mn-ea"/>
              </a:rPr>
              <a:t>承</a:t>
            </a:r>
            <a:r>
              <a:rPr lang="zh-CN" altLang="en-US" sz="3600" b="1" dirty="0" smtClean="0">
                <a:latin typeface="+mn-ea"/>
              </a:rPr>
              <a:t>担挑战和任务？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重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担要互相担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当 </a:t>
            </a:r>
            <a:r>
              <a:rPr lang="en-US" altLang="zh-CN" sz="3600" b="1" dirty="0" smtClean="0">
                <a:latin typeface="+mn-ea"/>
              </a:rPr>
              <a:t>—</a:t>
            </a:r>
            <a:r>
              <a:rPr lang="zh-CN" altLang="en-US" sz="3600" b="1" dirty="0" smtClean="0">
                <a:latin typeface="+mn-ea"/>
              </a:rPr>
              <a:t>同舟共济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各人必担当自己的担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子 </a:t>
            </a:r>
            <a:r>
              <a:rPr lang="en-US" altLang="zh-CN" sz="3600" b="1" dirty="0">
                <a:latin typeface="+mn-ea"/>
              </a:rPr>
              <a:t>—</a:t>
            </a:r>
            <a:r>
              <a:rPr lang="zh-CN" altLang="en-US" sz="3600" b="1" dirty="0" smtClean="0">
                <a:latin typeface="+mn-ea"/>
              </a:rPr>
              <a:t>独</a:t>
            </a:r>
            <a:r>
              <a:rPr lang="zh-CN" altLang="en-US" sz="3600" b="1" dirty="0">
                <a:latin typeface="+mn-ea"/>
              </a:rPr>
              <a:t>挡一面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「担子</a:t>
            </a:r>
            <a:r>
              <a:rPr lang="zh-CN" altLang="en-US" sz="3600" b="1" dirty="0" smtClean="0">
                <a:latin typeface="+mn-ea"/>
              </a:rPr>
              <a:t>」与</a:t>
            </a:r>
            <a:r>
              <a:rPr lang="zh-CN" altLang="en-US" sz="3600" b="1" dirty="0">
                <a:latin typeface="+mn-ea"/>
              </a:rPr>
              <a:t>「重担</a:t>
            </a:r>
            <a:r>
              <a:rPr lang="zh-CN" altLang="en-US" sz="3600" b="1" dirty="0" smtClean="0">
                <a:latin typeface="+mn-ea"/>
              </a:rPr>
              <a:t>」</a:t>
            </a:r>
            <a:endParaRPr lang="en-US" altLang="zh-CN" sz="1000" b="1" dirty="0" smtClean="0">
              <a:latin typeface="+mn-ea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实例：暴风雪的预备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341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实例：讲道侍奉的</a:t>
            </a:r>
            <a:r>
              <a:rPr lang="zh-CN" altLang="en-US" sz="3600" b="1" dirty="0">
                <a:latin typeface="+mn-ea"/>
              </a:rPr>
              <a:t>担</a:t>
            </a:r>
            <a:r>
              <a:rPr lang="zh-CN" altLang="en-US" sz="3600" b="1" dirty="0" smtClean="0">
                <a:latin typeface="+mn-ea"/>
              </a:rPr>
              <a:t>子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讲员</a:t>
            </a:r>
            <a:r>
              <a:rPr lang="zh-CN" altLang="en-US" sz="3400" b="1" dirty="0" smtClean="0">
                <a:latin typeface="+mn-ea"/>
              </a:rPr>
              <a:t>的责任：认真准备，不断提高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会众的责</a:t>
            </a:r>
            <a:r>
              <a:rPr lang="zh-CN" altLang="en-US" sz="3400" b="1" dirty="0" smtClean="0">
                <a:latin typeface="+mn-ea"/>
              </a:rPr>
              <a:t>任：时常祷告，提供反馈</a:t>
            </a:r>
            <a:endParaRPr lang="en-US" altLang="zh-CN" sz="3400" b="1" dirty="0" smtClean="0">
              <a:latin typeface="+mn-ea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侍奉的模式：带领者及参与者的责任</a:t>
            </a:r>
            <a:endParaRPr lang="en-US" altLang="zh-CN" sz="1000" b="1" dirty="0" smtClean="0">
              <a:latin typeface="+mn-ea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注意</a:t>
            </a:r>
            <a:r>
              <a:rPr lang="zh-CN" altLang="en-US" sz="3600" b="1" dirty="0" smtClean="0">
                <a:latin typeface="+mn-ea"/>
              </a:rPr>
              <a:t>：避免成为他人的重担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自己的担</a:t>
            </a:r>
            <a:r>
              <a:rPr lang="zh-CN" altLang="en-US" sz="3600" b="1" dirty="0" smtClean="0">
                <a:latin typeface="+mn-ea"/>
              </a:rPr>
              <a:t>子，共同承担的重担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80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144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二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 担当自己的担子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基督</a:t>
            </a:r>
            <a:r>
              <a:rPr lang="zh-CN" altLang="en-US" sz="3600" b="1" dirty="0" smtClean="0">
                <a:latin typeface="+mn-ea"/>
              </a:rPr>
              <a:t>徒，有福份，也有责任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若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有人用金、银、宝石、草木，禾稭在这根基上建造，各人的工程必然显露，因为那日子要将他表明出来，有火发现；这火要试验各人的工程怎样。人在那根基上所建造的工程若存得住，他就要得赏赐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>
                <a:latin typeface="+mn-ea"/>
              </a:rPr>
              <a:t>林前三：</a:t>
            </a:r>
            <a:r>
              <a:rPr lang="en-US" sz="3600" b="1" dirty="0">
                <a:latin typeface="+mn-ea"/>
              </a:rPr>
              <a:t>12-14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1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50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生命</a:t>
            </a:r>
            <a:r>
              <a:rPr lang="zh-CN" altLang="en-US" sz="3600" b="1" dirty="0">
                <a:latin typeface="+mn-ea"/>
              </a:rPr>
              <a:t>的</a:t>
            </a:r>
            <a:r>
              <a:rPr lang="zh-CN" altLang="en-US" sz="3600" b="1" dirty="0" smtClean="0">
                <a:latin typeface="+mn-ea"/>
              </a:rPr>
              <a:t>成长建造，预备肩挑担子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生命如何成长？</a:t>
            </a:r>
            <a:r>
              <a:rPr lang="en-US" altLang="zh-CN" sz="3600" b="1" dirty="0" smtClean="0">
                <a:latin typeface="+mn-ea"/>
              </a:rPr>
              <a:t>--</a:t>
            </a:r>
            <a:r>
              <a:rPr lang="zh-CN" altLang="en-US" sz="3600" b="1" dirty="0" smtClean="0">
                <a:latin typeface="+mn-ea"/>
              </a:rPr>
              <a:t> 读经</a:t>
            </a:r>
            <a:r>
              <a:rPr lang="en-US" altLang="zh-CN" sz="3600" b="1" dirty="0" smtClean="0">
                <a:latin typeface="+mn-ea"/>
              </a:rPr>
              <a:t>+</a:t>
            </a:r>
            <a:r>
              <a:rPr lang="zh-CN" altLang="en-US" sz="3600" b="1" dirty="0" smtClean="0">
                <a:latin typeface="+mn-ea"/>
              </a:rPr>
              <a:t>祷告？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只听过：忘却</a:t>
            </a:r>
            <a:r>
              <a:rPr lang="en-US" altLang="zh-CN" sz="3600" b="1" dirty="0" smtClean="0">
                <a:latin typeface="+mn-ea"/>
              </a:rPr>
              <a:t>90%</a:t>
            </a:r>
            <a:r>
              <a:rPr lang="zh-CN" altLang="en-US" sz="3600" b="1" dirty="0" smtClean="0">
                <a:latin typeface="+mn-ea"/>
              </a:rPr>
              <a:t>；只看过：记住</a:t>
            </a:r>
            <a:r>
              <a:rPr lang="en-US" altLang="zh-CN" sz="3600" b="1" dirty="0" smtClean="0">
                <a:latin typeface="+mn-ea"/>
              </a:rPr>
              <a:t>50%</a:t>
            </a:r>
            <a:r>
              <a:rPr lang="zh-CN" altLang="en-US" sz="3600" b="1" dirty="0" smtClean="0">
                <a:latin typeface="+mn-ea"/>
              </a:rPr>
              <a:t>；做过：明白和记住</a:t>
            </a:r>
            <a:r>
              <a:rPr lang="en-US" altLang="zh-CN" sz="3600" b="1" dirty="0" smtClean="0">
                <a:latin typeface="+mn-ea"/>
              </a:rPr>
              <a:t>90%</a:t>
            </a: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只用头脑读圣经是不够的</a:t>
            </a:r>
            <a:endParaRPr lang="en-US" altLang="zh-CN" sz="1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00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763000" cy="5715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不要效法这个世界，只要心意更新而变化，叫你们察验何为神的善良、纯全、可喜悦的旨意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600" b="1" dirty="0" smtClean="0">
                <a:latin typeface="+mn-ea"/>
              </a:rPr>
              <a:t>（</a:t>
            </a:r>
            <a:r>
              <a:rPr lang="zh-CN" altLang="en-US" sz="3600" b="1" dirty="0">
                <a:latin typeface="+mn-ea"/>
              </a:rPr>
              <a:t>罗十二：</a:t>
            </a:r>
            <a:r>
              <a:rPr lang="en-US" sz="3600" b="1" dirty="0">
                <a:latin typeface="+mn-ea"/>
              </a:rPr>
              <a:t>2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生命成长的关键是心意更新变化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在我们的心意中，神的心意占何比重？</a:t>
            </a:r>
            <a:endParaRPr lang="en-US" altLang="zh-CN" sz="1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6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1170</Words>
  <Application>Microsoft Office PowerPoint</Application>
  <PresentationFormat>On-screen Show (4:3)</PresentationFormat>
  <Paragraphs>106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分担重担</vt:lpstr>
      <vt:lpstr>Slide 2</vt:lpstr>
      <vt:lpstr>Slide 3</vt:lpstr>
      <vt:lpstr>Slide 4</vt:lpstr>
      <vt:lpstr>一. 分担负担的原则</vt:lpstr>
      <vt:lpstr>Slide 6</vt:lpstr>
      <vt:lpstr>二. 担当自己的担子 </vt:lpstr>
      <vt:lpstr>Slide 8</vt:lpstr>
      <vt:lpstr>Slide 9</vt:lpstr>
      <vt:lpstr>Slide 10</vt:lpstr>
      <vt:lpstr>Slide 11</vt:lpstr>
      <vt:lpstr>Slide 12</vt:lpstr>
      <vt:lpstr>三. 分担他人的重担 </vt:lpstr>
      <vt:lpstr>Slide 14</vt:lpstr>
      <vt:lpstr>Slide 15</vt:lpstr>
      <vt:lpstr>Slide 16</vt:lpstr>
      <vt:lpstr>Slide 17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分当重担</dc:title>
  <dc:creator>Chen, Tennyson X.</dc:creator>
  <cp:lastModifiedBy>TennysonChen</cp:lastModifiedBy>
  <cp:revision>35</cp:revision>
  <dcterms:created xsi:type="dcterms:W3CDTF">2014-07-14T18:50:46Z</dcterms:created>
  <dcterms:modified xsi:type="dcterms:W3CDTF">2014-11-09T00:33:25Z</dcterms:modified>
</cp:coreProperties>
</file>