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1040" y="1768680"/>
            <a:ext cx="54968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1040" y="1768680"/>
            <a:ext cx="54968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5E4EFAAC-57E3-48E0-8035-C2AFAF9D2973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6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3366"/>
                </a:solidFill>
                <a:latin typeface="Arial"/>
              </a:rPr>
              <a:t>何为事奉耶和华？</a:t>
            </a:r>
            <a:r>
              <a:rPr lang="en-US" sz="4400">
                <a:solidFill>
                  <a:srgbClr val="ff3366"/>
                </a:solidFill>
                <a:latin typeface="Arial"/>
              </a:rPr>
              <a:t>
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Serve the Lord in sincerity and in truth !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216000" cy="5430960"/>
          </a:xfrm>
          <a:prstGeom prst="rect">
            <a:avLst/>
          </a:prstGeom>
        </p:spPr>
        <p:txBody>
          <a:bodyPr lIns="0" rIns="0" tIns="0" bIns="0"/>
          <a:p>
            <a:pPr>
              <a:buSzPct val="75000"/>
              <a:buFont typeface="StarSymbol"/>
              <a:buChar char=""/>
            </a:pPr>
            <a:r>
              <a:rPr lang="en-US" sz="3200">
                <a:latin typeface="Arial"/>
              </a:rPr>
              <a:t>约书亚记 </a:t>
            </a:r>
            <a:r>
              <a:rPr lang="en-US" sz="3200">
                <a:latin typeface="Arial"/>
              </a:rPr>
              <a:t>24:1-4, 11-16, 19-21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432360" y="0"/>
            <a:ext cx="9071640" cy="122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000">
                <a:solidFill>
                  <a:srgbClr val="ff3366"/>
                </a:solidFill>
                <a:latin typeface="Arial"/>
              </a:rPr>
              <a:t>二、事奉耶和华？怎么做？ </a:t>
            </a:r>
            <a:r>
              <a:rPr lang="en-US" sz="4000">
                <a:solidFill>
                  <a:srgbClr val="ff3366"/>
                </a:solidFill>
                <a:latin typeface="Arial"/>
              </a:rPr>
              <a:t>(v14-18)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144000" y="1080000"/>
            <a:ext cx="9792000" cy="61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上帝需要寻找吗？能够找到吗？他不是主权的神吗？（我们有自由意志吗？在多大的程度上有？）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拜，是双手合十、鞠躬下跪的姿势吗？主要的层面并不是姿势的，乃是事奉 </a:t>
            </a:r>
            <a:r>
              <a:rPr lang="en-US" sz="3200">
                <a:latin typeface="Arial"/>
              </a:rPr>
              <a:t>Worship=Serve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你的看得见的服事，有内心的强大支撑吗？还是停留在表面、为了讨好人、觉得需要尽义务？！</a:t>
            </a:r>
            <a:endParaRPr/>
          </a:p>
        </p:txBody>
      </p:sp>
    </p:spTree>
  </p:cSld>
  <p:timing>
    <p:tnLst>
      <p:par>
        <p:cTn id="79" dur="indefinite" restart="never" nodeType="tmRoot">
          <p:childTnLst>
            <p:seq>
              <p:cTn id="80" nodeType="mainSeq">
                <p:childTnLst>
                  <p:par>
                    <p:cTn id="81" fill="freeze">
                      <p:stCondLst>
                        <p:cond delay="indefinite"/>
                      </p:stCondLst>
                      <p:childTnLst>
                        <p:par>
                          <p:cTn id="82" fill="freeze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freeze">
                      <p:stCondLst>
                        <p:cond delay="indefinite"/>
                      </p:stCondLst>
                      <p:childTnLst>
                        <p:par>
                          <p:cTn id="86" fill="freeze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4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freeze">
                      <p:stCondLst>
                        <p:cond delay="indefinite"/>
                      </p:stCondLst>
                      <p:childTnLst>
                        <p:par>
                          <p:cTn id="90" fill="freeze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2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432360" y="0"/>
            <a:ext cx="9071640" cy="122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000">
                <a:solidFill>
                  <a:srgbClr val="ff3366"/>
                </a:solidFill>
                <a:latin typeface="Arial"/>
              </a:rPr>
              <a:t>二、事奉耶和华？怎么做？ </a:t>
            </a:r>
            <a:r>
              <a:rPr lang="en-US" sz="4000">
                <a:solidFill>
                  <a:srgbClr val="ff3366"/>
                </a:solidFill>
                <a:latin typeface="Arial"/>
              </a:rPr>
              <a:t>(v14-18)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144000" y="1080000"/>
            <a:ext cx="9792000" cy="61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玛拉基书 </a:t>
            </a:r>
            <a:r>
              <a:rPr lang="en-US" sz="3200">
                <a:latin typeface="Arial"/>
              </a:rPr>
              <a:t>2:11-14 </a:t>
            </a:r>
            <a:r>
              <a:rPr lang="en-US" sz="3200">
                <a:latin typeface="Arial"/>
              </a:rPr>
              <a:t>犹大人行事诡诈，并且在以色列和耶路撒冷中行一件可憎的事；因为犹大人亵渎耶和华所喜爱的圣洁（或译：圣地），娶事奉外邦神的女子为妻。</a:t>
            </a:r>
            <a:r>
              <a:rPr lang="en-US" sz="3200">
                <a:latin typeface="Arial"/>
              </a:rPr>
              <a:t>12 </a:t>
            </a:r>
            <a:r>
              <a:rPr lang="en-US" sz="3200">
                <a:latin typeface="Arial"/>
              </a:rPr>
              <a:t>凡行这事的，无论何人，就是献供物给万军之耶和华，耶和华也必从雅各的帐棚中剪除他。</a:t>
            </a:r>
            <a:r>
              <a:rPr lang="en-US" sz="3200">
                <a:latin typeface="Arial"/>
              </a:rPr>
              <a:t>13 </a:t>
            </a:r>
            <a:r>
              <a:rPr lang="en-US" sz="3200">
                <a:latin typeface="Arial"/>
              </a:rPr>
              <a:t>你们又行了一件这样的事，使前妻叹息哭泣的眼泪遮盖耶和华的坛，以致耶和华不再看顾那供物，也不乐意从你们手中收纳。</a:t>
            </a:r>
            <a:r>
              <a:rPr lang="en-US" sz="3200">
                <a:latin typeface="Arial"/>
              </a:rPr>
              <a:t>14 </a:t>
            </a:r>
            <a:r>
              <a:rPr lang="en-US" sz="3200">
                <a:latin typeface="Arial"/>
              </a:rPr>
              <a:t>你们还说：「这是为什么呢？」因耶和华在你和你幼年所娶的妻中间作见证。她虽是你的配偶，又是你盟约的妻，你却以诡诈待她。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家庭和事奉，孰先孰后？</a:t>
            </a:r>
            <a:endParaRPr/>
          </a:p>
        </p:txBody>
      </p:sp>
    </p:spTree>
  </p:cSld>
  <p:timing>
    <p:tnLst>
      <p:par>
        <p:cTn id="93" dur="indefinite" restart="never" nodeType="tmRoot">
          <p:childTnLst>
            <p:seq>
              <p:cTn id="94" nodeType="mainSeq">
                <p:childTnLst>
                  <p:par>
                    <p:cTn id="95" fill="freeze">
                      <p:stCondLst>
                        <p:cond delay="indefinite"/>
                      </p:stCondLst>
                      <p:childTnLst>
                        <p:par>
                          <p:cTn id="96" fill="freeze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freeze">
                      <p:stCondLst>
                        <p:cond delay="indefinite"/>
                      </p:stCondLst>
                      <p:childTnLst>
                        <p:par>
                          <p:cTn id="100" fill="freeze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40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432360" y="0"/>
            <a:ext cx="9071640" cy="122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000">
                <a:solidFill>
                  <a:srgbClr val="ff3366"/>
                </a:solidFill>
                <a:latin typeface="Arial"/>
              </a:rPr>
              <a:t>二、事奉耶和华？怎么做？ </a:t>
            </a:r>
            <a:r>
              <a:rPr lang="en-US" sz="4000">
                <a:solidFill>
                  <a:srgbClr val="ff3366"/>
                </a:solidFill>
                <a:latin typeface="Arial"/>
              </a:rPr>
              <a:t>(v14-18)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144000" y="1080000"/>
            <a:ext cx="9792000" cy="61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我们的上一代？向老人家传福音，并不容易！观念基本固定，国内环境的禁锢，我们信主，是因为来到美国这个新的环境、自由的国度！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我们的下一代，信仰情况如何？我们的责任在哪里？韩国教会在美国的下一代情况。</a:t>
            </a:r>
            <a:endParaRPr/>
          </a:p>
        </p:txBody>
      </p:sp>
    </p:spTree>
  </p:cSld>
  <p:timing>
    <p:tnLst>
      <p:par>
        <p:cTn id="103" dur="indefinite" restart="never" nodeType="tmRoot">
          <p:childTnLst>
            <p:seq>
              <p:cTn id="104" nodeType="mainSeq">
                <p:childTnLst>
                  <p:par>
                    <p:cTn id="105" fill="freeze">
                      <p:stCondLst>
                        <p:cond delay="indefinite"/>
                      </p:stCondLst>
                      <p:childTnLst>
                        <p:par>
                          <p:cTn id="106" fill="freeze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freeze">
                      <p:stCondLst>
                        <p:cond delay="indefinite"/>
                      </p:stCondLst>
                      <p:childTnLst>
                        <p:par>
                          <p:cTn id="110" fill="freeze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1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432360" y="0"/>
            <a:ext cx="9071640" cy="122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600">
                <a:solidFill>
                  <a:srgbClr val="ff3366"/>
                </a:solidFill>
                <a:latin typeface="Arial"/>
              </a:rPr>
              <a:t>三、事奉耶和华？我们不能？！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(v19-21)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144000" y="1080000"/>
            <a:ext cx="9792000" cy="61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v19 </a:t>
            </a:r>
            <a:r>
              <a:rPr lang="en-US" sz="3200">
                <a:latin typeface="Arial"/>
              </a:rPr>
              <a:t>你们不能事奉耶和华；因为他是圣洁的神……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我们对于上帝的圣洁、对于福音的恩典本质，都缺乏足够的认识，于是，我们的服事，竟然成为上帝所憎恶的！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v20 </a:t>
            </a:r>
            <a:r>
              <a:rPr lang="en-US" sz="3200">
                <a:latin typeface="Arial"/>
              </a:rPr>
              <a:t>耶和华在降福之后，必转而降祸与你们，把你们灭绝。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问题是：我们有去事奉外邦神吗？表面上看起来是没有，但是，实际的生活、你这棵树上结出的果子让你露马脚啦！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属肉体的基督徒，会有怎样的结局呢？那个结果可怕吗？</a:t>
            </a:r>
            <a:endParaRPr/>
          </a:p>
        </p:txBody>
      </p:sp>
    </p:spTree>
  </p:cSld>
  <p:timing>
    <p:tnLst>
      <p:par>
        <p:cTn id="113" dur="indefinite" restart="never" nodeType="tmRoot">
          <p:childTnLst>
            <p:seq>
              <p:cTn id="114" nodeType="mainSeq">
                <p:childTnLst>
                  <p:par>
                    <p:cTn id="115" fill="freeze">
                      <p:stCondLst>
                        <p:cond delay="indefinite"/>
                      </p:stCondLst>
                      <p:childTnLst>
                        <p:par>
                          <p:cTn id="116" fill="freeze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freeze">
                      <p:stCondLst>
                        <p:cond delay="indefinite"/>
                      </p:stCondLst>
                      <p:childTnLst>
                        <p:par>
                          <p:cTn id="120" fill="freeze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freeze">
                      <p:stCondLst>
                        <p:cond delay="indefinite"/>
                      </p:stCondLst>
                      <p:childTnLst>
                        <p:par>
                          <p:cTn id="124" fill="freeze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7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freeze">
                      <p:stCondLst>
                        <p:cond delay="indefinite"/>
                      </p:stCondLst>
                      <p:childTnLst>
                        <p:par>
                          <p:cTn id="128" fill="freeze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04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freeze">
                      <p:stCondLst>
                        <p:cond delay="indefinite"/>
                      </p:stCondLst>
                      <p:childTnLst>
                        <p:par>
                          <p:cTn id="132" fill="freeze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56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432360" y="0"/>
            <a:ext cx="9071640" cy="122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600">
                <a:solidFill>
                  <a:srgbClr val="ff3366"/>
                </a:solidFill>
                <a:latin typeface="Arial"/>
              </a:rPr>
              <a:t>三、事奉耶和华？我们不能？！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(v19-21)</a:t>
            </a:r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144000" y="1080000"/>
            <a:ext cx="9792000" cy="61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以色列人失败了，第一代人倒毙在旷野，后来的世代上演了士师记。敬拜耶和华，做他的百姓，很难吗？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希伯来书 </a:t>
            </a:r>
            <a:r>
              <a:rPr lang="en-US" sz="3200">
                <a:latin typeface="Arial"/>
              </a:rPr>
              <a:t>2:2 </a:t>
            </a:r>
            <a:r>
              <a:rPr lang="en-US" sz="3200">
                <a:latin typeface="Arial"/>
              </a:rPr>
              <a:t>那借著天使所传的话既是确定的；凡干犯悖逆的都受了该受的报应。</a:t>
            </a:r>
            <a:r>
              <a:rPr lang="en-US" sz="3200">
                <a:latin typeface="Arial"/>
              </a:rPr>
              <a:t>3 </a:t>
            </a:r>
            <a:r>
              <a:rPr lang="en-US" sz="3200">
                <a:latin typeface="Arial"/>
              </a:rPr>
              <a:t>我们若忽略这么大的救恩，怎能逃罪呢？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我最怕什么？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马太福音 </a:t>
            </a:r>
            <a:r>
              <a:rPr lang="en-US" sz="3200">
                <a:latin typeface="Arial"/>
              </a:rPr>
              <a:t>23:15: </a:t>
            </a:r>
            <a:r>
              <a:rPr lang="en-US" sz="3200">
                <a:latin typeface="Arial"/>
              </a:rPr>
              <a:t>你们这假冒为善的文士和法利赛人有祸了！因为你们走遍洋海陆地，勾引一个人入教，既入了教，却使他作地狱之子，比你们还加倍。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那是旧约时代？是犹太人的法利赛人他们干的蠢事，不再适合我们今天的情况？</a:t>
            </a:r>
            <a:endParaRPr/>
          </a:p>
        </p:txBody>
      </p:sp>
    </p:spTree>
  </p:cSld>
  <p:timing>
    <p:tnLst>
      <p:par>
        <p:cTn id="135" dur="indefinite" restart="never" nodeType="tmRoot">
          <p:childTnLst>
            <p:seq>
              <p:cTn id="136" nodeType="mainSeq">
                <p:childTnLst>
                  <p:par>
                    <p:cTn id="137" fill="freeze">
                      <p:stCondLst>
                        <p:cond delay="indefinite"/>
                      </p:stCondLst>
                      <p:childTnLst>
                        <p:par>
                          <p:cTn id="138" fill="freeze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freeze">
                      <p:stCondLst>
                        <p:cond delay="indefinite"/>
                      </p:stCondLst>
                      <p:childTnLst>
                        <p:par>
                          <p:cTn id="142" fill="freeze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7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freeze">
                      <p:stCondLst>
                        <p:cond delay="indefinite"/>
                      </p:stCondLst>
                      <p:childTnLst>
                        <p:par>
                          <p:cTn id="146" fill="freeze">
                            <p:stCondLst>
                              <p:cond delay="0"/>
                            </p:stCondLst>
                            <p:childTnLst>
                              <p:par>
                                <p:cTn id="1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07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freeze">
                      <p:stCondLst>
                        <p:cond delay="indefinite"/>
                      </p:stCondLst>
                      <p:childTnLst>
                        <p:par>
                          <p:cTn id="150" fill="freeze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14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freeze">
                      <p:stCondLst>
                        <p:cond delay="indefinite"/>
                      </p:stCondLst>
                      <p:childTnLst>
                        <p:par>
                          <p:cTn id="154" fill="freeze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86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432360" y="0"/>
            <a:ext cx="9071640" cy="122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600">
                <a:solidFill>
                  <a:srgbClr val="ff3366"/>
                </a:solidFill>
                <a:latin typeface="Arial"/>
              </a:rPr>
              <a:t>三、事奉耶和华？我们不能？！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(v19-21)</a:t>
            </a: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144000" y="1080000"/>
            <a:ext cx="9792000" cy="61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法利赛人：精通律法的人，怎么会反而成为被上帝撇弃的。再仔细想想这是怎么回事？今天如何避免呢？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错误的神学，到处都是？我们怎么避免呢？——追求话语的，成了律法主义、法利赛人；追求圣灵的（灵恩），变成了自我中心的成功神学（</a:t>
            </a:r>
            <a:r>
              <a:rPr lang="en-US" sz="3200">
                <a:latin typeface="Arial"/>
              </a:rPr>
              <a:t>prosperity Gospel</a:t>
            </a:r>
            <a:r>
              <a:rPr lang="en-US" sz="3200">
                <a:latin typeface="Arial"/>
              </a:rPr>
              <a:t>）。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洛桑会议</a:t>
            </a:r>
            <a:r>
              <a:rPr lang="en-US" sz="3200">
                <a:latin typeface="Arial"/>
              </a:rPr>
              <a:t>(The Lausanne Global Conversation)</a:t>
            </a:r>
            <a:r>
              <a:rPr lang="en-US" sz="3200">
                <a:latin typeface="Arial"/>
              </a:rPr>
              <a:t>：我们所定义的“成功神学”就是：教导信徒有权利得到健康和财富的祝福，他们通过积极的认信，以及金钱或物质上的‘播种’，就能获得这些祝福。成功神学的教导在各大洲的众多宗派中都普遍存在。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其他：无法展开论述了</a:t>
            </a:r>
            <a:r>
              <a:rPr lang="en-US" sz="3200">
                <a:latin typeface="Arial"/>
              </a:rPr>
              <a:t>--</a:t>
            </a:r>
            <a:r>
              <a:rPr lang="en-US" sz="3200">
                <a:latin typeface="Arial"/>
              </a:rPr>
              <a:t>我们的事奉，东一榔头西一棒子，各人任意而行？！什么是传福音、建造门徒，整全的教会观是什么？让我们谦卑寻求神、不断倚靠圣灵！</a:t>
            </a:r>
            <a:endParaRPr/>
          </a:p>
        </p:txBody>
      </p:sp>
    </p:spTree>
  </p:cSld>
  <p:timing>
    <p:tnLst>
      <p:par>
        <p:cTn id="157" dur="indefinite" restart="never" nodeType="tmRoot">
          <p:childTnLst>
            <p:seq>
              <p:cTn id="158" nodeType="mainSeq">
                <p:childTnLst>
                  <p:par>
                    <p:cTn id="159" fill="freeze">
                      <p:stCondLst>
                        <p:cond delay="indefinite"/>
                      </p:stCondLst>
                      <p:childTnLst>
                        <p:par>
                          <p:cTn id="160" fill="freeze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freeze">
                      <p:stCondLst>
                        <p:cond delay="indefinite"/>
                      </p:stCondLst>
                      <p:childTnLst>
                        <p:par>
                          <p:cTn id="164" fill="freeze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7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freeze">
                      <p:stCondLst>
                        <p:cond delay="indefinite"/>
                      </p:stCondLst>
                      <p:childTnLst>
                        <p:par>
                          <p:cTn id="168" fill="freeze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29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freeze">
                      <p:stCondLst>
                        <p:cond delay="indefinite"/>
                      </p:stCondLst>
                      <p:childTnLst>
                        <p:par>
                          <p:cTn id="172" fill="freeze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58" end="3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432360" y="0"/>
            <a:ext cx="9071640" cy="122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3600">
                <a:solidFill>
                  <a:srgbClr val="ff3366"/>
                </a:solidFill>
                <a:latin typeface="Arial"/>
              </a:rPr>
              <a:t>结论 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&amp; 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祷告：</a:t>
            </a:r>
            <a:endParaRPr/>
          </a:p>
        </p:txBody>
      </p:sp>
      <p:sp>
        <p:nvSpPr>
          <p:cNvPr id="70" name="TextShape 2"/>
          <p:cNvSpPr txBox="1"/>
          <p:nvPr/>
        </p:nvSpPr>
        <p:spPr>
          <a:xfrm>
            <a:off x="144000" y="1080000"/>
            <a:ext cx="9792000" cy="61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ff"/>
                </a:solidFill>
                <a:latin typeface="Arial"/>
              </a:rPr>
              <a:t>Matthew 18:6: </a:t>
            </a:r>
            <a:r>
              <a:rPr lang="en-US" sz="3200">
                <a:latin typeface="Arial"/>
              </a:rPr>
              <a:t>凡使这信我的一个小子跌倒的，</a:t>
            </a:r>
            <a:r>
              <a:rPr lang="en-US" sz="3200">
                <a:solidFill>
                  <a:srgbClr val="ff3366"/>
                </a:solidFill>
                <a:latin typeface="Arial"/>
              </a:rPr>
              <a:t>倒不如</a:t>
            </a:r>
            <a:r>
              <a:rPr lang="en-US" sz="3200">
                <a:latin typeface="Arial"/>
              </a:rPr>
              <a:t>把大磨石拴在这人的颈项上，沉在深海里。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ff"/>
                </a:solidFill>
                <a:latin typeface="Arial"/>
              </a:rPr>
              <a:t>I Corinthians 3:18: </a:t>
            </a:r>
            <a:r>
              <a:rPr lang="en-US" sz="3200">
                <a:latin typeface="Arial"/>
              </a:rPr>
              <a:t>人不可自欺。你们中间若有人在这世界自以为有智慧，</a:t>
            </a:r>
            <a:r>
              <a:rPr lang="en-US" sz="3200">
                <a:solidFill>
                  <a:srgbClr val="ff3366"/>
                </a:solidFill>
                <a:latin typeface="Arial"/>
              </a:rPr>
              <a:t>倒不如</a:t>
            </a:r>
            <a:r>
              <a:rPr lang="en-US" sz="3200">
                <a:latin typeface="Arial"/>
              </a:rPr>
              <a:t>变作愚拙，好成为有智慧的。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ff"/>
                </a:solidFill>
                <a:latin typeface="Arial"/>
              </a:rPr>
              <a:t>II Peter 2:21: </a:t>
            </a:r>
            <a:r>
              <a:rPr lang="en-US" sz="3200">
                <a:latin typeface="Arial"/>
              </a:rPr>
              <a:t>他们晓得义路，竟背弃了传给他们的圣命，</a:t>
            </a:r>
            <a:r>
              <a:rPr lang="en-US" sz="3200">
                <a:solidFill>
                  <a:srgbClr val="ff3366"/>
                </a:solidFill>
                <a:latin typeface="Arial"/>
              </a:rPr>
              <a:t>倒不如</a:t>
            </a:r>
            <a:r>
              <a:rPr lang="en-US" sz="3200">
                <a:latin typeface="Arial"/>
              </a:rPr>
              <a:t>不晓得为妙。</a:t>
            </a:r>
            <a:endParaRPr/>
          </a:p>
        </p:txBody>
      </p:sp>
    </p:spTree>
  </p:cSld>
  <p:timing>
    <p:tnLst>
      <p:par>
        <p:cTn id="175" dur="indefinite" restart="never" nodeType="tmRoot">
          <p:childTnLst>
            <p:seq>
              <p:cTn id="176" nodeType="mainSeq">
                <p:childTnLst>
                  <p:par>
                    <p:cTn id="177" fill="freeze">
                      <p:stCondLst>
                        <p:cond delay="indefinite"/>
                      </p:stCondLst>
                      <p:childTnLst>
                        <p:par>
                          <p:cTn id="178" fill="freeze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freeze">
                      <p:stCondLst>
                        <p:cond delay="indefinite"/>
                      </p:stCondLst>
                      <p:childTnLst>
                        <p:par>
                          <p:cTn id="182" fill="freeze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2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freeze">
                      <p:stCondLst>
                        <p:cond delay="indefinite"/>
                      </p:stCondLst>
                      <p:childTnLst>
                        <p:par>
                          <p:cTn id="186" fill="freeze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14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6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3366"/>
                </a:solidFill>
                <a:latin typeface="Arial"/>
              </a:rPr>
              <a:t>何为事奉耶和华？</a:t>
            </a:r>
            <a:r>
              <a:rPr lang="en-US" sz="4400">
                <a:solidFill>
                  <a:srgbClr val="ff3366"/>
                </a:solidFill>
                <a:latin typeface="Arial"/>
              </a:rPr>
              <a:t>
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Serve the Lord in sincerity and in truth !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144000" y="1769040"/>
            <a:ext cx="9792000" cy="550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1 </a:t>
            </a:r>
            <a:r>
              <a:rPr lang="en-US" sz="3200">
                <a:latin typeface="Arial"/>
              </a:rPr>
              <a:t>约书亚将以色列的众支派聚集在示剑，召了以色列的长老、族长、审判官，并官长来，他们就站在　神面前。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2 </a:t>
            </a:r>
            <a:r>
              <a:rPr lang="en-US" sz="3200">
                <a:latin typeface="Arial"/>
              </a:rPr>
              <a:t>约书亚对众民说：「耶和华─以色列的　神如此说：『古时你们的列祖，就是亚伯拉罕和拿鹤的父亲他拉，住在大河那边事奉别神，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3 </a:t>
            </a:r>
            <a:r>
              <a:rPr lang="en-US" sz="3200">
                <a:latin typeface="Arial"/>
              </a:rPr>
              <a:t>我将你们的祖宗亚伯拉罕从大河那边带来，领他走遍迦南全地，又使他的子孙众多，把以撒赐给他；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4 </a:t>
            </a:r>
            <a:r>
              <a:rPr lang="en-US" sz="3200">
                <a:latin typeface="Arial"/>
              </a:rPr>
              <a:t>又把雅各和以扫赐给以撒，将西珥山赐给以扫为业；后来雅各和他的子孙下到埃及去了。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6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3366"/>
                </a:solidFill>
                <a:latin typeface="Arial"/>
              </a:rPr>
              <a:t>何为事奉耶和华？</a:t>
            </a:r>
            <a:r>
              <a:rPr lang="en-US" sz="4400">
                <a:solidFill>
                  <a:srgbClr val="ff3366"/>
                </a:solidFill>
                <a:latin typeface="Arial"/>
              </a:rPr>
              <a:t>
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Serve the Lord in sincerity and in truth !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144000" y="1769040"/>
            <a:ext cx="9792000" cy="550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……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11 </a:t>
            </a:r>
            <a:r>
              <a:rPr lang="en-US" sz="3200">
                <a:latin typeface="Arial"/>
              </a:rPr>
              <a:t>你们过了约旦河，到了耶利哥；耶利哥人、亚摩利人、比利洗人、迦南人、赫人、革迦撒人、希未人、耶布斯人都与你们争战；我把他们交在你们手里。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12 </a:t>
            </a:r>
            <a:r>
              <a:rPr lang="en-US" sz="3200">
                <a:latin typeface="Arial"/>
              </a:rPr>
              <a:t>我打发黄蜂飞在你们前面，将亚摩利人的二王从你们面前撵出，并不是用你的刀，也不是用你的弓。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13 </a:t>
            </a:r>
            <a:r>
              <a:rPr lang="en-US" sz="3200">
                <a:latin typeface="Arial"/>
              </a:rPr>
              <a:t>我赐给你们地土，非你们所修治的；我赐给你们城邑，非你们所建造的。你们就住在其中，又得吃非你们所栽种的葡萄园、橄榄园的果子。』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6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3366"/>
                </a:solidFill>
                <a:latin typeface="Arial"/>
              </a:rPr>
              <a:t>何为事奉耶和华？</a:t>
            </a:r>
            <a:r>
              <a:rPr lang="en-US" sz="4400">
                <a:solidFill>
                  <a:srgbClr val="ff3366"/>
                </a:solidFill>
                <a:latin typeface="Arial"/>
              </a:rPr>
              <a:t>
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Serve the Lord in sincerity and in truth !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144000" y="1769040"/>
            <a:ext cx="9792000" cy="550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14 </a:t>
            </a:r>
            <a:r>
              <a:rPr lang="en-US" sz="3200">
                <a:latin typeface="Arial"/>
              </a:rPr>
              <a:t>现在你们要敬畏耶和华，诚心实意的事奉他，将你们列祖在大河那边和在埃及所事奉的神除掉，去事奉耶和华。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15 </a:t>
            </a:r>
            <a:r>
              <a:rPr lang="en-US" sz="3200">
                <a:latin typeface="Arial"/>
              </a:rPr>
              <a:t>若是你们以事奉耶和华为不好，今日就可以选择所要事奉的：是你们列祖在大河那边所事奉的神呢？是你们所住这地的亚摩利人的神呢？至于我和我家，我们必定事奉耶和华。」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16 </a:t>
            </a:r>
            <a:r>
              <a:rPr lang="en-US" sz="3200">
                <a:latin typeface="Arial"/>
              </a:rPr>
              <a:t>百姓回答说：「我们断不敢离弃耶和华去事奉别神；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6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3366"/>
                </a:solidFill>
                <a:latin typeface="Arial"/>
              </a:rPr>
              <a:t>何为事奉耶和华？</a:t>
            </a:r>
            <a:r>
              <a:rPr lang="en-US" sz="4400">
                <a:solidFill>
                  <a:srgbClr val="ff3366"/>
                </a:solidFill>
                <a:latin typeface="Arial"/>
              </a:rPr>
              <a:t>
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Serve the Lord in sincerity and in truth !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144000" y="1769040"/>
            <a:ext cx="9792000" cy="550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……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19 </a:t>
            </a:r>
            <a:r>
              <a:rPr lang="en-US" sz="3200">
                <a:latin typeface="Arial"/>
              </a:rPr>
              <a:t>约书亚对百姓说：「你们不能事奉耶和华；因为他是圣洁的　神，是忌邪的　神，必不赦免你们的过犯罪恶。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20 </a:t>
            </a:r>
            <a:r>
              <a:rPr lang="en-US" sz="3200">
                <a:latin typeface="Arial"/>
              </a:rPr>
              <a:t>你们若离弃耶和华去事奉外邦神，耶和华在降福之后，必转而降祸与你们，把你们灭绝。」</a:t>
            </a:r>
            <a:endParaRPr/>
          </a:p>
          <a:p>
            <a:pPr>
              <a:buSzPct val="45000"/>
              <a:buFont typeface="StarSymbol"/>
              <a:buChar char=""/>
            </a:pPr>
            <a:r>
              <a:rPr lang="en-US" sz="3200">
                <a:latin typeface="Arial"/>
              </a:rPr>
              <a:t>21 </a:t>
            </a:r>
            <a:r>
              <a:rPr lang="en-US" sz="3200">
                <a:latin typeface="Arial"/>
              </a:rPr>
              <a:t>百姓回答约书亚说：「不然，我们定要事奉耶和华。」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68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solidFill>
                  <a:srgbClr val="ff3366"/>
                </a:solidFill>
                <a:latin typeface="Arial"/>
              </a:rPr>
              <a:t>何为事奉耶和华？</a:t>
            </a:r>
            <a:r>
              <a:rPr lang="en-US" sz="4400">
                <a:solidFill>
                  <a:srgbClr val="ff3366"/>
                </a:solidFill>
                <a:latin typeface="Arial"/>
              </a:rPr>
              <a:t>
</a:t>
            </a:r>
            <a:r>
              <a:rPr lang="en-US" sz="3600">
                <a:solidFill>
                  <a:srgbClr val="ff3366"/>
                </a:solidFill>
                <a:latin typeface="Arial"/>
              </a:rPr>
              <a:t>Serve the Lord in sincerity and in truth !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216000" cy="5430960"/>
          </a:xfrm>
          <a:prstGeom prst="rect">
            <a:avLst/>
          </a:prstGeom>
        </p:spPr>
        <p:txBody>
          <a:bodyPr lIns="0" rIns="0" tIns="0" bIns="0"/>
          <a:p>
            <a:pPr>
              <a:buSzPct val="75000"/>
              <a:buFont typeface="StarSymbol"/>
              <a:buChar char=""/>
            </a:pPr>
            <a:r>
              <a:rPr lang="en-US" sz="3200">
                <a:latin typeface="Arial"/>
              </a:rPr>
              <a:t>一、事奉耶和华？为什么？</a:t>
            </a:r>
            <a:endParaRPr/>
          </a:p>
          <a:p>
            <a:pPr>
              <a:buSzPct val="75000"/>
              <a:buFont typeface="StarSymbol"/>
              <a:buChar char=""/>
            </a:pPr>
            <a:endParaRPr/>
          </a:p>
          <a:p>
            <a:pPr>
              <a:buSzPct val="75000"/>
              <a:buFont typeface="StarSymbol"/>
              <a:buChar char=""/>
            </a:pPr>
            <a:r>
              <a:rPr lang="en-US" sz="3200">
                <a:latin typeface="Arial"/>
              </a:rPr>
              <a:t>二、事奉耶和华？怎么做？</a:t>
            </a:r>
            <a:endParaRPr/>
          </a:p>
          <a:p>
            <a:pPr>
              <a:buSzPct val="75000"/>
              <a:buFont typeface="StarSymbol"/>
              <a:buChar char=""/>
            </a:pPr>
            <a:endParaRPr/>
          </a:p>
          <a:p>
            <a:pPr>
              <a:buSzPct val="75000"/>
              <a:buFont typeface="StarSymbol"/>
              <a:buChar char=""/>
            </a:pPr>
            <a:r>
              <a:rPr lang="en-US" sz="3200">
                <a:latin typeface="Arial"/>
              </a:rPr>
              <a:t>三、事奉耶和华？我们做不来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>
                <p:childTnLst>
                  <p:par>
                    <p:cTn id="17" fill="freeze">
                      <p:stCondLst>
                        <p:cond delay="indefinite"/>
                      </p:stCondLst>
                      <p:childTnLst>
                        <p:par>
                          <p:cTn id="18" fill="freeze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freeze">
                      <p:stCondLst>
                        <p:cond delay="indefinite"/>
                      </p:stCondLst>
                      <p:childTnLst>
                        <p:par>
                          <p:cTn id="22" fill="freeze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4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freeze">
                      <p:stCondLst>
                        <p:cond delay="indefinite"/>
                      </p:stCondLst>
                      <p:childTnLst>
                        <p:par>
                          <p:cTn id="26" fill="freeze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8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432360" y="0"/>
            <a:ext cx="9071640" cy="122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000">
                <a:solidFill>
                  <a:srgbClr val="ff3366"/>
                </a:solidFill>
                <a:latin typeface="Arial"/>
              </a:rPr>
              <a:t>一、事奉耶和华？为什么？（</a:t>
            </a:r>
            <a:r>
              <a:rPr lang="en-US" sz="4000">
                <a:solidFill>
                  <a:srgbClr val="ff3366"/>
                </a:solidFill>
                <a:latin typeface="Arial"/>
              </a:rPr>
              <a:t>v1-13</a:t>
            </a:r>
            <a:r>
              <a:rPr lang="en-US" sz="4000">
                <a:solidFill>
                  <a:srgbClr val="ff3366"/>
                </a:solidFill>
                <a:latin typeface="Arial"/>
              </a:rPr>
              <a:t>）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144000" y="1080000"/>
            <a:ext cx="9792000" cy="61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12b </a:t>
            </a:r>
            <a:r>
              <a:rPr lang="en-US" sz="3200">
                <a:latin typeface="Arial"/>
              </a:rPr>
              <a:t>并不是用你的刀，也不是用你的弓。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location, location, location!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Understand the Context! </a:t>
            </a:r>
            <a:r>
              <a:rPr lang="en-US" sz="3200">
                <a:latin typeface="Arial"/>
              </a:rPr>
              <a:t>约书亚提醒以色列众人知道：他们来自何方？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我们呢？我们在宇宙中的位置、人生道路中的位置、在永恒当中的定位？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为什么事奉神？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认识神、认识自己之后的自然的推论：没有比这更大的喜乐和价值了！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（</a:t>
            </a:r>
            <a:r>
              <a:rPr lang="en-US" sz="3200">
                <a:latin typeface="Arial"/>
              </a:rPr>
              <a:t>John Piper</a:t>
            </a:r>
            <a:r>
              <a:rPr lang="en-US" sz="3200">
                <a:latin typeface="Arial"/>
              </a:rPr>
              <a:t>的基督徒快乐主义</a:t>
            </a:r>
            <a:r>
              <a:rPr lang="en-US" sz="3200">
                <a:latin typeface="Arial"/>
              </a:rPr>
              <a:t>--Christian Hedonism</a:t>
            </a:r>
            <a:r>
              <a:rPr lang="en-US" sz="3200">
                <a:latin typeface="Arial"/>
              </a:rPr>
              <a:t>）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>
                <p:childTnLst>
                  <p:par>
                    <p:cTn id="31" fill="freeze">
                      <p:stCondLst>
                        <p:cond delay="indefinite"/>
                      </p:stCondLst>
                      <p:childTnLst>
                        <p:par>
                          <p:cTn id="32" fill="freeze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freeze">
                      <p:stCondLst>
                        <p:cond delay="indefinite"/>
                      </p:stCondLst>
                      <p:childTnLst>
                        <p:par>
                          <p:cTn id="36" fill="freeze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freeze">
                      <p:stCondLst>
                        <p:cond delay="indefinite"/>
                      </p:stCondLst>
                      <p:childTnLst>
                        <p:par>
                          <p:cTn id="40" fill="freeze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1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freeze">
                      <p:stCondLst>
                        <p:cond delay="indefinite"/>
                      </p:stCondLst>
                      <p:childTnLst>
                        <p:par>
                          <p:cTn id="44" fill="freeze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96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freeze">
                      <p:stCondLst>
                        <p:cond delay="indefinite"/>
                      </p:stCondLst>
                      <p:childTnLst>
                        <p:par>
                          <p:cTn id="48" fill="freeze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29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freeze">
                      <p:stCondLst>
                        <p:cond delay="indefinite"/>
                      </p:stCondLst>
                      <p:childTnLst>
                        <p:par>
                          <p:cTn id="52" fill="freeze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37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freeze">
                      <p:stCondLst>
                        <p:cond delay="indefinite"/>
                      </p:stCondLst>
                      <p:childTnLst>
                        <p:par>
                          <p:cTn id="56" fill="freeze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69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32360" y="0"/>
            <a:ext cx="9071640" cy="122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000">
                <a:solidFill>
                  <a:srgbClr val="ff3366"/>
                </a:solidFill>
                <a:latin typeface="Arial"/>
              </a:rPr>
              <a:t>二、事奉耶和华？怎么做？ </a:t>
            </a:r>
            <a:r>
              <a:rPr lang="en-US" sz="4000">
                <a:solidFill>
                  <a:srgbClr val="ff3366"/>
                </a:solidFill>
                <a:latin typeface="Arial"/>
              </a:rPr>
              <a:t>(v14-18)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144000" y="1080000"/>
            <a:ext cx="9792000" cy="61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14a </a:t>
            </a:r>
            <a:r>
              <a:rPr lang="en-US" sz="3200">
                <a:latin typeface="Arial"/>
              </a:rPr>
              <a:t>你们要敬畏耶和华，诚心实意的事奉他（</a:t>
            </a:r>
            <a:r>
              <a:rPr lang="en-US" sz="3200">
                <a:latin typeface="Arial"/>
              </a:rPr>
              <a:t>Now </a:t>
            </a:r>
            <a:r>
              <a:rPr lang="en-US" sz="3200">
                <a:latin typeface="Arial"/>
              </a:rPr>
              <a:t>therefore fear the Lord and serve him in sincerity </a:t>
            </a:r>
            <a:r>
              <a:rPr lang="en-US" sz="3200">
                <a:latin typeface="Arial"/>
              </a:rPr>
              <a:t>and in faithfulness/truth. </a:t>
            </a:r>
            <a:r>
              <a:rPr lang="en-US" sz="3200">
                <a:latin typeface="Arial"/>
              </a:rPr>
              <a:t>）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15 </a:t>
            </a:r>
            <a:r>
              <a:rPr lang="en-US" sz="3200">
                <a:latin typeface="Arial"/>
              </a:rPr>
              <a:t>今日就可以选择所要事奉的……至于我和我家，</a:t>
            </a:r>
            <a:r>
              <a:rPr lang="en-US" sz="3200">
                <a:latin typeface="Arial"/>
              </a:rPr>
              <a:t>我们必定事奉耶和华。</a:t>
            </a:r>
            <a:endParaRPr/>
          </a:p>
        </p:txBody>
      </p:sp>
    </p:spTree>
  </p:cSld>
  <p:timing>
    <p:tnLst>
      <p:par>
        <p:cTn id="59" dur="indefinite" restart="never" nodeType="tmRoot">
          <p:childTnLst>
            <p:seq>
              <p:cTn id="60" nodeType="mainSeq">
                <p:childTnLst>
                  <p:par>
                    <p:cTn id="61" fill="freeze">
                      <p:stCondLst>
                        <p:cond delay="indefinite"/>
                      </p:stCondLst>
                      <p:childTnLst>
                        <p:par>
                          <p:cTn id="62" fill="freeze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freeze">
                      <p:stCondLst>
                        <p:cond delay="indefinite"/>
                      </p:stCondLst>
                      <p:childTnLst>
                        <p:par>
                          <p:cTn id="66" fill="freeze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06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32360" y="0"/>
            <a:ext cx="9071640" cy="1224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000">
                <a:solidFill>
                  <a:srgbClr val="ff3366"/>
                </a:solidFill>
                <a:latin typeface="Arial"/>
              </a:rPr>
              <a:t>二、事奉耶和华？怎么做？ </a:t>
            </a:r>
            <a:r>
              <a:rPr lang="en-US" sz="4000">
                <a:solidFill>
                  <a:srgbClr val="ff3366"/>
                </a:solidFill>
                <a:latin typeface="Arial"/>
              </a:rPr>
              <a:t>(v14-18)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144000" y="1080000"/>
            <a:ext cx="9792000" cy="6192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约翰福音 </a:t>
            </a:r>
            <a:r>
              <a:rPr lang="en-US" sz="3200">
                <a:latin typeface="Arial"/>
              </a:rPr>
              <a:t>4:21-24 21 </a:t>
            </a:r>
            <a:r>
              <a:rPr lang="en-US" sz="3200">
                <a:latin typeface="Arial"/>
              </a:rPr>
              <a:t>耶稣说：「妇人，你当信我。</a:t>
            </a:r>
            <a:r>
              <a:rPr lang="en-US" sz="3200">
                <a:latin typeface="Arial"/>
              </a:rPr>
              <a:t>(</a:t>
            </a:r>
            <a:r>
              <a:rPr lang="en-US" sz="3200">
                <a:latin typeface="Arial"/>
              </a:rPr>
              <a:t>此处可省略</a:t>
            </a:r>
            <a:r>
              <a:rPr lang="en-US" sz="3200">
                <a:latin typeface="Arial"/>
              </a:rPr>
              <a:t>--</a:t>
            </a:r>
            <a:r>
              <a:rPr lang="en-US" sz="3200">
                <a:latin typeface="Arial"/>
              </a:rPr>
              <a:t>时候将到，你们拜父，也不在这山上，也不在耶路撒冷。</a:t>
            </a:r>
            <a:r>
              <a:rPr lang="en-US" sz="3200">
                <a:latin typeface="Arial"/>
              </a:rPr>
              <a:t>--) 22 </a:t>
            </a:r>
            <a:r>
              <a:rPr lang="en-US" sz="3200">
                <a:latin typeface="Arial"/>
              </a:rPr>
              <a:t>你们所拜的，你们不知道；我们所拜的，我们知道，因为救恩是从犹太人出来的。</a:t>
            </a:r>
            <a:r>
              <a:rPr lang="en-US" sz="3200">
                <a:latin typeface="Arial"/>
              </a:rPr>
              <a:t>23 </a:t>
            </a:r>
            <a:r>
              <a:rPr lang="en-US" sz="3200">
                <a:latin typeface="Arial"/>
              </a:rPr>
              <a:t>时候将到，如今就是了，那真正拜父的，要用心灵和诚实拜他，因为父要这样的人拜他。 </a:t>
            </a:r>
            <a:r>
              <a:rPr lang="en-US" sz="3200">
                <a:latin typeface="Arial"/>
              </a:rPr>
              <a:t>24 </a:t>
            </a:r>
            <a:r>
              <a:rPr lang="en-US" sz="3200">
                <a:latin typeface="Arial"/>
              </a:rPr>
              <a:t>　神是个灵（或无个字），所以拜他的必须用心灵和诚实拜他。」</a:t>
            </a:r>
            <a:endParaRPr/>
          </a:p>
          <a:p>
            <a:pPr>
              <a:buSzPct val="45000"/>
              <a:buFont typeface="StarSymbol"/>
              <a:buChar char=""/>
            </a:pPr>
            <a:r>
              <a:rPr lang="en-US" sz="3200">
                <a:latin typeface="Arial"/>
              </a:rPr>
              <a:t>v23 </a:t>
            </a:r>
            <a:r>
              <a:rPr lang="en-US" sz="3200">
                <a:latin typeface="Arial"/>
              </a:rPr>
              <a:t>父要这样的人拜他（父亲在寻找这样的人！</a:t>
            </a:r>
            <a:r>
              <a:rPr lang="en-US" sz="3200">
                <a:latin typeface="Arial"/>
              </a:rPr>
              <a:t>for the Father is seeking such people to worship him.</a:t>
            </a:r>
            <a:r>
              <a:rPr lang="en-US" sz="3200">
                <a:latin typeface="Arial"/>
              </a:rPr>
              <a:t>）</a:t>
            </a:r>
            <a:endParaRPr/>
          </a:p>
        </p:txBody>
      </p:sp>
    </p:spTree>
  </p:cSld>
  <p:timing>
    <p:tnLst>
      <p:par>
        <p:cTn id="69" dur="indefinite" restart="never" nodeType="tmRoot">
          <p:childTnLst>
            <p:seq>
              <p:cTn id="70" nodeType="mainSeq">
                <p:childTnLst>
                  <p:par>
                    <p:cTn id="71" fill="freeze">
                      <p:stCondLst>
                        <p:cond delay="indefinite"/>
                      </p:stCondLst>
                      <p:childTnLst>
                        <p:par>
                          <p:cTn id="72" fill="freeze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freeze">
                      <p:stCondLst>
                        <p:cond delay="indefinite"/>
                      </p:stCondLst>
                      <p:childTnLst>
                        <p:par>
                          <p:cTn id="76" fill="freeze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81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