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7" r:id="rId4"/>
    <p:sldId id="258" r:id="rId5"/>
    <p:sldId id="259" r:id="rId6"/>
    <p:sldId id="260" r:id="rId7"/>
    <p:sldId id="262" r:id="rId8"/>
    <p:sldId id="276" r:id="rId9"/>
    <p:sldId id="261" r:id="rId10"/>
    <p:sldId id="265" r:id="rId11"/>
    <p:sldId id="263" r:id="rId12"/>
    <p:sldId id="264" r:id="rId13"/>
    <p:sldId id="266" r:id="rId14"/>
    <p:sldId id="267" r:id="rId15"/>
    <p:sldId id="268" r:id="rId16"/>
    <p:sldId id="269" r:id="rId17"/>
    <p:sldId id="270" r:id="rId18"/>
    <p:sldId id="272" r:id="rId19"/>
    <p:sldId id="273" r:id="rId20"/>
    <p:sldId id="274" r:id="rId21"/>
    <p:sldId id="271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009900"/>
    <a:srgbClr val="00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138" autoAdjust="0"/>
    <p:restoredTop sz="94660"/>
  </p:normalViewPr>
  <p:slideViewPr>
    <p:cSldViewPr>
      <p:cViewPr>
        <p:scale>
          <a:sx n="50" d="100"/>
          <a:sy n="50" d="100"/>
        </p:scale>
        <p:origin x="-2412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C24CB-1BCE-4DC8-AEF0-7250132CDA64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7AEBF-5986-455E-8B8A-2BEBBD29D6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396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47AEBF-5986-455E-8B8A-2BEBBD29D64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317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3AD-ED05-4320-B7AF-4394EEBCA380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C55-8DC0-426A-BE93-D0DE8B82B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470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3AD-ED05-4320-B7AF-4394EEBCA380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C55-8DC0-426A-BE93-D0DE8B82B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68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3AD-ED05-4320-B7AF-4394EEBCA380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C55-8DC0-426A-BE93-D0DE8B82B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119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3AD-ED05-4320-B7AF-4394EEBCA380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C55-8DC0-426A-BE93-D0DE8B82B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302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3AD-ED05-4320-B7AF-4394EEBCA380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C55-8DC0-426A-BE93-D0DE8B82B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916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3AD-ED05-4320-B7AF-4394EEBCA380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C55-8DC0-426A-BE93-D0DE8B82B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730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3AD-ED05-4320-B7AF-4394EEBCA380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C55-8DC0-426A-BE93-D0DE8B82B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2227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3AD-ED05-4320-B7AF-4394EEBCA380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C55-8DC0-426A-BE93-D0DE8B82B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45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3AD-ED05-4320-B7AF-4394EEBCA380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C55-8DC0-426A-BE93-D0DE8B82B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30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3AD-ED05-4320-B7AF-4394EEBCA380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C55-8DC0-426A-BE93-D0DE8B82B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71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063AD-ED05-4320-B7AF-4394EEBCA380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F8C55-8DC0-426A-BE93-D0DE8B82B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499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063AD-ED05-4320-B7AF-4394EEBCA380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F8C55-8DC0-426A-BE93-D0DE8B82B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267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1447800"/>
          </a:xfrm>
        </p:spPr>
        <p:txBody>
          <a:bodyPr>
            <a:normAutofit/>
          </a:bodyPr>
          <a:lstStyle/>
          <a:p>
            <a:r>
              <a:rPr lang="zh-CN" altLang="en-US" sz="6000" b="1" dirty="0"/>
              <a:t>择</a:t>
            </a:r>
            <a:r>
              <a:rPr lang="zh-CN" altLang="en-US" sz="6000" b="1" dirty="0" smtClean="0"/>
              <a:t>言轻重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8382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chemeClr val="tx1"/>
                </a:solidFill>
              </a:rPr>
              <a:t>诗篇五十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二篇</a:t>
            </a:r>
            <a:endParaRPr lang="en-US" sz="3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7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耶和华所恨恶的有六样</a:t>
            </a:r>
            <a:r>
              <a:rPr lang="en-US" altLang="zh-CN" sz="3400" b="1" dirty="0" smtClean="0">
                <a:solidFill>
                  <a:srgbClr val="0000FF"/>
                </a:solidFill>
                <a:latin typeface="+mn-ea"/>
              </a:rPr>
              <a:t>,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连他心所憎恶的共有七样</a:t>
            </a:r>
            <a:r>
              <a:rPr lang="en-US" altLang="zh-CN" sz="3400" b="1" dirty="0" smtClean="0">
                <a:solidFill>
                  <a:srgbClr val="0000FF"/>
                </a:solidFill>
                <a:latin typeface="+mn-ea"/>
              </a:rPr>
              <a:t>: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就是高傲的眼</a:t>
            </a:r>
            <a:r>
              <a:rPr lang="en-US" altLang="zh-CN" sz="3400" b="1" dirty="0" smtClean="0">
                <a:solidFill>
                  <a:srgbClr val="0000FF"/>
                </a:solidFill>
                <a:latin typeface="+mn-ea"/>
              </a:rPr>
              <a:t>,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</a:rPr>
              <a:t>撒谎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的舌</a:t>
            </a:r>
            <a:r>
              <a:rPr lang="en-US" altLang="zh-CN" sz="3400" b="1" dirty="0" smtClean="0">
                <a:solidFill>
                  <a:srgbClr val="0000FF"/>
                </a:solidFill>
                <a:latin typeface="+mn-ea"/>
              </a:rPr>
              <a:t>,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流无辜人血的手</a:t>
            </a:r>
            <a:r>
              <a:rPr lang="en-US" altLang="zh-CN" sz="3400" b="1" dirty="0" smtClean="0">
                <a:solidFill>
                  <a:srgbClr val="0000FF"/>
                </a:solidFill>
                <a:latin typeface="+mn-ea"/>
              </a:rPr>
              <a:t>,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图谋恶计的心</a:t>
            </a:r>
            <a:r>
              <a:rPr lang="en-US" altLang="zh-CN" sz="3400" b="1" dirty="0" smtClean="0">
                <a:solidFill>
                  <a:srgbClr val="0000FF"/>
                </a:solidFill>
                <a:latin typeface="+mn-ea"/>
              </a:rPr>
              <a:t>,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飞跑行恶的脚</a:t>
            </a:r>
            <a:r>
              <a:rPr lang="en-US" altLang="zh-CN" sz="3400" b="1" dirty="0" smtClean="0">
                <a:solidFill>
                  <a:srgbClr val="0000FF"/>
                </a:solidFill>
                <a:latin typeface="+mn-ea"/>
              </a:rPr>
              <a:t>,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吐谎言的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</a:rPr>
              <a:t>假见证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，并弟兄中</a:t>
            </a:r>
            <a:r>
              <a:rPr lang="zh-CN" altLang="en-US" sz="3400" b="1" dirty="0" smtClean="0">
                <a:solidFill>
                  <a:schemeClr val="bg1"/>
                </a:solidFill>
                <a:latin typeface="+mn-ea"/>
              </a:rPr>
              <a:t>布散纷争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的人。</a:t>
            </a:r>
            <a:r>
              <a:rPr lang="en-US" altLang="zh-CN" sz="3400" b="1" dirty="0" smtClean="0">
                <a:latin typeface="+mn-ea"/>
              </a:rPr>
              <a:t>(</a:t>
            </a:r>
            <a:r>
              <a:rPr lang="zh-CN" altLang="en-US" sz="3400" b="1" dirty="0" smtClean="0">
                <a:latin typeface="+mn-ea"/>
              </a:rPr>
              <a:t>箴六</a:t>
            </a:r>
            <a:r>
              <a:rPr lang="en-US" altLang="zh-CN" sz="3400" b="1" dirty="0" smtClean="0">
                <a:latin typeface="+mn-ea"/>
              </a:rPr>
              <a:t>:16-19)</a:t>
            </a:r>
            <a:endParaRPr lang="zh-CN" altLang="en-US" sz="1400" b="1" dirty="0" smtClean="0">
              <a:latin typeface="+mn-ea"/>
            </a:endParaRPr>
          </a:p>
          <a:p>
            <a:pPr marL="400050" lvl="1" indent="0">
              <a:buNone/>
            </a:pPr>
            <a:endParaRPr lang="en-US" sz="1400" b="1" dirty="0">
              <a:latin typeface="+mn-ea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  <a:cs typeface="Times New Roman" pitchFamily="18" charset="0"/>
              </a:rPr>
              <a:t>我</a:t>
            </a:r>
            <a:r>
              <a:rPr lang="zh-CN" altLang="en-US" sz="3600" b="1" dirty="0" smtClean="0">
                <a:latin typeface="+mn-ea"/>
                <a:cs typeface="Times New Roman" pitchFamily="18" charset="0"/>
              </a:rPr>
              <a:t>们</a:t>
            </a:r>
            <a:r>
              <a:rPr lang="zh-CN" altLang="en-US" sz="3600" b="1" dirty="0">
                <a:latin typeface="+mn-ea"/>
                <a:cs typeface="Times New Roman" pitchFamily="18" charset="0"/>
              </a:rPr>
              <a:t>是</a:t>
            </a:r>
            <a:r>
              <a:rPr lang="zh-CN" altLang="en-US" sz="3600" b="1" dirty="0" smtClean="0">
                <a:latin typeface="+mn-ea"/>
                <a:cs typeface="Times New Roman" pitchFamily="18" charset="0"/>
              </a:rPr>
              <a:t>否择言</a:t>
            </a:r>
            <a:r>
              <a:rPr lang="zh-CN" altLang="en-US" sz="3600" b="1" dirty="0">
                <a:latin typeface="+mn-ea"/>
                <a:cs typeface="Times New Roman" pitchFamily="18" charset="0"/>
              </a:rPr>
              <a:t>轻重</a:t>
            </a:r>
            <a:r>
              <a:rPr lang="en-US" sz="3600" b="1" dirty="0" smtClean="0">
                <a:latin typeface="+mn-ea"/>
                <a:cs typeface="Times New Roman" pitchFamily="18" charset="0"/>
              </a:rPr>
              <a:t>?</a:t>
            </a:r>
            <a:endParaRPr lang="en-US" sz="1200" b="1" dirty="0" smtClean="0">
              <a:latin typeface="+mn-ea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1200" b="1" dirty="0" smtClean="0">
              <a:latin typeface="+mn-ea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  <a:cs typeface="Times New Roman" pitchFamily="18" charset="0"/>
              </a:rPr>
              <a:t>警惕布散纷争</a:t>
            </a:r>
            <a:endParaRPr lang="en-US" sz="3600" b="1" dirty="0">
              <a:latin typeface="+mn-ea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05835" y="623047"/>
            <a:ext cx="1143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400" b="1" dirty="0" smtClean="0">
                <a:solidFill>
                  <a:srgbClr val="FF0000"/>
                </a:solidFill>
                <a:latin typeface="+mn-ea"/>
              </a:rPr>
              <a:t>撒谎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4470" y="1689847"/>
            <a:ext cx="105990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见</a:t>
            </a:r>
            <a:r>
              <a:rPr lang="zh-CN" altLang="en-US" sz="3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证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9365" y="1649506"/>
            <a:ext cx="193514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400" b="1" dirty="0">
                <a:solidFill>
                  <a:srgbClr val="FF0000"/>
                </a:solidFill>
                <a:latin typeface="+mn-ea"/>
              </a:rPr>
              <a:t>布散纷争</a:t>
            </a:r>
            <a:endParaRPr lang="en-US" sz="34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89259" y="1129553"/>
            <a:ext cx="62228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假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5200" y="3429000"/>
            <a:ext cx="149752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400" b="1" dirty="0" smtClean="0"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zh-CN" alt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投诉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76800" y="3429000"/>
            <a:ext cx="149752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、哭诉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48400" y="3429000"/>
            <a:ext cx="149752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、控诉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105835" y="623047"/>
            <a:ext cx="1143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撒谎</a:t>
            </a:r>
            <a:endParaRPr lang="en-US" sz="3400" dirty="0">
              <a:solidFill>
                <a:srgbClr val="0000F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89259" y="1129553"/>
            <a:ext cx="62228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假</a:t>
            </a:r>
            <a:endParaRPr lang="en-US" sz="3400" dirty="0">
              <a:solidFill>
                <a:srgbClr val="0000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4471" y="1685365"/>
            <a:ext cx="1059906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见</a:t>
            </a:r>
            <a:r>
              <a:rPr lang="zh-CN" altLang="en-US" sz="3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证</a:t>
            </a:r>
            <a:endParaRPr lang="en-US" sz="3400" dirty="0">
              <a:solidFill>
                <a:srgbClr val="0000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00400" y="1649506"/>
            <a:ext cx="1935145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布散纷争</a:t>
            </a:r>
            <a:endParaRPr lang="en-US" sz="3400" dirty="0">
              <a:solidFill>
                <a:srgbClr val="0000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2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1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我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们如何在言语上犯罪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Times New Roman" pitchFamily="18" charset="0"/>
                <a:cs typeface="Times New Roman" pitchFamily="18" charset="0"/>
              </a:rPr>
              <a:t>自夸</a:t>
            </a:r>
            <a:endParaRPr lang="en-US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+mn-ea"/>
                <a:cs typeface="Times New Roman" pitchFamily="18" charset="0"/>
              </a:rPr>
              <a:t>欺骗</a:t>
            </a:r>
            <a:endParaRPr lang="en-US" sz="3400" b="1" dirty="0" smtClean="0">
              <a:latin typeface="+mn-ea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+mn-ea"/>
                <a:cs typeface="Times New Roman" pitchFamily="18" charset="0"/>
              </a:rPr>
              <a:t>抱怨</a:t>
            </a:r>
            <a:endParaRPr lang="en-US" sz="3400" b="1" dirty="0" smtClean="0">
              <a:latin typeface="+mn-ea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+mn-ea"/>
                <a:cs typeface="Times New Roman" pitchFamily="18" charset="0"/>
              </a:rPr>
              <a:t>威吓</a:t>
            </a:r>
            <a:endParaRPr lang="en-US" sz="3400" b="1" dirty="0" smtClean="0">
              <a:latin typeface="+mn-ea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+mn-ea"/>
                <a:cs typeface="Times New Roman" pitchFamily="18" charset="0"/>
              </a:rPr>
              <a:t>拆台</a:t>
            </a:r>
            <a:endParaRPr lang="en-US" sz="3400" b="1" dirty="0" smtClean="0">
              <a:latin typeface="+mn-ea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+mn-ea"/>
                <a:cs typeface="Times New Roman" pitchFamily="18" charset="0"/>
              </a:rPr>
              <a:t>搬弄是非</a:t>
            </a:r>
            <a:r>
              <a:rPr lang="en-US" sz="3400" b="1" dirty="0" smtClean="0">
                <a:latin typeface="+mn-ea"/>
                <a:cs typeface="Times New Roman" pitchFamily="18" charset="0"/>
              </a:rPr>
              <a:t>…</a:t>
            </a:r>
          </a:p>
          <a:p>
            <a:pPr marL="457200" lvl="1" indent="0">
              <a:buNone/>
            </a:pPr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zh-CN" altLang="en-US" sz="3600" b="1" dirty="0">
                <a:latin typeface="+mn-ea"/>
              </a:rPr>
              <a:t>智者论道，凡者论事，卑者论</a:t>
            </a:r>
            <a:r>
              <a:rPr lang="zh-CN" altLang="en-US" sz="3600" b="1" dirty="0" smtClean="0">
                <a:latin typeface="+mn-ea"/>
              </a:rPr>
              <a:t>人</a:t>
            </a:r>
            <a:r>
              <a:rPr lang="en-US" altLang="zh-CN" sz="3600" b="1" dirty="0" smtClean="0">
                <a:latin typeface="+mn-ea"/>
              </a:rPr>
              <a:t>(</a:t>
            </a:r>
            <a:r>
              <a:rPr lang="zh-CN" altLang="en-US" sz="3600" b="1" dirty="0" smtClean="0">
                <a:latin typeface="+mn-ea"/>
              </a:rPr>
              <a:t>罗斯福夫人</a:t>
            </a:r>
            <a:r>
              <a:rPr lang="en-US" altLang="zh-CN" sz="3600" b="1" dirty="0" smtClean="0">
                <a:latin typeface="+mn-ea"/>
              </a:rPr>
              <a:t>)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800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Autofit/>
          </a:bodyPr>
          <a:lstStyle/>
          <a:p>
            <a:r>
              <a:rPr lang="zh-CN" altLang="en-US" sz="4000" b="1" dirty="0"/>
              <a:t>诗</a:t>
            </a:r>
            <a:r>
              <a:rPr lang="zh-CN" altLang="en-US" sz="4000" b="1" dirty="0" smtClean="0"/>
              <a:t>篇五十二篇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  <a:cs typeface="Times New Roman" pitchFamily="18" charset="0"/>
              </a:rPr>
              <a:t>言语不洁之人的结局</a:t>
            </a:r>
            <a:endParaRPr lang="en-US" sz="3600" b="1" dirty="0">
              <a:latin typeface="+mn-ea"/>
            </a:endParaRPr>
          </a:p>
          <a:p>
            <a:pPr marL="400050" lvl="1" indent="0">
              <a:buNone/>
            </a:pP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神也要毁灭你，直到永远；他要把你拿去，从你的帐棚中抽出，从活人之地将你拔出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。义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人要看见而惧怕，并要笑他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，说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：看哪，这就是那不以神为他力量的人，只倚仗他丰富的财物，在邪恶上坚立自己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en-US" altLang="zh-CN" sz="3400" b="1" dirty="0" smtClean="0">
                <a:solidFill>
                  <a:srgbClr val="0000FF"/>
                </a:solidFill>
                <a:latin typeface="+mn-ea"/>
              </a:rPr>
              <a:t>(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诗五十二：</a:t>
            </a:r>
            <a:r>
              <a:rPr lang="en-US" altLang="zh-CN" sz="3400" b="1" dirty="0" smtClean="0">
                <a:solidFill>
                  <a:srgbClr val="0000FF"/>
                </a:solidFill>
                <a:latin typeface="+mn-ea"/>
              </a:rPr>
              <a:t>5-7)</a:t>
            </a:r>
            <a:endParaRPr lang="zh-CN" altLang="en-US" sz="3400" b="1" dirty="0">
              <a:solidFill>
                <a:srgbClr val="0000FF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145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选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择永恒的生命，而非永远的毁灭</a:t>
            </a: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神的标准是否太高，我们无可奈何呢？</a:t>
            </a:r>
            <a:endParaRPr lang="en-US" altLang="zh-CN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我们有一选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择：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zh-CN" altLang="en-US" sz="3400" b="1" dirty="0">
                <a:solidFill>
                  <a:srgbClr val="0000FF"/>
                </a:solidFill>
              </a:rPr>
              <a:t>也不要将你们的肢体献给罪作</a:t>
            </a:r>
            <a:r>
              <a:rPr lang="zh-CN" altLang="en-US" sz="3400" b="1" dirty="0">
                <a:solidFill>
                  <a:srgbClr val="FF0000"/>
                </a:solidFill>
              </a:rPr>
              <a:t>不义的器具</a:t>
            </a:r>
            <a:r>
              <a:rPr lang="zh-CN" altLang="en-US" sz="3400" b="1" dirty="0">
                <a:solidFill>
                  <a:srgbClr val="0000FF"/>
                </a:solidFill>
              </a:rPr>
              <a:t>；倒要像从死里复活的人，将自己献给神，并将肢体</a:t>
            </a:r>
            <a:r>
              <a:rPr lang="zh-CN" altLang="en-US" sz="3400" b="1" dirty="0">
                <a:solidFill>
                  <a:srgbClr val="009900"/>
                </a:solidFill>
              </a:rPr>
              <a:t>作义的器具</a:t>
            </a:r>
            <a:r>
              <a:rPr lang="zh-CN" altLang="en-US" sz="3400" b="1" dirty="0">
                <a:solidFill>
                  <a:srgbClr val="0000FF"/>
                </a:solidFill>
              </a:rPr>
              <a:t>献给</a:t>
            </a:r>
            <a:r>
              <a:rPr lang="zh-CN" altLang="en-US" sz="3400" b="1" dirty="0" smtClean="0">
                <a:solidFill>
                  <a:srgbClr val="0000FF"/>
                </a:solidFill>
              </a:rPr>
              <a:t>神。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3400" b="1" dirty="0" smtClean="0">
                <a:latin typeface="Times New Roman" pitchFamily="18" charset="0"/>
                <a:cs typeface="Times New Roman" pitchFamily="18" charset="0"/>
              </a:rPr>
              <a:t>罗</a:t>
            </a:r>
            <a:r>
              <a:rPr lang="zh-CN" altLang="en-US" sz="3400" b="1" dirty="0">
                <a:latin typeface="Times New Roman" pitchFamily="18" charset="0"/>
                <a:cs typeface="Times New Roman" pitchFamily="18" charset="0"/>
              </a:rPr>
              <a:t>六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:13)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4420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我们的舌头如何才能成为义的器具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们需要神的智慧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旧约的智慧</a:t>
            </a:r>
            <a:r>
              <a:rPr lang="zh-CN" alt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书：箴言</a:t>
            </a:r>
            <a:endParaRPr lang="en-US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r>
              <a:rPr lang="zh-CN" alt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新约的智慧书</a:t>
            </a:r>
            <a:r>
              <a:rPr lang="zh-CN" alt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：雅各书</a:t>
            </a: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lvl="1" indent="-457200">
              <a:buFont typeface="Wingdings" panose="05000000000000000000" pitchFamily="2" charset="2"/>
              <a:buChar char="v"/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言语的智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慧：诚实的言语、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谨慎的言语、平静的言语、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合时的言语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40823210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诚实的言语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715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  <a:cs typeface="Times New Roman" panose="02020603050405020304" pitchFamily="18" charset="0"/>
              </a:rPr>
              <a:t>真实</a:t>
            </a:r>
            <a:r>
              <a:rPr lang="zh-CN" altLang="en-US" sz="3600" b="1" dirty="0" smtClean="0">
                <a:latin typeface="+mn-ea"/>
                <a:cs typeface="Times New Roman" panose="02020603050405020304" pitchFamily="18" charset="0"/>
              </a:rPr>
              <a:t>且直接的话语</a:t>
            </a:r>
            <a:endParaRPr lang="en-US" sz="3600" b="1" dirty="0" smtClean="0">
              <a:latin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</a:rPr>
              <a:t>作假见证的，不免受罚；吐出谎言的，也必灭亡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</a:t>
            </a:r>
            <a:r>
              <a:rPr lang="en-US" sz="3600" b="1" dirty="0" smtClean="0">
                <a:latin typeface="+mn-ea"/>
                <a:cs typeface="Times New Roman" pitchFamily="18" charset="0"/>
              </a:rPr>
              <a:t>(</a:t>
            </a:r>
            <a:r>
              <a:rPr lang="zh-CN" altLang="en-US" sz="3600" b="1" dirty="0" smtClean="0">
                <a:latin typeface="+mn-ea"/>
                <a:cs typeface="Times New Roman" pitchFamily="18" charset="0"/>
              </a:rPr>
              <a:t>箴十九</a:t>
            </a:r>
            <a:r>
              <a:rPr lang="en-US" sz="3600" b="1" dirty="0" smtClean="0">
                <a:latin typeface="+mn-ea"/>
                <a:cs typeface="Times New Roman" pitchFamily="18" charset="0"/>
              </a:rPr>
              <a:t>:</a:t>
            </a:r>
            <a:r>
              <a:rPr lang="en-US" altLang="zh-CN" sz="3600" b="1" dirty="0" smtClean="0">
                <a:latin typeface="+mn-ea"/>
                <a:cs typeface="Times New Roman" pitchFamily="18" charset="0"/>
              </a:rPr>
              <a:t>9</a:t>
            </a:r>
            <a:r>
              <a:rPr lang="en-US" sz="3600" b="1" dirty="0" smtClean="0">
                <a:latin typeface="+mn-ea"/>
                <a:cs typeface="Times New Roman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</a:rPr>
              <a:t>你们心里若怀着苦毒的嫉妒和纷争，就不可自夸，也不可说谎话抵挡真道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</a:t>
            </a:r>
            <a:r>
              <a:rPr lang="en-US" sz="3600" b="1" dirty="0" smtClean="0">
                <a:latin typeface="+mn-ea"/>
                <a:cs typeface="Times New Roman" panose="02020603050405020304" pitchFamily="18" charset="0"/>
              </a:rPr>
              <a:t>(</a:t>
            </a:r>
            <a:r>
              <a:rPr lang="zh-CN" altLang="en-US" sz="3600" b="1" dirty="0" smtClean="0">
                <a:latin typeface="+mn-ea"/>
                <a:cs typeface="Times New Roman" panose="02020603050405020304" pitchFamily="18" charset="0"/>
              </a:rPr>
              <a:t>雅三：</a:t>
            </a:r>
            <a:r>
              <a:rPr lang="en-US" altLang="zh-CN" sz="3600" b="1" dirty="0" smtClean="0">
                <a:latin typeface="+mn-ea"/>
                <a:cs typeface="Times New Roman" panose="02020603050405020304" pitchFamily="18" charset="0"/>
              </a:rPr>
              <a:t>14</a:t>
            </a:r>
            <a:r>
              <a:rPr lang="en-US" sz="3600" b="1" dirty="0" smtClean="0">
                <a:latin typeface="+mn-ea"/>
                <a:cs typeface="Times New Roman" panose="02020603050405020304" pitchFamily="18" charset="0"/>
              </a:rPr>
              <a:t>)</a:t>
            </a:r>
            <a:endParaRPr lang="en-US" sz="1000" b="1" dirty="0" smtClean="0">
              <a:latin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 smtClean="0">
              <a:latin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+mn-ea"/>
                <a:cs typeface="Times New Roman" panose="02020603050405020304" pitchFamily="18" charset="0"/>
              </a:rPr>
              <a:t>记住</a:t>
            </a:r>
            <a:r>
              <a:rPr lang="en-US" sz="3600" b="1" dirty="0" smtClean="0">
                <a:latin typeface="+mn-ea"/>
                <a:cs typeface="Times New Roman" panose="02020603050405020304" pitchFamily="18" charset="0"/>
              </a:rPr>
              <a:t>: </a:t>
            </a:r>
            <a:r>
              <a:rPr lang="zh-CN" altLang="en-US" sz="3600" b="1" dirty="0" smtClean="0">
                <a:latin typeface="+mn-ea"/>
                <a:cs typeface="Times New Roman" panose="02020603050405020304" pitchFamily="18" charset="0"/>
              </a:rPr>
              <a:t>神恨恶谎言</a:t>
            </a:r>
            <a:endParaRPr lang="en-US" sz="3600" b="1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893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谨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慎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的言语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49" y="838200"/>
            <a:ext cx="8991600" cy="5715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知道何时保持沉默</a:t>
            </a:r>
            <a:r>
              <a:rPr lang="zh-CN" altLang="en-US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是智慧和成熟的表征</a:t>
            </a:r>
            <a:endParaRPr lang="en-US" sz="37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寡少言语的，有知识；性情温良的，有聪明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。愚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昧人若静默不言也可算为智慧；闭口不说也可算为聪明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en-US" sz="3600" b="1" dirty="0" smtClean="0">
                <a:latin typeface="+mn-ea"/>
                <a:cs typeface="Times New Roman" panose="02020603050405020304" pitchFamily="18" charset="0"/>
              </a:rPr>
              <a:t>(</a:t>
            </a:r>
            <a:r>
              <a:rPr lang="zh-CN" altLang="en-US" sz="3600" b="1" dirty="0" smtClean="0">
                <a:latin typeface="+mn-ea"/>
                <a:cs typeface="Times New Roman" panose="02020603050405020304" pitchFamily="18" charset="0"/>
              </a:rPr>
              <a:t>箴十七</a:t>
            </a:r>
            <a:r>
              <a:rPr lang="en-US" sz="3600" b="1" dirty="0" smtClean="0">
                <a:latin typeface="+mn-ea"/>
                <a:cs typeface="Times New Roman" panose="02020603050405020304" pitchFamily="18" charset="0"/>
              </a:rPr>
              <a:t>:27-28)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你们各人要快快的听，慢慢的说，慢慢的动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怒。</a:t>
            </a:r>
            <a:r>
              <a:rPr lang="en-US" sz="3600" b="1" dirty="0" smtClean="0">
                <a:latin typeface="+mn-ea"/>
                <a:cs typeface="Times New Roman" pitchFamily="18" charset="0"/>
              </a:rPr>
              <a:t>(</a:t>
            </a:r>
            <a:r>
              <a:rPr lang="zh-CN" altLang="en-US" sz="3600" b="1" dirty="0" smtClean="0">
                <a:latin typeface="+mn-ea"/>
                <a:cs typeface="Times New Roman" pitchFamily="18" charset="0"/>
              </a:rPr>
              <a:t>雅一</a:t>
            </a:r>
            <a:r>
              <a:rPr lang="en-US" sz="3600" b="1" dirty="0" smtClean="0">
                <a:latin typeface="+mn-ea"/>
                <a:cs typeface="Times New Roman" pitchFamily="18" charset="0"/>
              </a:rPr>
              <a:t>:19)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 smtClean="0">
              <a:latin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700" b="1" dirty="0" smtClean="0">
                <a:latin typeface="+mn-ea"/>
                <a:cs typeface="Times New Roman" panose="02020603050405020304" pitchFamily="18" charset="0"/>
              </a:rPr>
              <a:t>若无好话可说，就</a:t>
            </a:r>
            <a:r>
              <a:rPr lang="en-US" altLang="zh-CN" sz="3700" b="1" dirty="0" smtClean="0">
                <a:latin typeface="+mn-ea"/>
                <a:cs typeface="Times New Roman" panose="02020603050405020304" pitchFamily="18" charset="0"/>
              </a:rPr>
              <a:t>……</a:t>
            </a:r>
            <a:endParaRPr lang="en-US" sz="3700" b="1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54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平静的言语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49" y="838200"/>
            <a:ext cx="8991600" cy="5715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  <a:cs typeface="Times New Roman" panose="02020603050405020304" pitchFamily="18" charset="0"/>
              </a:rPr>
              <a:t>以平和的心态说出来的话</a:t>
            </a:r>
            <a:endParaRPr lang="en-US" sz="1000" b="1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100" b="1" dirty="0">
              <a:latin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回答柔和，使怒消退；言语暴戾，触动怒气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en-US" sz="3400" b="1" dirty="0" smtClean="0">
                <a:latin typeface="+mn-ea"/>
                <a:cs typeface="Times New Roman" panose="02020603050405020304" pitchFamily="18" charset="0"/>
              </a:rPr>
              <a:t>(</a:t>
            </a:r>
            <a:r>
              <a:rPr lang="zh-CN" altLang="en-US" sz="3500" b="1" dirty="0" smtClean="0">
                <a:latin typeface="+mn-ea"/>
                <a:cs typeface="Times New Roman" panose="02020603050405020304" pitchFamily="18" charset="0"/>
              </a:rPr>
              <a:t>箴</a:t>
            </a:r>
            <a:r>
              <a:rPr lang="zh-CN" altLang="en-US" sz="3500" b="1" dirty="0">
                <a:latin typeface="+mn-ea"/>
                <a:cs typeface="Times New Roman" panose="02020603050405020304" pitchFamily="18" charset="0"/>
              </a:rPr>
              <a:t>十五</a:t>
            </a:r>
            <a:r>
              <a:rPr lang="en-US" sz="3500" b="1" dirty="0" smtClean="0">
                <a:latin typeface="+mn-ea"/>
                <a:cs typeface="Times New Roman" panose="02020603050405020304" pitchFamily="18" charset="0"/>
              </a:rPr>
              <a:t>:1)</a:t>
            </a:r>
          </a:p>
          <a:p>
            <a:pPr marL="0" indent="0">
              <a:buNone/>
            </a:pPr>
            <a:endParaRPr lang="en-US" sz="1000" b="1" dirty="0">
              <a:latin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人</a:t>
            </a: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的怒气并不成就神的义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en-US" sz="3600" b="1" dirty="0">
                <a:solidFill>
                  <a:srgbClr val="0000FF"/>
                </a:solidFill>
                <a:latin typeface="+mn-ea"/>
                <a:cs typeface="Times New Roman" panose="02020603050405020304" pitchFamily="18" charset="0"/>
              </a:rPr>
              <a:t> </a:t>
            </a:r>
            <a:r>
              <a:rPr lang="en-US" sz="3500" b="1" dirty="0" smtClean="0">
                <a:latin typeface="+mn-ea"/>
                <a:cs typeface="Times New Roman" panose="02020603050405020304" pitchFamily="18" charset="0"/>
              </a:rPr>
              <a:t>(</a:t>
            </a:r>
            <a:r>
              <a:rPr lang="zh-CN" altLang="en-US" sz="3500" b="1" dirty="0" smtClean="0">
                <a:latin typeface="+mn-ea"/>
                <a:cs typeface="Times New Roman" panose="02020603050405020304" pitchFamily="18" charset="0"/>
              </a:rPr>
              <a:t>雅一</a:t>
            </a:r>
            <a:r>
              <a:rPr lang="en-US" sz="3500" b="1" dirty="0" smtClean="0">
                <a:latin typeface="+mn-ea"/>
                <a:cs typeface="Times New Roman" panose="02020603050405020304" pitchFamily="18" charset="0"/>
              </a:rPr>
              <a:t>:20)</a:t>
            </a:r>
            <a:endParaRPr lang="en-US" sz="1000" b="1" dirty="0" smtClean="0">
              <a:latin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b="1" dirty="0" smtClean="0">
              <a:latin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  <a:cs typeface="Times New Roman" panose="02020603050405020304" pitchFamily="18" charset="0"/>
              </a:rPr>
              <a:t>司布</a:t>
            </a:r>
            <a:r>
              <a:rPr lang="zh-CN" altLang="en-US" sz="3600" b="1" dirty="0" smtClean="0">
                <a:latin typeface="+mn-ea"/>
                <a:cs typeface="Times New Roman" panose="02020603050405020304" pitchFamily="18" charset="0"/>
              </a:rPr>
              <a:t>真和帕克的故事</a:t>
            </a:r>
            <a:endParaRPr lang="en-US" sz="3600" b="1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876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合时的言语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049" y="838200"/>
            <a:ext cx="8722151" cy="5715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根据情形合宜应对的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话语</a:t>
            </a:r>
            <a:endParaRPr lang="en-US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</a:rPr>
              <a:t>口善应对，自觉喜乐；话合其时，何等美好</a:t>
            </a:r>
            <a:r>
              <a:rPr lang="zh-CN" altLang="en-US" sz="3600" b="1" dirty="0" smtClean="0">
                <a:solidFill>
                  <a:srgbClr val="0000FF"/>
                </a:solidFill>
              </a:rPr>
              <a:t>。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箴十五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:23)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solidFill>
                  <a:srgbClr val="0000FF"/>
                </a:solidFill>
              </a:rPr>
              <a:t>若有人在话语上没有过失，他就是完全人，也能勒住自己的全身。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雅三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:2)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合时的言语需要时间操练、学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习；它们涌自于我们的品格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84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如何正确地使用我们的言语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+mn-ea"/>
                <a:cs typeface="Times New Roman" pitchFamily="18" charset="0"/>
              </a:rPr>
              <a:t>赞美</a:t>
            </a:r>
            <a:endParaRPr lang="en-US" sz="3400" b="1" dirty="0" smtClean="0">
              <a:latin typeface="+mn-ea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+mn-ea"/>
                <a:cs typeface="Times New Roman" pitchFamily="18" charset="0"/>
              </a:rPr>
              <a:t>忏悔</a:t>
            </a:r>
            <a:endParaRPr lang="en-US" sz="3400" b="1" dirty="0" smtClean="0">
              <a:latin typeface="+mn-ea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+mn-ea"/>
                <a:cs typeface="Times New Roman" pitchFamily="18" charset="0"/>
              </a:rPr>
              <a:t>建议</a:t>
            </a:r>
            <a:endParaRPr lang="en-US" sz="3400" b="1" dirty="0" smtClean="0">
              <a:latin typeface="+mn-ea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+mn-ea"/>
                <a:cs typeface="Times New Roman" pitchFamily="18" charset="0"/>
              </a:rPr>
              <a:t>关心</a:t>
            </a:r>
            <a:endParaRPr lang="en-US" sz="3400" b="1" dirty="0" smtClean="0">
              <a:latin typeface="+mn-ea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+mn-ea"/>
                <a:cs typeface="Times New Roman" pitchFamily="18" charset="0"/>
              </a:rPr>
              <a:t>鼓励</a:t>
            </a:r>
            <a:endParaRPr lang="en-US" sz="3400" b="1" dirty="0" smtClean="0">
              <a:latin typeface="+mn-ea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zh-CN" altLang="en-US" sz="3400" b="1" dirty="0">
                <a:latin typeface="+mn-ea"/>
                <a:cs typeface="Times New Roman" pitchFamily="18" charset="0"/>
              </a:rPr>
              <a:t>传</a:t>
            </a:r>
            <a:r>
              <a:rPr lang="zh-CN" altLang="en-US" sz="3400" b="1" dirty="0" smtClean="0">
                <a:latin typeface="+mn-ea"/>
                <a:cs typeface="Times New Roman" pitchFamily="18" charset="0"/>
              </a:rPr>
              <a:t>福音</a:t>
            </a:r>
            <a:r>
              <a:rPr lang="en-US" altLang="zh-CN" sz="3400" b="1" dirty="0" smtClean="0">
                <a:latin typeface="+mn-ea"/>
                <a:cs typeface="Times New Roman" pitchFamily="18" charset="0"/>
              </a:rPr>
              <a:t>……</a:t>
            </a:r>
            <a:endParaRPr lang="en-US" sz="1000" b="1" dirty="0" smtClean="0">
              <a:latin typeface="+mn-ea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1000" b="1" dirty="0" smtClean="0">
              <a:latin typeface="+mn-ea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zh-CN" altLang="en-US" sz="3600" b="1" dirty="0">
                <a:solidFill>
                  <a:srgbClr val="0000FF"/>
                </a:solidFill>
                <a:latin typeface="+mn-ea"/>
              </a:rPr>
              <a:t>我们应当靠着耶稣，常常以颂赞为祭献给神，这就是那承认主名之人嘴唇的果子</a:t>
            </a:r>
            <a:r>
              <a:rPr lang="zh-CN" altLang="en-US" sz="3600" b="1" dirty="0" smtClean="0">
                <a:solidFill>
                  <a:srgbClr val="0000FF"/>
                </a:solidFill>
                <a:latin typeface="+mn-ea"/>
              </a:rPr>
              <a:t>。 </a:t>
            </a:r>
            <a:r>
              <a:rPr lang="en-US" sz="3400" b="1" dirty="0" smtClean="0">
                <a:latin typeface="+mn-ea"/>
                <a:cs typeface="Times New Roman" panose="02020603050405020304" pitchFamily="18" charset="0"/>
              </a:rPr>
              <a:t>(</a:t>
            </a:r>
            <a:r>
              <a:rPr lang="zh-CN" altLang="en-US" sz="3400" b="1" dirty="0" smtClean="0">
                <a:latin typeface="+mn-ea"/>
                <a:cs typeface="Times New Roman" panose="02020603050405020304" pitchFamily="18" charset="0"/>
              </a:rPr>
              <a:t>来十三</a:t>
            </a:r>
            <a:r>
              <a:rPr lang="en-US" sz="3400" b="1" dirty="0" smtClean="0">
                <a:latin typeface="+mn-ea"/>
                <a:cs typeface="Times New Roman" panose="02020603050405020304" pitchFamily="18" charset="0"/>
              </a:rPr>
              <a:t>:15)</a:t>
            </a:r>
          </a:p>
          <a:p>
            <a:pPr lvl="1">
              <a:buFont typeface="Wingdings" pitchFamily="2" charset="2"/>
              <a:buChar char="v"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629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>
            <a:noAutofit/>
          </a:bodyPr>
          <a:lstStyle/>
          <a:p>
            <a:r>
              <a:rPr lang="zh-CN" altLang="en-US" sz="4000" b="1" dirty="0">
                <a:latin typeface="Times New Roman" pitchFamily="18" charset="0"/>
                <a:cs typeface="Times New Roman" pitchFamily="18" charset="0"/>
              </a:rPr>
              <a:t>填空游戏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44250" y="991384"/>
            <a:ext cx="696326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i="1" dirty="0">
                <a:latin typeface="Times New Roman" pitchFamily="18" charset="0"/>
                <a:cs typeface="Times New Roman" pitchFamily="18" charset="0"/>
              </a:rPr>
              <a:t>小心你的思想</a:t>
            </a:r>
            <a:r>
              <a:rPr lang="zh-CN" altLang="en-US" sz="3600" b="1" i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3600" b="1" i="1" dirty="0">
                <a:latin typeface="Times New Roman" pitchFamily="18" charset="0"/>
                <a:cs typeface="Times New Roman" pitchFamily="18" charset="0"/>
              </a:rPr>
              <a:t>因它会变</a:t>
            </a:r>
            <a:r>
              <a:rPr lang="zh-CN" altLang="en-US" sz="3600" b="1" i="1" dirty="0" smtClean="0">
                <a:latin typeface="Times New Roman" pitchFamily="18" charset="0"/>
                <a:cs typeface="Times New Roman" pitchFamily="18" charset="0"/>
              </a:rPr>
              <a:t>为你的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046122" y="1023012"/>
            <a:ext cx="1524000" cy="824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话</a:t>
            </a:r>
            <a:r>
              <a:rPr lang="zh-CN" alt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语</a:t>
            </a:r>
            <a:r>
              <a:rPr lang="zh-CN" alt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54320" y="1021023"/>
            <a:ext cx="1307800" cy="824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600" b="1" i="1" u="sng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3600" b="1" i="1" dirty="0" smtClean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3105" y="1724319"/>
            <a:ext cx="680457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i="1" dirty="0">
                <a:latin typeface="Times New Roman" pitchFamily="18" charset="0"/>
                <a:cs typeface="Times New Roman" pitchFamily="18" charset="0"/>
              </a:rPr>
              <a:t>小心你的话语</a:t>
            </a:r>
            <a:r>
              <a:rPr lang="zh-CN" altLang="en-US" sz="3600" b="1" i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3600" b="1" i="1" dirty="0">
                <a:latin typeface="Times New Roman" pitchFamily="18" charset="0"/>
                <a:cs typeface="Times New Roman" pitchFamily="18" charset="0"/>
              </a:rPr>
              <a:t>因它会变为你的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75815" y="1763737"/>
            <a:ext cx="1816237" cy="824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行</a:t>
            </a:r>
            <a:r>
              <a:rPr lang="zh-CN" alt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动</a:t>
            </a:r>
            <a:r>
              <a:rPr lang="zh-CN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02483" y="1766613"/>
            <a:ext cx="1967853" cy="824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600" b="1" i="1" u="sng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3600" b="1" i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413" y="2442339"/>
            <a:ext cx="696326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i="1" dirty="0">
                <a:latin typeface="Times New Roman" pitchFamily="18" charset="0"/>
                <a:cs typeface="Times New Roman" pitchFamily="18" charset="0"/>
              </a:rPr>
              <a:t>小心你的行动</a:t>
            </a:r>
            <a:r>
              <a:rPr lang="zh-CN" altLang="en-US" sz="3600" b="1" i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3600" b="1" i="1" dirty="0">
                <a:latin typeface="Times New Roman" pitchFamily="18" charset="0"/>
                <a:cs typeface="Times New Roman" pitchFamily="18" charset="0"/>
              </a:rPr>
              <a:t>因它会变为你的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838436" y="2495772"/>
            <a:ext cx="1680340" cy="824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习惯</a:t>
            </a:r>
            <a:r>
              <a:rPr lang="zh-CN" altLang="en-US" sz="3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6704029" y="2495772"/>
            <a:ext cx="1967853" cy="824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600" i="1" u="sng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3600" i="1" dirty="0" smtClean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04413" y="3207494"/>
            <a:ext cx="685799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i="1" dirty="0">
                <a:latin typeface="Times New Roman" pitchFamily="18" charset="0"/>
                <a:cs typeface="Times New Roman" pitchFamily="18" charset="0"/>
              </a:rPr>
              <a:t>小心你</a:t>
            </a:r>
            <a:r>
              <a:rPr lang="zh-CN" altLang="en-US" sz="3600" b="1" i="1" dirty="0" smtClean="0">
                <a:latin typeface="Times New Roman" pitchFamily="18" charset="0"/>
                <a:cs typeface="Times New Roman" pitchFamily="18" charset="0"/>
              </a:rPr>
              <a:t>的习惯，因它会变为你的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795947" y="3236644"/>
            <a:ext cx="1676400" cy="824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品</a:t>
            </a:r>
            <a:r>
              <a:rPr lang="zh-CN" alt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格</a:t>
            </a:r>
            <a:r>
              <a:rPr lang="zh-CN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6632054" y="3224746"/>
            <a:ext cx="1981200" cy="824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600" b="1" i="1" u="sng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3600" b="1" i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364111" y="3995385"/>
            <a:ext cx="7043404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i="1" dirty="0">
                <a:latin typeface="Times New Roman" pitchFamily="18" charset="0"/>
                <a:cs typeface="Times New Roman" pitchFamily="18" charset="0"/>
              </a:rPr>
              <a:t>小心你的品格</a:t>
            </a:r>
            <a:r>
              <a:rPr lang="zh-CN" altLang="en-US" sz="3600" b="1" i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3600" b="1" i="1" dirty="0">
                <a:latin typeface="Times New Roman" pitchFamily="18" charset="0"/>
                <a:cs typeface="Times New Roman" pitchFamily="18" charset="0"/>
              </a:rPr>
              <a:t>因它决定你的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795494" y="4032758"/>
            <a:ext cx="1556221" cy="824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归宿</a:t>
            </a:r>
            <a:r>
              <a:rPr lang="zh-CN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。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729173" y="4032758"/>
            <a:ext cx="1747892" cy="8240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6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3600" b="1" i="1" u="sng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zh-CN" altLang="en-US" sz="3600" b="1" i="1" dirty="0" smtClean="0">
                <a:latin typeface="Times New Roman" pitchFamily="18" charset="0"/>
                <a:cs typeface="Times New Roman" pitchFamily="18" charset="0"/>
              </a:rPr>
              <a:t>。</a:t>
            </a:r>
            <a:r>
              <a:rPr lang="en-U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31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9" grpId="0"/>
      <p:bldP spid="10" grpId="0"/>
      <p:bldP spid="10" grpId="1"/>
      <p:bldP spid="12" grpId="0"/>
      <p:bldP spid="13" grpId="0"/>
      <p:bldP spid="13" grpId="1"/>
      <p:bldP spid="15" grpId="0"/>
      <p:bldP spid="16" grpId="0"/>
      <p:bldP spid="16" grpId="1"/>
      <p:bldP spid="18" grpId="0"/>
      <p:bldP spid="19" grpId="0"/>
      <p:bldP spid="19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Autofit/>
          </a:bodyPr>
          <a:lstStyle/>
          <a:p>
            <a:r>
              <a:rPr lang="zh-CN" altLang="en-US" sz="4000" b="1" dirty="0"/>
              <a:t>诗篇五十二篇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154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500" b="1" dirty="0">
                <a:latin typeface="Times New Roman" pitchFamily="18" charset="0"/>
                <a:cs typeface="Times New Roman" pitchFamily="18" charset="0"/>
              </a:rPr>
              <a:t>赞美神之人</a:t>
            </a:r>
            <a:r>
              <a:rPr lang="zh-CN" altLang="en-US" sz="3500" b="1" dirty="0" smtClean="0">
                <a:latin typeface="Times New Roman" pitchFamily="18" charset="0"/>
                <a:cs typeface="Times New Roman" pitchFamily="18" charset="0"/>
              </a:rPr>
              <a:t>的归宿</a:t>
            </a:r>
            <a:endParaRPr lang="en-US" dirty="0"/>
          </a:p>
          <a:p>
            <a:pPr marL="400050" lvl="1" indent="0">
              <a:buNone/>
            </a:pPr>
            <a:r>
              <a:rPr lang="zh-CN" altLang="en-US" sz="3400" b="1" dirty="0" smtClean="0">
                <a:solidFill>
                  <a:srgbClr val="0000FF"/>
                </a:solidFill>
              </a:rPr>
              <a:t>至</a:t>
            </a:r>
            <a:r>
              <a:rPr lang="zh-CN" altLang="en-US" sz="3400" b="1" dirty="0">
                <a:solidFill>
                  <a:srgbClr val="0000FF"/>
                </a:solidFill>
              </a:rPr>
              <a:t>于我，就像神殿中的青橄榄树；我永永远远倚靠神的慈爱</a:t>
            </a:r>
            <a:r>
              <a:rPr lang="zh-CN" altLang="en-US" sz="3400" b="1" dirty="0" smtClean="0">
                <a:solidFill>
                  <a:srgbClr val="0000FF"/>
                </a:solidFill>
              </a:rPr>
              <a:t>。我</a:t>
            </a:r>
            <a:r>
              <a:rPr lang="zh-CN" altLang="en-US" sz="3400" b="1" dirty="0">
                <a:solidFill>
                  <a:srgbClr val="0000FF"/>
                </a:solidFill>
              </a:rPr>
              <a:t>要称谢你，直到永远，因为你行了这事。我也要在你圣民面前仰望你的名；这名本为美好</a:t>
            </a:r>
            <a:r>
              <a:rPr lang="zh-CN" altLang="en-US" sz="3400" b="1" dirty="0" smtClean="0">
                <a:solidFill>
                  <a:srgbClr val="0000FF"/>
                </a:solidFill>
              </a:rPr>
              <a:t>。</a:t>
            </a:r>
            <a:r>
              <a:rPr lang="zh-CN" altLang="en-US" sz="3400" b="1" dirty="0" smtClean="0">
                <a:latin typeface="+mn-ea"/>
              </a:rPr>
              <a:t>（</a:t>
            </a:r>
            <a:r>
              <a:rPr lang="en-US" altLang="zh-CN" sz="3400" b="1" dirty="0" smtClean="0">
                <a:latin typeface="+mn-ea"/>
              </a:rPr>
              <a:t>8-9</a:t>
            </a:r>
            <a:r>
              <a:rPr lang="zh-CN" altLang="en-US" sz="3400" b="1" dirty="0" smtClean="0">
                <a:latin typeface="+mn-ea"/>
              </a:rPr>
              <a:t>节）</a:t>
            </a:r>
            <a:endParaRPr lang="zh-CN" altLang="en-US" sz="3400" b="1" dirty="0">
              <a:latin typeface="+mn-ea"/>
            </a:endParaRPr>
          </a:p>
          <a:p>
            <a:pPr marL="0" indent="0">
              <a:buNone/>
            </a:pPr>
            <a:endParaRPr lang="en-US" sz="35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113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操练、操练、操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练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638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想好了再说 </a:t>
            </a: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THINK before we speak</a:t>
            </a: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3400" b="1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	Truthful</a:t>
            </a:r>
            <a:r>
              <a:rPr lang="en-US" altLang="zh-CN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ness</a:t>
            </a:r>
            <a:r>
              <a:rPr lang="zh-CN" alt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真实</a:t>
            </a:r>
            <a:r>
              <a:rPr lang="en-US" altLang="zh-CN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3400" b="1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Helpful</a:t>
            </a:r>
            <a:r>
              <a:rPr lang="en-US" altLang="zh-CN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ness</a:t>
            </a:r>
            <a:r>
              <a:rPr lang="zh-CN" alt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有用</a:t>
            </a:r>
            <a:r>
              <a:rPr lang="en-US" altLang="zh-CN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3400" b="1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	Inspirational</a:t>
            </a:r>
            <a:r>
              <a:rPr lang="zh-CN" alt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鼓舞人</a:t>
            </a:r>
            <a:r>
              <a:rPr lang="en-US" altLang="zh-CN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3400" b="1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Necessary</a:t>
            </a:r>
            <a:r>
              <a:rPr lang="zh-CN" alt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有必要</a:t>
            </a:r>
            <a:r>
              <a:rPr lang="en-US" altLang="zh-CN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3400" b="1" dirty="0" smtClean="0"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Kind</a:t>
            </a:r>
            <a:r>
              <a:rPr lang="en-US" altLang="zh-CN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ness</a:t>
            </a:r>
            <a:r>
              <a:rPr lang="zh-CN" alt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恩慈</a:t>
            </a:r>
            <a:r>
              <a:rPr lang="en-US" altLang="zh-CN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6686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总结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4876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为何我</a:t>
            </a: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们的话语如此重要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言语的智</a:t>
            </a:r>
            <a:r>
              <a:rPr lang="zh-CN" alt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慧有哪几个方面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如何操练我们的言语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299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Autofit/>
          </a:bodyPr>
          <a:lstStyle/>
          <a:p>
            <a:r>
              <a:rPr lang="zh-CN" altLang="en-US" sz="4000" b="1" dirty="0"/>
              <a:t>诗篇五十二篇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89" y="914400"/>
            <a:ext cx="8915400" cy="5638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  <a:cs typeface="Times New Roman" pitchFamily="18" charset="0"/>
              </a:rPr>
              <a:t>背景</a:t>
            </a:r>
            <a:r>
              <a:rPr lang="zh-CN" altLang="en-US" sz="3600" b="1" dirty="0" smtClean="0">
                <a:latin typeface="+mn-ea"/>
                <a:cs typeface="Times New Roman" pitchFamily="18" charset="0"/>
              </a:rPr>
              <a:t>：扫罗和多益的恶行</a:t>
            </a:r>
            <a:endParaRPr lang="en-US" sz="3600" b="1" dirty="0" smtClean="0">
              <a:latin typeface="+mn-ea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勇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士啊，你为何以作恶自夸</a:t>
            </a:r>
            <a:r>
              <a:rPr lang="en-US" altLang="zh-CN" sz="3400" b="1" dirty="0">
                <a:solidFill>
                  <a:srgbClr val="0000FF"/>
                </a:solidFill>
                <a:latin typeface="+mn-ea"/>
              </a:rPr>
              <a:t>﹖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神的慈爱是常存的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。你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的舌头邪恶诡诈，好像剃头刀，快利伤人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。你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爱恶胜似爱善，又爱说谎，不爱说公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义。诡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诈的舌头啊，你爱说一切毁灭的话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！（</a:t>
            </a:r>
            <a:r>
              <a:rPr lang="en-US" altLang="zh-CN" sz="3400" b="1" dirty="0" smtClean="0">
                <a:solidFill>
                  <a:srgbClr val="0000FF"/>
                </a:solidFill>
                <a:latin typeface="+mn-ea"/>
              </a:rPr>
              <a:t>1-4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节）</a:t>
            </a:r>
            <a:endParaRPr lang="zh-CN" altLang="en-US" sz="3400" b="1" dirty="0">
              <a:solidFill>
                <a:srgbClr val="0000FF"/>
              </a:solidFill>
              <a:latin typeface="+mn-ea"/>
            </a:endParaRPr>
          </a:p>
          <a:p>
            <a:pPr marL="0" indent="0">
              <a:buNone/>
            </a:pPr>
            <a:endParaRPr lang="en-US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500" b="1" dirty="0" smtClean="0">
                <a:latin typeface="Times New Roman" pitchFamily="18" charset="0"/>
                <a:cs typeface="Times New Roman" pitchFamily="18" charset="0"/>
              </a:rPr>
              <a:t>大卫指出扫罗和多益哪些的罪行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5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10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Autofit/>
          </a:bodyPr>
          <a:lstStyle/>
          <a:p>
            <a:r>
              <a:rPr lang="zh-CN" altLang="en-US" sz="4000" b="1" dirty="0" smtClean="0"/>
              <a:t>诗篇五十二篇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71" y="738360"/>
            <a:ext cx="8915400" cy="3581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+mn-ea"/>
                <a:cs typeface="Times New Roman" pitchFamily="18" charset="0"/>
              </a:rPr>
              <a:t>背景：扫罗和多益的恶行</a:t>
            </a:r>
            <a:endParaRPr lang="en-US" sz="3600" b="1" dirty="0">
              <a:latin typeface="+mn-ea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勇士啊，你为何以作恶</a:t>
            </a:r>
            <a:r>
              <a:rPr lang="zh-CN" altLang="en-US" sz="3400" b="1" dirty="0">
                <a:solidFill>
                  <a:schemeClr val="bg1"/>
                </a:solidFill>
                <a:latin typeface="+mn-ea"/>
              </a:rPr>
              <a:t>自夸</a:t>
            </a:r>
            <a:r>
              <a:rPr lang="en-US" altLang="zh-CN" sz="3400" b="1" dirty="0">
                <a:solidFill>
                  <a:srgbClr val="0000FF"/>
                </a:solidFill>
                <a:latin typeface="+mn-ea"/>
              </a:rPr>
              <a:t>﹖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神的慈爱是常存的。你的</a:t>
            </a:r>
            <a:r>
              <a:rPr lang="zh-CN" altLang="en-US" sz="3400" b="1" dirty="0">
                <a:solidFill>
                  <a:schemeClr val="bg1"/>
                </a:solidFill>
                <a:latin typeface="+mn-ea"/>
              </a:rPr>
              <a:t>舌头邪恶诡诈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，好像剃头刀，快利伤人。你爱恶胜似爱善，又</a:t>
            </a:r>
            <a:r>
              <a:rPr lang="zh-CN" altLang="en-US" sz="3400" b="1" dirty="0">
                <a:solidFill>
                  <a:schemeClr val="bg1"/>
                </a:solidFill>
                <a:latin typeface="+mn-ea"/>
              </a:rPr>
              <a:t>爱说谎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，不爱说公义。</a:t>
            </a:r>
            <a:r>
              <a:rPr lang="zh-CN" altLang="en-US" sz="3400" b="1" dirty="0">
                <a:solidFill>
                  <a:schemeClr val="bg1"/>
                </a:solidFill>
                <a:latin typeface="+mn-ea"/>
              </a:rPr>
              <a:t>诡诈的舌头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啊，你</a:t>
            </a:r>
            <a:r>
              <a:rPr lang="zh-CN" altLang="en-US" sz="3400" b="1" dirty="0">
                <a:solidFill>
                  <a:schemeClr val="bg1"/>
                </a:solidFill>
                <a:latin typeface="+mn-ea"/>
              </a:rPr>
              <a:t>爱说一切毁灭的话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！（</a:t>
            </a:r>
            <a:r>
              <a:rPr lang="en-US" altLang="zh-CN" sz="3400" b="1" dirty="0" smtClean="0">
                <a:solidFill>
                  <a:srgbClr val="0000FF"/>
                </a:solidFill>
                <a:latin typeface="+mn-ea"/>
              </a:rPr>
              <a:t>1-4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节）</a:t>
            </a:r>
            <a:endParaRPr lang="zh-CN" altLang="en-US" sz="3400" b="1" dirty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53554" y="1918447"/>
            <a:ext cx="2819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舌头邪恶诡诈</a:t>
            </a:r>
            <a:endParaRPr lang="en-US" sz="34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8871" y="1407459"/>
            <a:ext cx="1066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>
                <a:solidFill>
                  <a:srgbClr val="FF0000"/>
                </a:solidFill>
                <a:latin typeface="+mn-ea"/>
              </a:rPr>
              <a:t>自夸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36342" y="2424953"/>
            <a:ext cx="152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>
                <a:solidFill>
                  <a:srgbClr val="FF0000"/>
                </a:solidFill>
                <a:latin typeface="+mn-ea"/>
              </a:rPr>
              <a:t>爱说谎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50141" y="2958353"/>
            <a:ext cx="2362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>
                <a:solidFill>
                  <a:srgbClr val="FF0000"/>
                </a:solidFill>
                <a:latin typeface="+mn-ea"/>
              </a:rPr>
              <a:t>诡诈的舌头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97071" y="2971800"/>
            <a:ext cx="3352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>
                <a:solidFill>
                  <a:srgbClr val="FF0000"/>
                </a:solidFill>
                <a:latin typeface="+mn-ea"/>
              </a:rPr>
              <a:t>爱说一切毁灭的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6847" y="3478306"/>
            <a:ext cx="62068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400" b="1" dirty="0" smtClean="0">
                <a:solidFill>
                  <a:srgbClr val="FF0000"/>
                </a:solidFill>
              </a:rPr>
              <a:t>话</a:t>
            </a:r>
            <a:endParaRPr lang="en-US" sz="3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54389" y="1407459"/>
            <a:ext cx="1066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自夸</a:t>
            </a:r>
            <a:endParaRPr lang="en-US" sz="34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58035" y="1913965"/>
            <a:ext cx="2819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>
                <a:solidFill>
                  <a:srgbClr val="FF0000"/>
                </a:solidFill>
                <a:latin typeface="+mn-ea"/>
              </a:rPr>
              <a:t>舌头邪恶诡诈</a:t>
            </a:r>
            <a:endParaRPr lang="en-US" sz="3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31859" y="2424953"/>
            <a:ext cx="152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爱说谎</a:t>
            </a:r>
            <a:endParaRPr lang="en-US" sz="34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45659" y="2958353"/>
            <a:ext cx="2362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诡诈的舌头</a:t>
            </a:r>
            <a:endParaRPr lang="en-US" sz="34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97071" y="2971800"/>
            <a:ext cx="3352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爱说一切毁灭的</a:t>
            </a:r>
            <a:endParaRPr lang="en-US" sz="3400" dirty="0">
              <a:solidFill>
                <a:srgbClr val="0000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6847" y="3473824"/>
            <a:ext cx="620683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400" b="1" dirty="0" smtClean="0">
                <a:solidFill>
                  <a:srgbClr val="0000FF"/>
                </a:solidFill>
              </a:rPr>
              <a:t>话</a:t>
            </a:r>
            <a:endParaRPr lang="en-US" sz="3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78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0" grpId="0"/>
      <p:bldP spid="11" grpId="0"/>
      <p:bldP spid="12" grpId="0"/>
      <p:bldP spid="13" grpId="0"/>
      <p:bldP spid="14" grpId="0"/>
      <p:bldP spid="15" grpId="1"/>
      <p:bldP spid="16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扫罗和多益犯下滔天罪行，大卫是否便宜了他们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言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语决定了我们一生的路途。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261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我们若把嚼环放在马嘴里，叫他顺服，就能调动他的全身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。看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哪，船只虽然甚大，又被大风催逼，只用小小的舵，就随着掌舵的意思转动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。这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样，舌头在百体里也是最小的，却能说大话。看哪，最小的火能点着最大的树林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。舌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头就是火，在我们百体中，舌头是个罪恶的世界，能污秽全身，也能把生命的轮子点起来，并且是从地狱里点着的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zh-CN" altLang="en-US" sz="3400" b="1" dirty="0" smtClean="0">
                <a:latin typeface="+mn-ea"/>
              </a:rPr>
              <a:t>（雅三：</a:t>
            </a:r>
            <a:r>
              <a:rPr lang="en-US" altLang="zh-CN" sz="3400" b="1" dirty="0" smtClean="0">
                <a:latin typeface="+mn-ea"/>
              </a:rPr>
              <a:t>3-6</a:t>
            </a:r>
            <a:r>
              <a:rPr lang="zh-CN" altLang="en-US" sz="3400" b="1" dirty="0" smtClean="0">
                <a:latin typeface="+mn-ea"/>
              </a:rPr>
              <a:t>）</a:t>
            </a:r>
            <a:endParaRPr lang="zh-CN" altLang="en-US" sz="34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15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016" y="21566"/>
            <a:ext cx="8990783" cy="6553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嚼环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600" b="1" dirty="0">
                <a:latin typeface="+mn-ea"/>
              </a:rPr>
              <a:t>舵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91960" y="838200"/>
            <a:ext cx="1706880" cy="171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4400" y="438150"/>
            <a:ext cx="3276600" cy="2667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000" y="2971800"/>
            <a:ext cx="718718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0169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15400" cy="6553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我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们</a:t>
            </a: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是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否择言轻重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3600" b="1" dirty="0">
                <a:latin typeface="Times New Roman" pitchFamily="18" charset="0"/>
                <a:cs typeface="Times New Roman" pitchFamily="18" charset="0"/>
              </a:rPr>
              <a:t>但是</a:t>
            </a: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，言语难被约束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00050" lvl="1" indent="0">
              <a:buNone/>
            </a:pP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各类的走兽，飞禽，昆虫，水族，本来都可以制伏，也已经被人制伏了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；惟</a:t>
            </a:r>
            <a:r>
              <a:rPr lang="zh-CN" altLang="en-US" sz="3400" b="1" dirty="0">
                <a:solidFill>
                  <a:srgbClr val="0000FF"/>
                </a:solidFill>
                <a:latin typeface="+mn-ea"/>
              </a:rPr>
              <a:t>独舌头没有人能制伏，是不止息的恶物，满了害死人的毒气</a:t>
            </a:r>
            <a:r>
              <a:rPr lang="zh-CN" altLang="en-US" sz="3400" b="1" dirty="0" smtClean="0">
                <a:solidFill>
                  <a:srgbClr val="0000FF"/>
                </a:solidFill>
                <a:latin typeface="+mn-ea"/>
              </a:rPr>
              <a:t>。</a:t>
            </a:r>
            <a:r>
              <a:rPr lang="en-US" altLang="zh-CN" sz="3400" b="1" dirty="0" smtClean="0">
                <a:latin typeface="+mn-ea"/>
              </a:rPr>
              <a:t>(</a:t>
            </a:r>
            <a:r>
              <a:rPr lang="zh-CN" altLang="en-US" sz="3400" b="1" dirty="0" smtClean="0">
                <a:latin typeface="+mn-ea"/>
              </a:rPr>
              <a:t>雅三</a:t>
            </a:r>
            <a:r>
              <a:rPr lang="en-US" altLang="zh-CN" sz="3400" b="1" dirty="0" smtClean="0">
                <a:latin typeface="+mn-ea"/>
              </a:rPr>
              <a:t>:7-8)</a:t>
            </a:r>
            <a:endParaRPr lang="zh-CN" altLang="en-US" sz="3400" b="1" dirty="0">
              <a:latin typeface="+mn-ea"/>
            </a:endParaRPr>
          </a:p>
          <a:p>
            <a:pPr marL="400050" lvl="1" indent="0">
              <a:buNone/>
            </a:pPr>
            <a:endParaRPr lang="en-US" sz="1000" b="1" dirty="0">
              <a:latin typeface="+mn-ea"/>
              <a:cs typeface="Times New Roman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zh-CN" altLang="en-US" sz="3600" b="1" dirty="0" smtClean="0">
                <a:latin typeface="Times New Roman" pitchFamily="18" charset="0"/>
                <a:cs typeface="Times New Roman" pitchFamily="18" charset="0"/>
              </a:rPr>
              <a:t>哪是否神对我们的言语就放任自流了呢</a:t>
            </a:r>
            <a:r>
              <a:rPr lang="en-US" altLang="zh-CN" sz="36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990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1687</Words>
  <Application>Microsoft Office PowerPoint</Application>
  <PresentationFormat>On-screen Show (4:3)</PresentationFormat>
  <Paragraphs>157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择言轻重</vt:lpstr>
      <vt:lpstr>填空游戏</vt:lpstr>
      <vt:lpstr>Slide 3</vt:lpstr>
      <vt:lpstr>诗篇五十二篇</vt:lpstr>
      <vt:lpstr>诗篇五十二篇</vt:lpstr>
      <vt:lpstr>Slide 6</vt:lpstr>
      <vt:lpstr>Slide 7</vt:lpstr>
      <vt:lpstr>Slide 8</vt:lpstr>
      <vt:lpstr>Slide 9</vt:lpstr>
      <vt:lpstr>Slide 10</vt:lpstr>
      <vt:lpstr>Slide 11</vt:lpstr>
      <vt:lpstr>诗篇五十二篇</vt:lpstr>
      <vt:lpstr>Slide 13</vt:lpstr>
      <vt:lpstr>Slide 14</vt:lpstr>
      <vt:lpstr>诚实的言语</vt:lpstr>
      <vt:lpstr>谨慎的言语</vt:lpstr>
      <vt:lpstr>平静的言语</vt:lpstr>
      <vt:lpstr>合时的言语</vt:lpstr>
      <vt:lpstr>Slide 19</vt:lpstr>
      <vt:lpstr>诗篇五十二篇</vt:lpstr>
      <vt:lpstr>操练、操练、操练……</vt:lpstr>
      <vt:lpstr>总结</vt:lpstr>
    </vt:vector>
  </TitlesOfParts>
  <Company>RTI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Chen, Tennyson X.</dc:creator>
  <cp:lastModifiedBy>TennysonChen</cp:lastModifiedBy>
  <cp:revision>108</cp:revision>
  <dcterms:created xsi:type="dcterms:W3CDTF">2013-10-15T20:23:12Z</dcterms:created>
  <dcterms:modified xsi:type="dcterms:W3CDTF">2014-05-16T02:42:41Z</dcterms:modified>
</cp:coreProperties>
</file>