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74" r:id="rId8"/>
    <p:sldId id="277" r:id="rId9"/>
    <p:sldId id="276" r:id="rId10"/>
    <p:sldId id="263" r:id="rId11"/>
    <p:sldId id="264" r:id="rId12"/>
    <p:sldId id="266" r:id="rId13"/>
    <p:sldId id="265" r:id="rId14"/>
    <p:sldId id="268" r:id="rId15"/>
    <p:sldId id="269" r:id="rId16"/>
    <p:sldId id="270" r:id="rId17"/>
    <p:sldId id="271" r:id="rId18"/>
    <p:sldId id="275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77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4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7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1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1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4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1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1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2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2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7D8B-1FF8-4E11-936B-A417C07B750F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F1105-3A47-42B5-9630-ABFDA4291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0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/>
              <a:t>分</a:t>
            </a:r>
            <a:r>
              <a:rPr lang="zh-CN" altLang="en-US" sz="4800" b="1" dirty="0" smtClean="0"/>
              <a:t>别为圣的人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09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分别为圣的人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思想上与众不同。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行</a:t>
            </a:r>
            <a:r>
              <a:rPr lang="zh-CN" altLang="en-US" sz="3600" b="1" dirty="0" smtClean="0">
                <a:latin typeface="+mn-ea"/>
              </a:rPr>
              <a:t>为上也就不同。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不一</a:t>
            </a:r>
            <a:r>
              <a:rPr lang="zh-CN" altLang="en-US" sz="3600" b="1" dirty="0" smtClean="0">
                <a:latin typeface="+mn-ea"/>
              </a:rPr>
              <a:t>样在哪里？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我们來看约</a:t>
            </a:r>
            <a:r>
              <a:rPr lang="en-US" altLang="zh-CN" sz="3600" b="1" dirty="0" smtClean="0">
                <a:latin typeface="+mn-ea"/>
              </a:rPr>
              <a:t>17</a:t>
            </a:r>
            <a:r>
              <a:rPr lang="zh-CN" altLang="en-US" sz="3600" b="1" dirty="0" smtClean="0">
                <a:latin typeface="+mn-ea"/>
              </a:rPr>
              <a:t>章。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274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充满喜乐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我还在世上说这话，是叫他们心里充满我的喜乐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约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17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13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充满的是神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的喜乐，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不是人的喜乐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如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何能得到神的喜乐？</a:t>
            </a:r>
            <a:endParaRPr lang="en-US" sz="3600" b="1" dirty="0">
              <a:solidFill>
                <a:prstClr val="black"/>
              </a:solidFill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4147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神的喜乐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主知道自己马上要上十字架，怎会喜乐？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他因那摆在前面的喜乐，就轻看羞辱，忍受了十字架的苦难，便坐在神宝座的右边。 </a:t>
            </a:r>
            <a:r>
              <a:rPr lang="en-US" altLang="zh-CN" sz="3600" b="1" dirty="0">
                <a:solidFill>
                  <a:prstClr val="black"/>
                </a:solidFill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</a:rPr>
              <a:t>来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12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2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前面的喜乐是永恒的，是有真价值的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我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们也要看得远。</a:t>
            </a:r>
            <a:endParaRPr lang="zh-CN" altLang="en-US" sz="36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56758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价值观的改变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除了看得远，也要看得高。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以基督的心为心。</a:t>
            </a:r>
            <a:endParaRPr lang="en-US" altLang="zh-CN" sz="3600" b="1" dirty="0" smtClean="0"/>
          </a:p>
          <a:p>
            <a:r>
              <a:rPr lang="zh-CN" altLang="en-US" sz="3600" b="1" dirty="0"/>
              <a:t>透</a:t>
            </a:r>
            <a:r>
              <a:rPr lang="zh-CN" altLang="en-US" sz="3600" b="1" dirty="0" smtClean="0"/>
              <a:t>过神的眼光来看事情。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一</a:t>
            </a:r>
            <a:r>
              <a:rPr lang="zh-CN" altLang="en-US" sz="3600" b="1" dirty="0"/>
              <a:t>件</a:t>
            </a:r>
            <a:r>
              <a:rPr lang="zh-CN" altLang="en-US" sz="3600" b="1" dirty="0" smtClean="0"/>
              <a:t>事值不值得做，要问：如果是耶稣的话，祂会不会做？</a:t>
            </a:r>
            <a:endParaRPr lang="en-US" altLang="zh-CN" sz="3600" b="1" dirty="0" smtClean="0"/>
          </a:p>
          <a:p>
            <a:r>
              <a:rPr lang="zh-CN" altLang="en-US" sz="3600" b="1" dirty="0"/>
              <a:t>徐华医生的见证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2373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脱离那恶者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只求你保守他们脱离那恶者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			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约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17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15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基督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徒不断的受魔鬼攻击。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魔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鬼化妆成光明的天使，看起来很可爱。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王明道牧师对北美基督徒的勉励。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001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保守他们脱离那恶者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上帝乐意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保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守我们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脱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离魔鬼的攻击。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但上帝尊重我们的自由意志，不强迫我们。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圣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灵用说不出的叹息为我们祷告。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35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58975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我们一旦寻求祂的保护，祂一定加力量给我们。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一个分别为圣的人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，一定常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常寻求主的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保护。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对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抗试探。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约瑟的例子。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我怎能作这大恶，得罪神呢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？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	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创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39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9</a:t>
            </a:r>
            <a:endParaRPr 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0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靠真理成</a:t>
            </a:r>
            <a:r>
              <a:rPr lang="zh-CN" altLang="en-US" b="1" dirty="0">
                <a:latin typeface="+mn-ea"/>
              </a:rPr>
              <a:t>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求你用真理使他们成圣；你的道就是真理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约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17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17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神的道，就是神的话语，就是真理。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我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们要靠神的话语成圣。</a:t>
            </a:r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0279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+mn-ea"/>
              </a:rPr>
              <a:t>靠神的话语成圣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渴慕神的话语，勤读圣经。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遵</a:t>
            </a:r>
            <a:r>
              <a:rPr lang="zh-CN" altLang="en-US" sz="3600" b="1" dirty="0" smtClean="0">
                <a:latin typeface="+mn-ea"/>
              </a:rPr>
              <a:t>循神的话语，身体力行。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7952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主要差遣我们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你怎样差我到世上，我也照样差他们到世上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约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17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18</a:t>
            </a:r>
          </a:p>
          <a:p>
            <a:r>
              <a:rPr lang="zh-CN" altLang="en-US" sz="3600" b="1" dirty="0" smtClean="0">
                <a:latin typeface="+mn-ea"/>
              </a:rPr>
              <a:t>分别为圣的人，是愿意接受差遣的人。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到世上。到世人中间传福音。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马其顿的呼声。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57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610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40" b="1" dirty="0" smtClean="0">
                <a:latin typeface="+mn-ea"/>
              </a:rPr>
              <a:t>现在我往你那里去，我还在世上说这话，是叫他们心里充满我的喜乐。 我已将你的道赐给他们。世界又恨他们；因为他们不属世界，正如我不属世界一样。 我不求你叫他们离开世界，只求你保守他们脱离那恶者。 他们不属世界，正如我不属世界一样。 求你用真理使他们成圣；你的道就是真理。 你怎样差我到世上，我也照样差他们到世上。 我为他们的缘故，自己</a:t>
            </a:r>
            <a:r>
              <a:rPr lang="zh-CN" altLang="en-US" sz="3240" b="1" dirty="0" smtClean="0">
                <a:solidFill>
                  <a:srgbClr val="FF0000"/>
                </a:solidFill>
                <a:latin typeface="+mn-ea"/>
              </a:rPr>
              <a:t>分别为圣</a:t>
            </a:r>
            <a:r>
              <a:rPr lang="zh-CN" altLang="en-US" sz="3240" b="1" dirty="0" smtClean="0">
                <a:latin typeface="+mn-ea"/>
              </a:rPr>
              <a:t>，叫他们也因真理成圣。 </a:t>
            </a:r>
            <a:r>
              <a:rPr lang="en-US" altLang="zh-CN" sz="3240" b="1" dirty="0" smtClean="0">
                <a:latin typeface="+mn-ea"/>
              </a:rPr>
              <a:t>					</a:t>
            </a:r>
            <a:r>
              <a:rPr lang="zh-CN" altLang="en-US" sz="3240" b="1" dirty="0" smtClean="0">
                <a:latin typeface="+mn-ea"/>
              </a:rPr>
              <a:t>约翰福音 </a:t>
            </a:r>
            <a:r>
              <a:rPr lang="en-US" altLang="zh-CN" sz="3240" b="1" dirty="0" smtClean="0">
                <a:latin typeface="+mn-ea"/>
              </a:rPr>
              <a:t>17</a:t>
            </a:r>
            <a:r>
              <a:rPr lang="zh-CN" altLang="en-US" sz="3240" b="1" dirty="0" smtClean="0">
                <a:latin typeface="+mn-ea"/>
              </a:rPr>
              <a:t>：</a:t>
            </a:r>
            <a:r>
              <a:rPr lang="en-US" altLang="zh-CN" sz="3240" b="1" dirty="0" smtClean="0">
                <a:latin typeface="+mn-ea"/>
              </a:rPr>
              <a:t>13-19</a:t>
            </a:r>
            <a:endParaRPr lang="zh-CN" altLang="en-US" sz="324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13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/>
              <a:t>分别为圣的人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价值观改变，充满神的喜乐。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常常寻求主的保守，脱离魔鬼的攻击。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渴</a:t>
            </a:r>
            <a:r>
              <a:rPr lang="zh-CN" altLang="en-US" sz="3600" b="1" dirty="0" smtClean="0">
                <a:latin typeface="+mn-ea"/>
              </a:rPr>
              <a:t>慕并遵循神的话语。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顺</a:t>
            </a:r>
            <a:r>
              <a:rPr lang="zh-CN" altLang="en-US" sz="3600" b="1" dirty="0" smtClean="0">
                <a:latin typeface="+mn-ea"/>
              </a:rPr>
              <a:t>服神的差遣。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348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分别为圣的人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心里充满我的</a:t>
            </a:r>
            <a:r>
              <a:rPr lang="zh-CN" altLang="en-US" sz="3600" b="1" dirty="0">
                <a:solidFill>
                  <a:srgbClr val="FF0000"/>
                </a:solidFill>
                <a:latin typeface="宋体"/>
              </a:rPr>
              <a:t>喜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/>
              </a:rPr>
              <a:t>乐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	13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保守</a:t>
            </a:r>
            <a:r>
              <a:rPr lang="zh-CN" altLang="en-US" sz="3600" b="1" dirty="0" smtClean="0">
                <a:latin typeface="+mn-ea"/>
              </a:rPr>
              <a:t>脱离那恶者。</a:t>
            </a:r>
            <a:r>
              <a:rPr lang="en-US" altLang="zh-CN" sz="3600" b="1" dirty="0" smtClean="0">
                <a:latin typeface="+mn-ea"/>
              </a:rPr>
              <a:t>			15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用真理使他们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成圣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17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我也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差（遣）</a:t>
            </a:r>
            <a:r>
              <a:rPr lang="zh-CN" altLang="en-US" sz="3600" b="1" dirty="0" smtClean="0">
                <a:latin typeface="+mn-ea"/>
              </a:rPr>
              <a:t>他们到世上。</a:t>
            </a:r>
            <a:r>
              <a:rPr lang="en-US" altLang="zh-CN" sz="3600" b="1" dirty="0" smtClean="0">
                <a:latin typeface="+mn-ea"/>
              </a:rPr>
              <a:t>	18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87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  <a:ea typeface="+mn-ea"/>
              </a:rPr>
              <a:t>约翰福音</a:t>
            </a:r>
            <a:r>
              <a:rPr lang="en-US" altLang="zh-CN" b="1" dirty="0" smtClean="0">
                <a:latin typeface="+mn-ea"/>
                <a:ea typeface="+mn-ea"/>
              </a:rPr>
              <a:t>17</a:t>
            </a:r>
            <a:r>
              <a:rPr lang="zh-CN" altLang="en-US" b="1" dirty="0" smtClean="0">
                <a:latin typeface="+mn-ea"/>
                <a:ea typeface="+mn-ea"/>
              </a:rPr>
              <a:t>章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耶稣上十字架前一夜的祷告。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为众圣徒祷告。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大祭</a:t>
            </a:r>
            <a:r>
              <a:rPr lang="zh-CN" altLang="en-US" sz="3600" b="1" dirty="0" smtClean="0">
                <a:latin typeface="+mn-ea"/>
              </a:rPr>
              <a:t>司的祷告。</a:t>
            </a:r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446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为什麽要“分别”？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59363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你们要归我为圣，因为我耶和华是圣的，并叫你们与万民有分别，使你们作我的民。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利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20:26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“分别”，因为以色列民软弱。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上</a:t>
            </a:r>
            <a:r>
              <a:rPr lang="zh-CN" altLang="en-US" sz="3600" b="1" dirty="0" smtClean="0">
                <a:latin typeface="+mn-ea"/>
              </a:rPr>
              <a:t>帝对“分别”的要求很严格。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影</a:t>
            </a:r>
            <a:r>
              <a:rPr lang="zh-CN" altLang="en-US" sz="3600" b="1" dirty="0" smtClean="0">
                <a:latin typeface="+mn-ea"/>
              </a:rPr>
              <a:t>响犹太人的生活，直到如今。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不可用山羊羔母的奶煮山羊羔。申</a:t>
            </a:r>
            <a:r>
              <a:rPr lang="en-US" altLang="zh-CN" sz="3600" b="1" dirty="0" smtClean="0">
                <a:latin typeface="+mn-ea"/>
              </a:rPr>
              <a:t>14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21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4795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分别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旧约中的分别，是分开居住的意思。</a:t>
            </a:r>
            <a:endParaRPr lang="en-US" altLang="zh-CN" b="1" dirty="0" smtClean="0"/>
          </a:p>
          <a:p>
            <a:r>
              <a:rPr lang="zh-CN" altLang="en-US" sz="3600" b="1" dirty="0"/>
              <a:t>新</a:t>
            </a:r>
            <a:r>
              <a:rPr lang="zh-CN" altLang="en-US" sz="3600" b="1" dirty="0" smtClean="0"/>
              <a:t>约中的分别，是思想行為上的分别。</a:t>
            </a:r>
            <a:endParaRPr lang="en-US" altLang="zh-CN" sz="3600" b="1" dirty="0" smtClean="0"/>
          </a:p>
          <a:p>
            <a:r>
              <a:rPr lang="zh-CN" altLang="en-US" sz="3220" b="1" dirty="0">
                <a:solidFill>
                  <a:prstClr val="black"/>
                </a:solidFill>
                <a:latin typeface="宋体"/>
              </a:rPr>
              <a:t>我不求你叫他们离开世界，只求你保守他们脱离那恶者。 他们不属世界，正如我不属世界一样</a:t>
            </a:r>
            <a:r>
              <a:rPr lang="zh-CN" altLang="en-US" sz="3220" b="1" dirty="0" smtClean="0">
                <a:solidFill>
                  <a:prstClr val="black"/>
                </a:solidFill>
                <a:latin typeface="宋体"/>
              </a:rPr>
              <a:t>。</a:t>
            </a:r>
            <a:r>
              <a:rPr lang="en-US" altLang="zh-CN" sz="3220" b="1" dirty="0" smtClean="0">
                <a:solidFill>
                  <a:prstClr val="black"/>
                </a:solidFill>
                <a:latin typeface="宋体"/>
              </a:rPr>
              <a:t>		</a:t>
            </a:r>
            <a:r>
              <a:rPr lang="zh-CN" altLang="en-US" sz="3220" b="1" dirty="0" smtClean="0">
                <a:solidFill>
                  <a:prstClr val="black"/>
                </a:solidFill>
                <a:latin typeface="宋体"/>
              </a:rPr>
              <a:t>约</a:t>
            </a:r>
            <a:r>
              <a:rPr lang="en-US" altLang="zh-CN" sz="3220" b="1" dirty="0" smtClean="0">
                <a:solidFill>
                  <a:prstClr val="black"/>
                </a:solidFill>
                <a:latin typeface="宋体"/>
              </a:rPr>
              <a:t>17</a:t>
            </a:r>
            <a:r>
              <a:rPr lang="zh-CN" altLang="en-US" sz="3220" b="1" dirty="0" smtClean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220" b="1" dirty="0" smtClean="0">
                <a:solidFill>
                  <a:prstClr val="black"/>
                </a:solidFill>
                <a:latin typeface="宋体"/>
              </a:rPr>
              <a:t>15-16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不求离世，只求不属世。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身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在世界，却不属这世界。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比旧约的要求高得多。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18263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主自己分别为圣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我为他们的缘故，自己分别为圣，叫他们也因真理成圣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约</a:t>
            </a:r>
            <a:r>
              <a:rPr lang="en-US" altLang="zh-CN" sz="3600" b="1" dirty="0" smtClean="0">
                <a:latin typeface="+mn-ea"/>
              </a:rPr>
              <a:t>17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19</a:t>
            </a:r>
          </a:p>
          <a:p>
            <a:r>
              <a:rPr lang="zh-CN" altLang="en-US" sz="3600" b="1" dirty="0" smtClean="0">
                <a:latin typeface="+mn-ea"/>
              </a:rPr>
              <a:t>主自己做榜样，分别为圣。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斥</a:t>
            </a:r>
            <a:r>
              <a:rPr lang="zh-CN" altLang="en-US" sz="3600" b="1" dirty="0" smtClean="0">
                <a:latin typeface="+mn-ea"/>
              </a:rPr>
              <a:t>责假冒伪善的法利赛人。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6186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为什么主没有明说，要门徒分别为圣？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因为门徒是犹太人，只知道旧约的分别为圣。可能会误会。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但主明说：叫他们也因真理成圣。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非常明确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0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成圣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“成圣”是目的，“分别”是方法。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新</a:t>
            </a:r>
            <a:r>
              <a:rPr lang="zh-CN" altLang="en-US" sz="3600" b="1" dirty="0" smtClean="0">
                <a:latin typeface="+mn-ea"/>
              </a:rPr>
              <a:t>旧约在“成圣”的目的上没有区别。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但</a:t>
            </a:r>
            <a:r>
              <a:rPr lang="zh-CN" altLang="en-US" sz="3600" b="1" dirty="0" smtClean="0">
                <a:latin typeface="+mn-ea"/>
              </a:rPr>
              <a:t>在方法上不同。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新</a:t>
            </a:r>
            <a:r>
              <a:rPr lang="zh-CN" altLang="en-US" sz="3600" b="1" dirty="0" smtClean="0">
                <a:latin typeface="+mn-ea"/>
              </a:rPr>
              <a:t>约的要求，往往比旧约高。</a:t>
            </a:r>
            <a:endParaRPr lang="en-US" altLang="zh-CN" sz="3600" b="1" dirty="0" smtClean="0">
              <a:latin typeface="+mn-ea"/>
            </a:endParaRPr>
          </a:p>
          <a:p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367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984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分别为圣的人</vt:lpstr>
      <vt:lpstr>PowerPoint Presentation</vt:lpstr>
      <vt:lpstr>分别为圣的人</vt:lpstr>
      <vt:lpstr>约翰福音17章</vt:lpstr>
      <vt:lpstr>为什麽要“分别”？</vt:lpstr>
      <vt:lpstr>分别</vt:lpstr>
      <vt:lpstr>主自己分别为圣</vt:lpstr>
      <vt:lpstr>PowerPoint Presentation</vt:lpstr>
      <vt:lpstr>成圣</vt:lpstr>
      <vt:lpstr>分别为圣的人</vt:lpstr>
      <vt:lpstr>充满喜乐</vt:lpstr>
      <vt:lpstr>神的喜乐</vt:lpstr>
      <vt:lpstr>价值观的改变</vt:lpstr>
      <vt:lpstr>脱离那恶者</vt:lpstr>
      <vt:lpstr>保守他们脱离那恶者</vt:lpstr>
      <vt:lpstr>PowerPoint Presentation</vt:lpstr>
      <vt:lpstr>靠真理成圣</vt:lpstr>
      <vt:lpstr>靠神的话语成圣</vt:lpstr>
      <vt:lpstr>主要差遣我们</vt:lpstr>
      <vt:lpstr>分别为圣的人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分别为圣</dc:title>
  <dc:creator>Leaf</dc:creator>
  <cp:lastModifiedBy>nauhygon</cp:lastModifiedBy>
  <cp:revision>22</cp:revision>
  <dcterms:created xsi:type="dcterms:W3CDTF">2012-12-03T15:30:52Z</dcterms:created>
  <dcterms:modified xsi:type="dcterms:W3CDTF">2012-12-17T00:14:26Z</dcterms:modified>
</cp:coreProperties>
</file>