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76" r:id="rId4"/>
    <p:sldId id="260" r:id="rId5"/>
    <p:sldId id="261" r:id="rId6"/>
    <p:sldId id="279" r:id="rId7"/>
    <p:sldId id="280" r:id="rId8"/>
    <p:sldId id="262" r:id="rId9"/>
    <p:sldId id="263" r:id="rId10"/>
    <p:sldId id="269" r:id="rId11"/>
    <p:sldId id="268" r:id="rId12"/>
    <p:sldId id="265" r:id="rId13"/>
    <p:sldId id="267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190303"/>
            <a:ext cx="7583488" cy="1734829"/>
          </a:xfrm>
        </p:spPr>
        <p:txBody>
          <a:bodyPr/>
          <a:lstStyle/>
          <a:p>
            <a:r>
              <a:rPr lang="zh-TW" altLang="en-US" sz="4800" dirty="0" smtClean="0">
                <a:solidFill>
                  <a:schemeClr val="tx1"/>
                </a:solidFill>
              </a:rPr>
              <a:t>看！ 你的母親！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en-US" altLang="zh-TW" sz="2000" dirty="0">
                <a:solidFill>
                  <a:schemeClr val="tx1"/>
                </a:solidFill>
              </a:rPr>
              <a:t/>
            </a: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en-US" altLang="zh-TW" sz="4000" dirty="0">
                <a:solidFill>
                  <a:schemeClr val="tx1"/>
                </a:solidFill>
                <a:latin typeface="Arial Narrow" pitchFamily="34" charset="0"/>
              </a:rPr>
              <a:t>Behold, </a:t>
            </a:r>
            <a:r>
              <a:rPr lang="en-US" altLang="zh-TW" sz="4000" dirty="0" smtClean="0">
                <a:solidFill>
                  <a:schemeClr val="tx1"/>
                </a:solidFill>
                <a:latin typeface="Arial Narrow" pitchFamily="34" charset="0"/>
              </a:rPr>
              <a:t>Your Mother!</a:t>
            </a:r>
            <a:endParaRPr lang="en-US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37317"/>
            <a:ext cx="7583487" cy="17918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6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36" y="135366"/>
            <a:ext cx="8571864" cy="575584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M</a:t>
            </a:r>
            <a:r>
              <a:rPr lang="zh-CN" altLang="en-US" sz="12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 </a:t>
            </a:r>
            <a:r>
              <a:rPr lang="en-US" altLang="zh-CN" sz="32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</a:t>
            </a:r>
            <a:r>
              <a:rPr lang="zh-CN" altLang="en-US" sz="12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是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代表她賜給我的百萬件事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物</a:t>
            </a:r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M</a:t>
            </a:r>
            <a:r>
              <a:rPr lang="zh-CN" alt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</a:t>
            </a:r>
            <a:r>
              <a:rPr lang="en-US" altLang="zh-CN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</a:t>
            </a:r>
            <a:r>
              <a:rPr lang="zh-CN" alt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is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for the million things she gave to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me</a:t>
            </a:r>
            <a:endParaRPr lang="zh-TW" altLang="en-US" sz="4000" b="1" dirty="0">
              <a:solidFill>
                <a:srgbClr val="000000"/>
              </a:solidFill>
              <a:effectLst/>
              <a:latin typeface="Arial Narrow" pitchFamily="34" charset="0"/>
              <a:ea typeface="細明體"/>
              <a:cs typeface="細明體"/>
            </a:endParaRPr>
          </a:p>
          <a:p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58765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38" y="387240"/>
            <a:ext cx="8812935" cy="55039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O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</a:t>
            </a:r>
            <a:r>
              <a:rPr lang="en-US" altLang="zh-CN" sz="32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是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表示她日漸衰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老</a:t>
            </a:r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O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—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means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only that she is getting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old</a:t>
            </a:r>
            <a:endParaRPr lang="zh-TW" altLang="en-US" sz="4000" b="1" dirty="0">
              <a:solidFill>
                <a:srgbClr val="000000"/>
              </a:solidFill>
              <a:effectLst/>
              <a:latin typeface="Arial Narrow" pitchFamily="34" charset="0"/>
              <a:ea typeface="細明體"/>
              <a:cs typeface="細明體"/>
            </a:endParaRPr>
          </a:p>
          <a:p>
            <a:endParaRPr lang="en-US" sz="4000" b="1" dirty="0">
              <a:solidFill>
                <a:srgbClr val="000000"/>
              </a:solidFill>
              <a:latin typeface="細明體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615377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17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16" y="201364"/>
            <a:ext cx="8720004" cy="568984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T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</a:t>
            </a:r>
            <a:r>
              <a:rPr lang="en-US" altLang="zh-CN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是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代表她為了護衛我而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流的眼淚</a:t>
            </a:r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T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—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is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for the tears she shed to save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me</a:t>
            </a:r>
            <a:endParaRPr lang="zh-TW" altLang="en-US" sz="4000" b="1" dirty="0">
              <a:solidFill>
                <a:srgbClr val="000000"/>
              </a:solidFill>
              <a:effectLst/>
              <a:latin typeface="Arial Narrow" pitchFamily="34" charset="0"/>
              <a:ea typeface="細明體"/>
              <a:cs typeface="細明體"/>
            </a:endParaRPr>
          </a:p>
          <a:p>
            <a:endParaRPr lang="en-US" sz="4000" b="1" dirty="0">
              <a:latin typeface="細明體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90831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17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00" y="201364"/>
            <a:ext cx="8425723" cy="568984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H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</a:t>
            </a:r>
            <a:r>
              <a:rPr lang="en-US" altLang="zh-CN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是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指她聖潔而純真的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心</a:t>
            </a:r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H 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is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for her heart of purest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gold</a:t>
            </a:r>
            <a:endParaRPr lang="zh-TW" altLang="en-US" sz="4000" b="1" dirty="0">
              <a:solidFill>
                <a:srgbClr val="000000"/>
              </a:solidFill>
              <a:effectLst/>
              <a:latin typeface="Arial Narrow" pitchFamily="34" charset="0"/>
              <a:ea typeface="細明體"/>
              <a:cs typeface="細明體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2446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581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38" y="247834"/>
            <a:ext cx="8735492" cy="564338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E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</a:t>
            </a:r>
            <a:r>
              <a:rPr lang="en-US" altLang="zh-CN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是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說她的雙目閃耀著愛的光輝</a:t>
            </a:r>
            <a:r>
              <a:rPr 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.</a:t>
            </a:r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E 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is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for her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eyes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with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love light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shining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.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 </a:t>
            </a:r>
            <a:endParaRPr lang="zh-TW" altLang="en-US" sz="4000" b="1" dirty="0">
              <a:solidFill>
                <a:srgbClr val="000000"/>
              </a:solidFill>
              <a:effectLst/>
              <a:latin typeface="Arial Narrow" pitchFamily="34" charset="0"/>
              <a:ea typeface="細明體"/>
              <a:cs typeface="細明體"/>
            </a:endParaRPr>
          </a:p>
          <a:p>
            <a:endParaRPr lang="en-US" sz="4000" b="1" dirty="0">
              <a:solidFill>
                <a:srgbClr val="000000"/>
              </a:solidFill>
              <a:latin typeface="細明體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51238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34" y="247834"/>
            <a:ext cx="8441211" cy="564338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R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</a:t>
            </a:r>
            <a:r>
              <a:rPr lang="en-US" altLang="zh-CN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象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徵著她總是對的</a:t>
            </a:r>
            <a:r>
              <a:rPr 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,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而且永遠是對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的</a:t>
            </a:r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R 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means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right and right she’ll always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be</a:t>
            </a:r>
            <a:endParaRPr lang="zh-TW" altLang="en-US" sz="4000" b="1" dirty="0">
              <a:solidFill>
                <a:srgbClr val="000000"/>
              </a:solidFill>
              <a:effectLst/>
              <a:latin typeface="Arial Narrow" pitchFamily="34" charset="0"/>
              <a:ea typeface="細明體"/>
              <a:cs typeface="細明體"/>
            </a:endParaRPr>
          </a:p>
          <a:p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72604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426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34" y="232344"/>
            <a:ext cx="8787766" cy="565887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把以上六個字母聯綴起來</a:t>
            </a:r>
            <a:r>
              <a:rPr 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,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就拼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成 </a:t>
            </a:r>
            <a:r>
              <a:rPr lang="en-US" altLang="zh-CN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MOTHER</a:t>
            </a:r>
            <a:r>
              <a:rPr lang="en-US" altLang="zh-CN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— 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母親</a:t>
            </a:r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  <a:p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Put them all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together,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they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spell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—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 MOTHER</a:t>
            </a:r>
            <a:endParaRPr lang="zh-TW" altLang="en-US" sz="4000" b="1" dirty="0">
              <a:solidFill>
                <a:srgbClr val="000000"/>
              </a:solidFill>
              <a:effectLst/>
              <a:latin typeface="Arial Narrow" pitchFamily="34" charset="0"/>
              <a:ea typeface="細明體"/>
              <a:cs typeface="細明體"/>
            </a:endParaRPr>
          </a:p>
          <a:p>
            <a:endParaRPr lang="en-US" sz="4000" b="1" dirty="0">
              <a:solidFill>
                <a:srgbClr val="000000"/>
              </a:solidFill>
              <a:latin typeface="細明體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9298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65" y="263322"/>
            <a:ext cx="8394746" cy="5627891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母親兩個字的意義</a:t>
            </a:r>
            <a:r>
              <a:rPr 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,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對我來說</a:t>
            </a:r>
            <a:r>
              <a:rPr 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,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就是整個宇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宙</a:t>
            </a:r>
            <a:r>
              <a:rPr lang="zh-CN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。</a:t>
            </a:r>
            <a:endParaRPr lang="zh-TW" altLang="en-US" sz="4000" b="1" dirty="0">
              <a:solidFill>
                <a:srgbClr val="000000"/>
              </a:solidFill>
              <a:effectLst/>
              <a:latin typeface="細明體"/>
              <a:ea typeface="細明體"/>
              <a:cs typeface="細明體"/>
            </a:endParaRPr>
          </a:p>
          <a:p>
            <a:r>
              <a:rPr lang="en-US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A word that means the world to me.</a:t>
            </a:r>
            <a:endParaRPr lang="zh-TW" altLang="en-US" sz="4000" b="1" dirty="0">
              <a:solidFill>
                <a:srgbClr val="000000"/>
              </a:solidFill>
              <a:effectLst/>
              <a:latin typeface="Arial Narrow" pitchFamily="34" charset="0"/>
              <a:ea typeface="細明體"/>
              <a:cs typeface="細明體"/>
            </a:endParaRPr>
          </a:p>
          <a:p>
            <a:endParaRPr lang="en-US" sz="4000" b="1" dirty="0">
              <a:solidFill>
                <a:srgbClr val="000000"/>
              </a:solidFill>
              <a:latin typeface="細明體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760804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17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19" y="201364"/>
            <a:ext cx="8193396" cy="568984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---</a:t>
            </a:r>
            <a:r>
              <a:rPr lang="zh-TW" alt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肯塔基州 林肯誕生地</a:t>
            </a:r>
            <a:r>
              <a:rPr 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--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--</a:t>
            </a:r>
            <a:r>
              <a:rPr lang="en-US" sz="4000" b="1" dirty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-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細明體"/>
                <a:ea typeface="細明體"/>
                <a:cs typeface="細明體"/>
              </a:rPr>
              <a:t>-</a:t>
            </a:r>
          </a:p>
          <a:p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Lincoln’s Birthplace </a:t>
            </a:r>
            <a:r>
              <a:rPr lang="en-US" altLang="zh-CN" sz="4000" b="1" dirty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— </a:t>
            </a:r>
            <a:r>
              <a:rPr lang="en-US" sz="4000" b="1" dirty="0" smtClean="0">
                <a:solidFill>
                  <a:srgbClr val="000000"/>
                </a:solidFill>
                <a:effectLst/>
                <a:latin typeface="Arial Narrow" pitchFamily="34" charset="0"/>
                <a:ea typeface="細明體"/>
                <a:cs typeface="細明體"/>
              </a:rPr>
              <a:t>Kentucky</a:t>
            </a:r>
            <a:endParaRPr lang="zh-TW" altLang="en-US" sz="4000" b="1" dirty="0">
              <a:solidFill>
                <a:srgbClr val="000000"/>
              </a:solidFill>
              <a:effectLst/>
              <a:latin typeface="Arial Narrow" pitchFamily="34" charset="0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0806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272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92" y="216854"/>
            <a:ext cx="8642561" cy="5674359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細明體"/>
                <a:ea typeface="細明體"/>
                <a:cs typeface="細明體"/>
              </a:rPr>
              <a:t>約</a:t>
            </a:r>
            <a:r>
              <a:rPr lang="zh-TW" altLang="en-US" sz="4000" b="1" dirty="0">
                <a:solidFill>
                  <a:schemeClr val="tx1"/>
                </a:solidFill>
                <a:latin typeface="細明體"/>
                <a:ea typeface="細明體"/>
                <a:cs typeface="細明體"/>
              </a:rPr>
              <a:t>翰福</a:t>
            </a:r>
            <a:r>
              <a:rPr lang="zh-TW" altLang="en-US" sz="4000" b="1" dirty="0" smtClean="0">
                <a:solidFill>
                  <a:schemeClr val="tx1"/>
                </a:solidFill>
                <a:latin typeface="細明體"/>
                <a:ea typeface="細明體"/>
                <a:cs typeface="細明體"/>
              </a:rPr>
              <a:t>音 </a:t>
            </a:r>
            <a:r>
              <a:rPr lang="en-US" altLang="zh-TW" sz="4000" b="1" dirty="0" smtClean="0">
                <a:solidFill>
                  <a:schemeClr val="tx1"/>
                </a:solidFill>
                <a:latin typeface="細明體"/>
                <a:ea typeface="細明體"/>
                <a:cs typeface="細明體"/>
              </a:rPr>
              <a:t>19:25-27</a:t>
            </a:r>
          </a:p>
          <a:p>
            <a:endParaRPr lang="en-US" altLang="zh-TW" sz="200" b="1" dirty="0" smtClean="0">
              <a:solidFill>
                <a:schemeClr val="tx1"/>
              </a:solidFill>
              <a:latin typeface="細明體"/>
              <a:ea typeface="細明體"/>
              <a:cs typeface="細明體"/>
            </a:endParaRPr>
          </a:p>
          <a:p>
            <a:r>
              <a:rPr lang="en-US" altLang="zh-TW" sz="4000" b="1" dirty="0" smtClean="0">
                <a:solidFill>
                  <a:schemeClr val="tx1"/>
                </a:solidFill>
                <a:latin typeface="細明體"/>
                <a:ea typeface="細明體"/>
                <a:cs typeface="細明體"/>
              </a:rPr>
              <a:t>25 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站在耶穌十字架旁邊的</a:t>
            </a:r>
            <a:r>
              <a:rPr lang="zh-CN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有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他母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親與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他母親的姐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妹</a:t>
            </a:r>
            <a:r>
              <a:rPr lang="zh-CN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並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革羅罷的妻子馬利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亞和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抹大拉的馬利亞。</a:t>
            </a:r>
          </a:p>
          <a:p>
            <a:r>
              <a:rPr lang="en-US" altLang="zh-CHT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26 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耶穌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見母親和他所愛的那門徒站在旁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邊</a:t>
            </a:r>
            <a:r>
              <a:rPr lang="zh-CN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就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對他母親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說</a:t>
            </a:r>
            <a:r>
              <a:rPr lang="en-US" altLang="zh-CHT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:</a:t>
            </a:r>
            <a:r>
              <a:rPr lang="en-US" altLang="zh-CHT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“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母親</a:t>
            </a:r>
            <a:r>
              <a:rPr lang="en-US" altLang="zh-CHT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〔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原文作婦人</a:t>
            </a:r>
            <a:r>
              <a:rPr lang="en-US" altLang="zh-CHT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〕</a:t>
            </a:r>
            <a:r>
              <a:rPr lang="zh-CN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看</a:t>
            </a:r>
            <a:r>
              <a:rPr lang="zh-CN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你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的兒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子</a:t>
            </a:r>
            <a:r>
              <a:rPr lang="zh-CN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！”</a:t>
            </a:r>
            <a:endParaRPr lang="en-US" altLang="zh-CHT" sz="4000" b="1" dirty="0" smtClean="0">
              <a:solidFill>
                <a:srgbClr val="000000"/>
              </a:solidFill>
              <a:latin typeface="細明體"/>
              <a:ea typeface="細明體"/>
              <a:cs typeface="細明體"/>
            </a:endParaRPr>
          </a:p>
          <a:p>
            <a:r>
              <a:rPr lang="en-US" altLang="zh-CHT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27 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又對那門徒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說</a:t>
            </a:r>
            <a:r>
              <a:rPr lang="en-US" altLang="zh-CHT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:“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看</a:t>
            </a:r>
            <a:r>
              <a:rPr lang="zh-CN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你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的母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親</a:t>
            </a:r>
            <a:r>
              <a:rPr lang="zh-CN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！”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從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此那門徒就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接</a:t>
            </a:r>
            <a:r>
              <a:rPr lang="zh-CN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她</a:t>
            </a:r>
            <a:r>
              <a:rPr lang="zh-CHT" altLang="en-US" sz="4000" b="1" dirty="0" smtClean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到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自己家裡去了。</a:t>
            </a:r>
          </a:p>
          <a:p>
            <a:pPr marL="0" indent="0">
              <a:buNone/>
            </a:pPr>
            <a:endParaRPr lang="zh-CHT" altLang="en-US" sz="4000" b="1" dirty="0">
              <a:solidFill>
                <a:srgbClr val="000000"/>
              </a:solidFill>
              <a:latin typeface="細明體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6510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272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92" y="407354"/>
            <a:ext cx="8642561" cy="6206686"/>
          </a:xfrm>
        </p:spPr>
        <p:txBody>
          <a:bodyPr>
            <a:noAutofit/>
          </a:bodyPr>
          <a:lstStyle/>
          <a:p>
            <a:r>
              <a:rPr lang="en-US" altLang="zh-TW" sz="3200" b="1" dirty="0" smtClean="0">
                <a:solidFill>
                  <a:schemeClr val="tx1"/>
                </a:solidFill>
                <a:latin typeface="Arial Narrow" pitchFamily="34" charset="0"/>
                <a:ea typeface="細明體"/>
                <a:cs typeface="細明體"/>
              </a:rPr>
              <a:t>John 19:25-27</a:t>
            </a: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Arial Narrow" pitchFamily="34" charset="0"/>
                <a:ea typeface="細明體"/>
                <a:cs typeface="細明體"/>
              </a:rPr>
              <a:t>25   </a:t>
            </a:r>
            <a:r>
              <a:rPr lang="en-US" altLang="zh-CHT" sz="3200" b="1" dirty="0" smtClean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Near </a:t>
            </a:r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the cross of Jesus stood his mother, his mother's sister, Mary the wife of </a:t>
            </a:r>
            <a:r>
              <a:rPr lang="en-US" altLang="zh-CHT" sz="3200" b="1" dirty="0" err="1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Clopas</a:t>
            </a:r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, and Mary Magdalene</a:t>
            </a:r>
            <a:r>
              <a:rPr lang="en-US" altLang="zh-CHT" sz="3200" b="1" dirty="0" smtClean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.</a:t>
            </a:r>
            <a:endParaRPr lang="zh-CHT" altLang="en-US" sz="3200" b="1" dirty="0">
              <a:solidFill>
                <a:srgbClr val="000000"/>
              </a:solidFill>
              <a:latin typeface="Arial Narrow" pitchFamily="34" charset="0"/>
              <a:ea typeface="細明體"/>
              <a:cs typeface="細明體"/>
            </a:endParaRPr>
          </a:p>
          <a:p>
            <a:r>
              <a:rPr lang="en-US" altLang="zh-CHT" sz="3200" b="1" dirty="0" smtClean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26   When </a:t>
            </a:r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Jesus saw his mother there, and the disciple whom he loved standing nearby, he said to his mother, </a:t>
            </a:r>
            <a:r>
              <a:rPr lang="en-US" altLang="zh-CHT" sz="3200" b="1" dirty="0" smtClean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“Dear </a:t>
            </a:r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woman, here is your son</a:t>
            </a:r>
            <a:r>
              <a:rPr lang="en-US" altLang="zh-CHT" sz="3200" b="1" dirty="0" smtClean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,”</a:t>
            </a:r>
          </a:p>
          <a:p>
            <a:r>
              <a:rPr lang="en-US" altLang="zh-TW" sz="3200" b="1" dirty="0">
                <a:solidFill>
                  <a:schemeClr val="tx1"/>
                </a:solidFill>
                <a:latin typeface="Arial Narrow" pitchFamily="34" charset="0"/>
                <a:ea typeface="細明體"/>
                <a:cs typeface="細明體"/>
              </a:rPr>
              <a:t>27   </a:t>
            </a:r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and to the disciple, “Here is your mother.” From that time on, this disciple took her into his home</a:t>
            </a:r>
            <a:r>
              <a:rPr lang="en-US" altLang="zh-CHT" sz="3200" b="1" dirty="0" smtClean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.</a:t>
            </a:r>
            <a:endParaRPr lang="zh-CHT" altLang="en-US" sz="3200" b="1" dirty="0">
              <a:solidFill>
                <a:srgbClr val="000000"/>
              </a:solidFill>
              <a:latin typeface="Arial Narrow" pitchFamily="34" charset="0"/>
              <a:ea typeface="細明體"/>
              <a:cs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05114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724" y="526645"/>
            <a:ext cx="8487676" cy="2509308"/>
          </a:xfrm>
        </p:spPr>
        <p:txBody>
          <a:bodyPr/>
          <a:lstStyle/>
          <a:p>
            <a:r>
              <a:rPr lang="zh-TW" altLang="en-US" sz="4400" dirty="0">
                <a:solidFill>
                  <a:srgbClr val="000000"/>
                </a:solidFill>
                <a:effectLst/>
              </a:rPr>
              <a:t>一、看這位背負使命的母</a:t>
            </a:r>
            <a:r>
              <a:rPr lang="zh-TW" altLang="en-US" sz="4400" dirty="0" smtClean="0">
                <a:solidFill>
                  <a:srgbClr val="000000"/>
                </a:solidFill>
                <a:effectLst/>
              </a:rPr>
              <a:t>親</a:t>
            </a:r>
            <a:r>
              <a:rPr lang="en-US" altLang="zh-TW" sz="4400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effectLst/>
              </a:rPr>
            </a:br>
            <a:r>
              <a:rPr lang="en-US" altLang="zh-TW" sz="4400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effectLst/>
              </a:rPr>
            </a:br>
            <a:r>
              <a:rPr lang="en-US" altLang="zh-TW" sz="360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Behold a Mother Burdened with a Mission</a:t>
            </a:r>
            <a:r>
              <a:rPr lang="en-US" sz="3600" dirty="0">
                <a:solidFill>
                  <a:srgbClr val="000000"/>
                </a:solidFill>
                <a:effectLst/>
              </a:rPr>
              <a:t/>
            </a:r>
            <a:br>
              <a:rPr lang="en-US" sz="3600" dirty="0">
                <a:solidFill>
                  <a:srgbClr val="000000"/>
                </a:solidFill>
                <a:effectLst/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3918857"/>
            <a:ext cx="7232650" cy="197235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8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88" y="635071"/>
            <a:ext cx="8255350" cy="2369902"/>
          </a:xfrm>
        </p:spPr>
        <p:txBody>
          <a:bodyPr/>
          <a:lstStyle/>
          <a:p>
            <a:r>
              <a:rPr lang="zh-TW" altLang="en-US" sz="4400" dirty="0">
                <a:solidFill>
                  <a:srgbClr val="000000"/>
                </a:solidFill>
                <a:effectLst/>
              </a:rPr>
              <a:t>二、看這位受苦受難的母</a:t>
            </a:r>
            <a:r>
              <a:rPr lang="zh-TW" altLang="en-US" sz="4400" dirty="0" smtClean="0">
                <a:solidFill>
                  <a:srgbClr val="000000"/>
                </a:solidFill>
                <a:effectLst/>
              </a:rPr>
              <a:t>親</a:t>
            </a:r>
            <a:r>
              <a:rPr lang="en-US" altLang="zh-TW" sz="4400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effectLst/>
              </a:rPr>
            </a:br>
            <a:r>
              <a:rPr lang="en-US" altLang="zh-TW" sz="4400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effectLst/>
              </a:rPr>
            </a:br>
            <a:r>
              <a:rPr lang="en-US" altLang="zh-TW" sz="3200" dirty="0">
                <a:solidFill>
                  <a:srgbClr val="000000"/>
                </a:solidFill>
                <a:effectLst/>
                <a:latin typeface="Arial Narrow" pitchFamily="34" charset="0"/>
              </a:rPr>
              <a:t>	</a:t>
            </a:r>
            <a:r>
              <a:rPr lang="en-US" altLang="zh-TW" sz="320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 </a:t>
            </a:r>
            <a:r>
              <a:rPr lang="en-US" altLang="zh-TW" sz="400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Behold </a:t>
            </a:r>
            <a:r>
              <a:rPr lang="en-US" altLang="zh-TW" sz="4000" dirty="0">
                <a:solidFill>
                  <a:srgbClr val="000000"/>
                </a:solidFill>
                <a:effectLst/>
                <a:latin typeface="Arial Narrow" pitchFamily="34" charset="0"/>
              </a:rPr>
              <a:t>a </a:t>
            </a:r>
            <a:r>
              <a:rPr lang="en-US" altLang="zh-TW" sz="400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Suffering Mother</a:t>
            </a:r>
            <a:r>
              <a:rPr lang="en-US" sz="4000" dirty="0">
                <a:solidFill>
                  <a:srgbClr val="000000"/>
                </a:solidFill>
                <a:effectLst/>
              </a:rPr>
              <a:t/>
            </a:r>
            <a:br>
              <a:rPr lang="en-US" sz="4000" dirty="0">
                <a:solidFill>
                  <a:srgbClr val="000000"/>
                </a:solidFill>
                <a:effectLst/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3454171"/>
            <a:ext cx="7232650" cy="24370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1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2046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2" y="480176"/>
            <a:ext cx="8735491" cy="5978968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00"/>
                </a:solidFill>
                <a:effectLst/>
                <a:latin typeface="+mn-ea"/>
              </a:rPr>
              <a:t>弗  </a:t>
            </a:r>
            <a:r>
              <a:rPr lang="en-US" sz="4000" b="1" dirty="0">
                <a:solidFill>
                  <a:srgbClr val="000000"/>
                </a:solidFill>
                <a:effectLst/>
                <a:latin typeface="+mn-ea"/>
              </a:rPr>
              <a:t>6:1-4</a:t>
            </a:r>
          </a:p>
          <a:p>
            <a:r>
              <a:rPr lang="en-US" altLang="zh-CHT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 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你們作兒女的</a:t>
            </a:r>
            <a:r>
              <a:rPr lang="zh-CN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要在主裡聽從父母</a:t>
            </a:r>
            <a:r>
              <a:rPr lang="zh-CN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這是理所當然的。</a:t>
            </a:r>
          </a:p>
          <a:p>
            <a:r>
              <a:rPr lang="en-US" altLang="zh-CHT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2-3</a:t>
            </a:r>
            <a:r>
              <a:rPr lang="zh-CN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 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要孝敬父母</a:t>
            </a:r>
            <a:r>
              <a:rPr lang="zh-CN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使你得福</a:t>
            </a:r>
            <a:r>
              <a:rPr lang="zh-CN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，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在世長壽</a:t>
            </a:r>
            <a:r>
              <a:rPr lang="zh-CN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。</a:t>
            </a:r>
            <a:r>
              <a:rPr lang="zh-CHT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這是第一條帶應許的誡命。</a:t>
            </a:r>
          </a:p>
          <a:p>
            <a:r>
              <a:rPr lang="en-US" altLang="zh-CN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4 </a:t>
            </a:r>
            <a:r>
              <a:rPr lang="zh-TW" altLang="en-US" sz="4000" b="1" dirty="0">
                <a:solidFill>
                  <a:srgbClr val="000000"/>
                </a:solidFill>
                <a:latin typeface="細明體"/>
                <a:ea typeface="細明體"/>
                <a:cs typeface="細明體"/>
              </a:rPr>
              <a:t>你們作父親的，不要惹兒女的氣，只要照著主的教訓和警戒養育他們。</a:t>
            </a:r>
            <a:endParaRPr lang="zh-CN" altLang="en-US" sz="4000" b="1" dirty="0">
              <a:solidFill>
                <a:srgbClr val="000000"/>
              </a:solidFill>
              <a:latin typeface="細明體"/>
              <a:ea typeface="細明體"/>
              <a:cs typeface="細明體"/>
            </a:endParaRPr>
          </a:p>
          <a:p>
            <a:pPr marL="0" indent="0">
              <a:buNone/>
            </a:pPr>
            <a:endParaRPr lang="en-US" altLang="zh-CHT" sz="4000" b="1" dirty="0">
              <a:solidFill>
                <a:srgbClr val="000000"/>
              </a:solidFill>
              <a:latin typeface="細明體"/>
              <a:ea typeface="細明體"/>
              <a:cs typeface="細明體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1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17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258" y="201364"/>
            <a:ext cx="8642561" cy="6656636"/>
          </a:xfrm>
        </p:spPr>
        <p:txBody>
          <a:bodyPr>
            <a:noAutofit/>
          </a:bodyPr>
          <a:lstStyle/>
          <a:p>
            <a:r>
              <a:rPr lang="en-US" altLang="zh-TW" sz="3200" b="1" dirty="0">
                <a:solidFill>
                  <a:schemeClr val="tx1"/>
                </a:solidFill>
                <a:latin typeface="Arial Narrow" pitchFamily="34" charset="0"/>
                <a:ea typeface="細明體"/>
                <a:cs typeface="細明體"/>
              </a:rPr>
              <a:t>Ephesians  6:1-</a:t>
            </a:r>
            <a:r>
              <a:rPr lang="en-US" altLang="zh-TW" sz="3200" b="1" dirty="0" smtClean="0">
                <a:solidFill>
                  <a:schemeClr val="tx1"/>
                </a:solidFill>
                <a:latin typeface="Arial Narrow" pitchFamily="34" charset="0"/>
                <a:ea typeface="細明體"/>
                <a:cs typeface="細明體"/>
              </a:rPr>
              <a:t>4</a:t>
            </a:r>
            <a:endParaRPr lang="en-US" altLang="zh-TW" sz="3200" b="1" dirty="0">
              <a:solidFill>
                <a:schemeClr val="tx1"/>
              </a:solidFill>
              <a:latin typeface="Arial Narrow" pitchFamily="34" charset="0"/>
              <a:ea typeface="細明體"/>
              <a:cs typeface="細明體"/>
            </a:endParaRPr>
          </a:p>
          <a:p>
            <a:r>
              <a:rPr lang="en-US" altLang="zh-TW" sz="3200" b="1" dirty="0">
                <a:solidFill>
                  <a:schemeClr val="tx1"/>
                </a:solidFill>
                <a:latin typeface="Arial Narrow" pitchFamily="34" charset="0"/>
                <a:ea typeface="細明體"/>
                <a:cs typeface="細明體"/>
              </a:rPr>
              <a:t>1   </a:t>
            </a:r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Children, obey your parents in the Lord, for this is right.</a:t>
            </a:r>
            <a:endParaRPr lang="zh-CHT" altLang="en-US" sz="3200" b="1" dirty="0">
              <a:solidFill>
                <a:srgbClr val="000000"/>
              </a:solidFill>
              <a:latin typeface="Arial Narrow" pitchFamily="34" charset="0"/>
              <a:ea typeface="細明體"/>
              <a:cs typeface="細明體"/>
            </a:endParaRPr>
          </a:p>
          <a:p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2   “Honor your father and mother”</a:t>
            </a:r>
            <a:r>
              <a:rPr lang="en-US" altLang="zh-CN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——</a:t>
            </a:r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which is the first commandment with a promise</a:t>
            </a:r>
            <a:r>
              <a:rPr lang="en-US" altLang="zh-CN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 ——</a:t>
            </a:r>
          </a:p>
          <a:p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3  “that it may go well with you and that you may enjoy long life on the earth.</a:t>
            </a:r>
            <a:r>
              <a:rPr lang="en-US" altLang="zh-CN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”</a:t>
            </a:r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 </a:t>
            </a:r>
          </a:p>
          <a:p>
            <a:r>
              <a:rPr lang="en-US" altLang="zh-TW" sz="3200" b="1" dirty="0">
                <a:solidFill>
                  <a:schemeClr val="tx1"/>
                </a:solidFill>
                <a:latin typeface="Arial Narrow" pitchFamily="34" charset="0"/>
                <a:ea typeface="細明體"/>
                <a:cs typeface="細明體"/>
              </a:rPr>
              <a:t>4   </a:t>
            </a:r>
            <a:r>
              <a:rPr lang="en-US" altLang="zh-CHT" sz="3200" b="1" dirty="0">
                <a:solidFill>
                  <a:srgbClr val="000000"/>
                </a:solidFill>
                <a:latin typeface="Arial Narrow" pitchFamily="34" charset="0"/>
                <a:ea typeface="細明體"/>
                <a:cs typeface="細明體"/>
              </a:rPr>
              <a:t>Fathers, do not exasperate your children; instead, bring them up in the training and instruction of the Lord.</a:t>
            </a:r>
            <a:endParaRPr lang="zh-CHT" altLang="en-US" sz="3200" b="1" dirty="0">
              <a:solidFill>
                <a:srgbClr val="000000"/>
              </a:solidFill>
              <a:latin typeface="Arial Narrow" pitchFamily="34" charset="0"/>
              <a:ea typeface="細明體"/>
              <a:cs typeface="細明體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550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42" y="371749"/>
            <a:ext cx="8224373" cy="3252807"/>
          </a:xfrm>
        </p:spPr>
        <p:txBody>
          <a:bodyPr/>
          <a:lstStyle/>
          <a:p>
            <a:r>
              <a:rPr lang="zh-TW" altLang="en-US" sz="4400" dirty="0">
                <a:solidFill>
                  <a:srgbClr val="000000"/>
                </a:solidFill>
                <a:effectLst/>
              </a:rPr>
              <a:t>三、看這位堅強忍耐的母</a:t>
            </a:r>
            <a:r>
              <a:rPr lang="zh-TW" altLang="en-US" sz="4400" dirty="0" smtClean="0">
                <a:solidFill>
                  <a:srgbClr val="000000"/>
                </a:solidFill>
                <a:effectLst/>
              </a:rPr>
              <a:t>親</a:t>
            </a:r>
            <a:r>
              <a:rPr lang="en-US" altLang="zh-TW" sz="4400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effectLst/>
              </a:rPr>
            </a:br>
            <a:r>
              <a:rPr lang="en-US" altLang="zh-TW" sz="4400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effectLst/>
              </a:rPr>
            </a:br>
            <a:r>
              <a:rPr lang="en-US" altLang="zh-TW" sz="360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Behold </a:t>
            </a:r>
            <a:r>
              <a:rPr lang="en-US" altLang="zh-TW" sz="3600" dirty="0">
                <a:solidFill>
                  <a:srgbClr val="000000"/>
                </a:solidFill>
                <a:effectLst/>
                <a:latin typeface="Arial Narrow" pitchFamily="34" charset="0"/>
              </a:rPr>
              <a:t>a S</a:t>
            </a:r>
            <a:r>
              <a:rPr lang="en-US" altLang="zh-TW" sz="360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trong and Persevering </a:t>
            </a:r>
            <a:r>
              <a:rPr lang="en-US" altLang="zh-TW" sz="3600" dirty="0">
                <a:solidFill>
                  <a:srgbClr val="000000"/>
                </a:solidFill>
                <a:effectLst/>
                <a:latin typeface="Arial Narrow" pitchFamily="34" charset="0"/>
              </a:rPr>
              <a:t>Mother</a:t>
            </a:r>
            <a:r>
              <a:rPr lang="en-US" sz="3600" dirty="0">
                <a:solidFill>
                  <a:srgbClr val="000000"/>
                </a:solidFill>
                <a:effectLst/>
              </a:rPr>
              <a:t/>
            </a:r>
            <a:br>
              <a:rPr lang="en-US" sz="3600" dirty="0">
                <a:solidFill>
                  <a:srgbClr val="000000"/>
                </a:solidFill>
                <a:effectLst/>
              </a:rPr>
            </a:br>
            <a:r>
              <a:rPr lang="en-US" altLang="zh-TW" sz="3600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TW" sz="3600" dirty="0" smtClean="0">
                <a:solidFill>
                  <a:srgbClr val="000000"/>
                </a:solidFill>
                <a:effectLst/>
              </a:rPr>
            </a:br>
            <a:r>
              <a:rPr lang="en-US" sz="3600" dirty="0">
                <a:solidFill>
                  <a:srgbClr val="000000"/>
                </a:solidFill>
                <a:effectLst/>
              </a:rPr>
              <a:t/>
            </a:r>
            <a:br>
              <a:rPr lang="en-US" sz="3600" dirty="0">
                <a:solidFill>
                  <a:srgbClr val="000000"/>
                </a:solidFill>
                <a:effectLst/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3872388"/>
            <a:ext cx="7232650" cy="20188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29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50" y="282238"/>
            <a:ext cx="8942650" cy="2759664"/>
          </a:xfrm>
        </p:spPr>
        <p:txBody>
          <a:bodyPr/>
          <a:lstStyle/>
          <a:p>
            <a:r>
              <a:rPr lang="zh-TW" altLang="en-US" sz="4400" dirty="0">
                <a:solidFill>
                  <a:srgbClr val="000000"/>
                </a:solidFill>
                <a:effectLst/>
              </a:rPr>
              <a:t>四、看這位需要安慰的母</a:t>
            </a:r>
            <a:r>
              <a:rPr lang="zh-TW" altLang="en-US" sz="4400" dirty="0" smtClean="0">
                <a:solidFill>
                  <a:srgbClr val="000000"/>
                </a:solidFill>
                <a:effectLst/>
              </a:rPr>
              <a:t>親</a:t>
            </a:r>
            <a:r>
              <a:rPr lang="en-US" altLang="zh-TW" sz="4400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effectLst/>
              </a:rPr>
            </a:br>
            <a:r>
              <a:rPr lang="en-US" altLang="zh-TW" sz="4400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effectLst/>
              </a:rPr>
            </a:br>
            <a:r>
              <a:rPr lang="en-US" altLang="zh-TW" sz="360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Behold </a:t>
            </a:r>
            <a:r>
              <a:rPr lang="en-US" altLang="zh-TW" sz="3600" dirty="0">
                <a:solidFill>
                  <a:srgbClr val="000000"/>
                </a:solidFill>
                <a:effectLst/>
                <a:latin typeface="Arial Narrow" pitchFamily="34" charset="0"/>
              </a:rPr>
              <a:t>a </a:t>
            </a:r>
            <a:r>
              <a:rPr lang="en-US" altLang="zh-TW" sz="360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Mother Who Needed to be Comforted</a:t>
            </a:r>
            <a:r>
              <a:rPr lang="en-US" sz="3600" dirty="0">
                <a:solidFill>
                  <a:srgbClr val="000000"/>
                </a:solidFill>
                <a:effectLst/>
              </a:rPr>
              <a:t/>
            </a:r>
            <a:br>
              <a:rPr lang="en-US" sz="3600" dirty="0">
                <a:solidFill>
                  <a:srgbClr val="000000"/>
                </a:solidFill>
                <a:effectLst/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4076776"/>
            <a:ext cx="7232650" cy="1814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1445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179</TotalTime>
  <Words>459</Words>
  <Application>Microsoft Macintosh PowerPoint</Application>
  <PresentationFormat>On-screen Show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Summer</vt:lpstr>
      <vt:lpstr>看！ 你的母親！  Behold, Your Mother!</vt:lpstr>
      <vt:lpstr>PowerPoint Presentation</vt:lpstr>
      <vt:lpstr>PowerPoint Presentation</vt:lpstr>
      <vt:lpstr>一、看這位背負使命的母親  Behold a Mother Burdened with a Mission </vt:lpstr>
      <vt:lpstr>二、看這位受苦受難的母親      Behold a Suffering Mother </vt:lpstr>
      <vt:lpstr>PowerPoint Presentation</vt:lpstr>
      <vt:lpstr>PowerPoint Presentation</vt:lpstr>
      <vt:lpstr>三、看這位堅強忍耐的母親  Behold a Strong and Persevering Mother   </vt:lpstr>
      <vt:lpstr>四、看這位需要安慰的母親  Behold a Mother Who Needed to be Comforted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看！你的母親！</dc:title>
  <dc:creator>David Ho</dc:creator>
  <cp:lastModifiedBy>David Ho</cp:lastModifiedBy>
  <cp:revision>20</cp:revision>
  <dcterms:created xsi:type="dcterms:W3CDTF">2012-05-12T21:36:53Z</dcterms:created>
  <dcterms:modified xsi:type="dcterms:W3CDTF">2012-05-13T13:26:01Z</dcterms:modified>
</cp:coreProperties>
</file>