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52" y="-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74ED1-4254-4ED8-BDBD-461D2531A3D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2777C-D295-4728-933C-547B0EAD0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3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ECF62D-9F14-47F7-AF4F-E37A8C3B7BE0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E2C0A2-11FE-43A1-A4DF-6635587786AF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828D71-3F33-40AE-BBF2-D3F973CEFCD7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96A2F3-AFF8-4EE7-A245-E432B0DBD7F3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CA89D9-9761-4647-A7F0-4C8E0B2BB721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CED983-0D2C-407C-8A18-1E54C21AB617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26DEC2-47EB-4B30-9E9B-F6B01CD7E56A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393E39-E8B3-4595-8FFA-43F9B5DFF9B9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47ED13-33AF-4BA8-AF4F-F425C238B41C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A9BF54-E6B4-41B8-9327-E5AEEC6FD2BA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8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0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7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2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9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6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1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5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6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118F-A1CC-42D4-97C0-1ACF52111878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B7992-1A97-4F15-BC6F-A356A388F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+mn-ea"/>
                <a:ea typeface="+mn-ea"/>
              </a:rPr>
              <a:t>如果我现在</a:t>
            </a:r>
            <a:r>
              <a:rPr lang="en-US" altLang="zh-CN" b="1" dirty="0" smtClean="0">
                <a:latin typeface="+mn-ea"/>
                <a:ea typeface="+mn-ea"/>
              </a:rPr>
              <a:t>30</a:t>
            </a:r>
            <a:r>
              <a:rPr lang="zh-CN" altLang="en-US" b="1" dirty="0" smtClean="0">
                <a:latin typeface="+mn-ea"/>
                <a:ea typeface="+mn-ea"/>
              </a:rPr>
              <a:t>岁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r>
              <a:rPr lang="zh-CN" altLang="en-US" sz="3600" b="1" dirty="0">
                <a:solidFill>
                  <a:schemeClr val="tx1"/>
                </a:solidFill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卡华人福音基督教会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双职事奉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是回应神的正面呼召。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约瑟的榜样。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他又使我如法老的父，作他全家的主，并埃及全地的宰相。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45:8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3979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115888"/>
            <a:ext cx="77724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400" b="1" dirty="0">
                <a:latin typeface="SimSun" pitchFamily="2" charset="-122"/>
                <a:ea typeface="SimSun" pitchFamily="2" charset="-122"/>
              </a:rPr>
              <a:t>双职事奉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55650" y="1066800"/>
            <a:ext cx="7704138" cy="531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zh-CN" altLang="en-US" sz="4000" b="1" dirty="0">
                <a:ea typeface="SimSun" pitchFamily="2" charset="-122"/>
              </a:rPr>
              <a:t>如何清楚神的呼召</a:t>
            </a:r>
            <a:r>
              <a:rPr lang="zh-CN" altLang="en-US" sz="4000" b="1" dirty="0" smtClean="0">
                <a:ea typeface="SimSun" pitchFamily="2" charset="-122"/>
              </a:rPr>
              <a:t>？</a:t>
            </a:r>
            <a:endParaRPr lang="zh-CN" altLang="en-US" sz="4000" b="1" dirty="0">
              <a:ea typeface="SimSun" pitchFamily="2" charset="-122"/>
            </a:endParaRPr>
          </a:p>
          <a:p>
            <a:pPr marL="1371600" lvl="2" indent="-457200">
              <a:buFontTx/>
              <a:buAutoNum type="arabicPeriod"/>
            </a:pPr>
            <a:r>
              <a:rPr lang="zh-CN" altLang="en-US" sz="4000" b="1" dirty="0">
                <a:ea typeface="SimSun" pitchFamily="2" charset="-122"/>
              </a:rPr>
              <a:t> 适合自己的兴趣。</a:t>
            </a:r>
          </a:p>
          <a:p>
            <a:pPr marL="1371600" lvl="2" indent="-457200">
              <a:buFontTx/>
              <a:buAutoNum type="arabicPeriod"/>
            </a:pPr>
            <a:r>
              <a:rPr lang="zh-CN" altLang="en-US" sz="4000" b="1" dirty="0">
                <a:ea typeface="SimSun" pitchFamily="2" charset="-122"/>
              </a:rPr>
              <a:t> 有恩赐</a:t>
            </a:r>
            <a:r>
              <a:rPr lang="en-US" altLang="zh-CN" sz="4000" b="1" dirty="0">
                <a:ea typeface="SimSun" pitchFamily="2" charset="-122"/>
              </a:rPr>
              <a:t>, </a:t>
            </a:r>
            <a:r>
              <a:rPr lang="zh-CN" altLang="en-US" sz="4000" b="1" dirty="0">
                <a:ea typeface="SimSun" pitchFamily="2" charset="-122"/>
              </a:rPr>
              <a:t>能胜任。</a:t>
            </a:r>
          </a:p>
          <a:p>
            <a:pPr marL="1371600" lvl="2" indent="-457200">
              <a:buFontTx/>
              <a:buAutoNum type="arabicPeriod"/>
            </a:pPr>
            <a:r>
              <a:rPr lang="zh-CN" altLang="en-US" sz="4000" b="1" dirty="0">
                <a:ea typeface="SimSun" pitchFamily="2" charset="-122"/>
              </a:rPr>
              <a:t> 在专业中有见证荣耀神</a:t>
            </a:r>
            <a:r>
              <a:rPr lang="zh-CN" altLang="en-US" sz="4000" b="1" dirty="0" smtClean="0">
                <a:ea typeface="SimSun" pitchFamily="2" charset="-122"/>
              </a:rPr>
              <a:t>的       机</a:t>
            </a:r>
            <a:r>
              <a:rPr lang="zh-CN" altLang="en-US" sz="4000" b="1" dirty="0">
                <a:ea typeface="SimSun" pitchFamily="2" charset="-122"/>
              </a:rPr>
              <a:t>会。</a:t>
            </a:r>
          </a:p>
          <a:p>
            <a:pPr marL="1371600" lvl="2" indent="-457200">
              <a:buFontTx/>
              <a:buAutoNum type="arabicPeriod"/>
            </a:pPr>
            <a:r>
              <a:rPr lang="zh-CN" altLang="en-US" sz="4000" b="1" dirty="0">
                <a:ea typeface="SimSun" pitchFamily="2" charset="-122"/>
              </a:rPr>
              <a:t> 能过一个平衡的生活。</a:t>
            </a:r>
            <a:endParaRPr lang="zh-CN" altLang="en-US" sz="40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918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双职事奉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8113" y="1143000"/>
            <a:ext cx="6764337" cy="4572000"/>
          </a:xfrm>
        </p:spPr>
        <p:txBody>
          <a:bodyPr>
            <a:normAutofit/>
          </a:bodyPr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专业工作是事奉的一部分。</a:t>
            </a:r>
            <a:endParaRPr lang="en-US" sz="3600" b="1" dirty="0" smtClean="0">
              <a:latin typeface="SimSun" pitchFamily="2" charset="-122"/>
              <a:ea typeface="SimSun" pitchFamily="2" charset="-122"/>
            </a:endParaRP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务必敬业。 </a:t>
            </a:r>
            <a:r>
              <a:rPr lang="en-US" sz="3600" b="1" dirty="0" smtClean="0">
                <a:latin typeface="SimSun" pitchFamily="2" charset="-122"/>
                <a:ea typeface="SimSun" pitchFamily="2" charset="-122"/>
              </a:rPr>
              <a:t>(弗 6﹕5-7)</a:t>
            </a:r>
          </a:p>
        </p:txBody>
      </p:sp>
    </p:spTree>
    <p:extLst>
      <p:ext uri="{BB962C8B-B14F-4D97-AF65-F5344CB8AC3E}">
        <p14:creationId xmlns:p14="http://schemas.microsoft.com/office/powerpoint/2010/main" val="368791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>
                <a:latin typeface="MingLiU" pitchFamily="49" charset="-120"/>
                <a:ea typeface="SimSun" pitchFamily="2" charset="-122"/>
              </a:rPr>
              <a:t>你 们 作 仆 人 的 、 要 惧 怕 战 兢 、 用 誠 实 的 心 听 从 你 们 肉 身 的 主 人 、 好 象 听 从 基 督 一 般 。 不 要 只 在 眼 前 事 奉 、 象 是 讨 人 喜 欢 的 、 要 象 基 督 的 仆 人 、 从 心 里 遵 行 　 神 的 旨 意 ． 甘 心 事 奉 、 好 象 服 事 主 、 不 象 服 事 人 。 		以 弗 所 书 </a:t>
            </a:r>
            <a:r>
              <a:rPr lang="en-US" altLang="zh-CN" sz="4000" b="1">
                <a:latin typeface="MingLiU" pitchFamily="49" charset="-120"/>
                <a:ea typeface="SimSun" pitchFamily="2" charset="-122"/>
              </a:rPr>
              <a:t>6:5-7</a:t>
            </a:r>
          </a:p>
        </p:txBody>
      </p:sp>
    </p:spTree>
    <p:extLst>
      <p:ext uri="{BB962C8B-B14F-4D97-AF65-F5344CB8AC3E}">
        <p14:creationId xmlns:p14="http://schemas.microsoft.com/office/powerpoint/2010/main" val="24152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400" b="1" dirty="0">
                <a:latin typeface="SimSun" pitchFamily="2" charset="-122"/>
                <a:ea typeface="SimSun" pitchFamily="2" charset="-122"/>
              </a:rPr>
              <a:t>双职事奉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29640" y="1072197"/>
            <a:ext cx="7829550" cy="4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 选</a:t>
            </a: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择职业。 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 所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以，你们或吃或喝，无论做什麽，都要为荣耀神而行。 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..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 就好像我凡事都叫众人喜欢，不求自己的益处，只求众人的益处，叫他们得救。 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					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林前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10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31-33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600" b="1" dirty="0" smtClean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荣神益人”是事奉的原則。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074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>
                <a:latin typeface="SimSun" pitchFamily="2" charset="-122"/>
                <a:ea typeface="SimSun" pitchFamily="2" charset="-122"/>
              </a:rPr>
              <a:t>效</a:t>
            </a:r>
            <a:r>
              <a:rPr lang="zh-CN" altLang="en-US" sz="4400" b="1" dirty="0">
                <a:latin typeface="SimSun" pitchFamily="2" charset="-122"/>
                <a:ea typeface="SimSun" pitchFamily="2" charset="-122"/>
              </a:rPr>
              <a:t>率</a:t>
            </a:r>
            <a:r>
              <a:rPr lang="en-US" sz="4400" b="1" dirty="0">
                <a:latin typeface="SimSun" pitchFamily="2" charset="-122"/>
                <a:ea typeface="SimSun" pitchFamily="2" charset="-122"/>
              </a:rPr>
              <a:t>﹐</a:t>
            </a:r>
            <a:r>
              <a:rPr lang="en-US" sz="4400" b="1" dirty="0" err="1">
                <a:latin typeface="SimSun" pitchFamily="2" charset="-122"/>
                <a:ea typeface="SimSun" pitchFamily="2" charset="-122"/>
              </a:rPr>
              <a:t>效率﹐效率</a:t>
            </a:r>
            <a:endParaRPr lang="en-US" sz="44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03288" y="1219200"/>
            <a:ext cx="777240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 时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间不夠用。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40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 err="1" smtClean="0">
                <a:latin typeface="SimSun" pitchFamily="2" charset="-122"/>
                <a:ea typeface="SimSun" pitchFamily="2" charset="-122"/>
              </a:rPr>
              <a:t>求神增加效率</a:t>
            </a:r>
            <a:r>
              <a:rPr lang="en-US" altLang="zh-CN" sz="4000" b="1" dirty="0">
                <a:latin typeface="SimSun" pitchFamily="2" charset="-122"/>
                <a:ea typeface="SimSun" pitchFamily="2" charset="-122"/>
              </a:rPr>
              <a:t>。</a:t>
            </a:r>
          </a:p>
          <a:p>
            <a:pPr marL="742950" lvl="1" indent="-285750">
              <a:spcBef>
                <a:spcPct val="20000"/>
              </a:spcBef>
              <a:spcAft>
                <a:spcPct val="10000"/>
              </a:spcAft>
              <a:buSzPct val="50000"/>
              <a:buFont typeface="Wingdings" pitchFamily="2" charset="2"/>
              <a:buChar char="Ø"/>
            </a:pP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不看电视，不流连网路。</a:t>
            </a:r>
          </a:p>
          <a:p>
            <a:pPr marL="742950" lvl="1" indent="-285750">
              <a:spcBef>
                <a:spcPct val="20000"/>
              </a:spcBef>
              <a:spcAft>
                <a:spcPct val="10000"/>
              </a:spcAft>
              <a:buSzPct val="50000"/>
              <a:buFont typeface="Wingdings" pitchFamily="2" charset="2"/>
              <a:buChar char="Ø"/>
            </a:pP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有计划的使用时间。</a:t>
            </a:r>
          </a:p>
          <a:p>
            <a:pPr marL="742950" lvl="1" indent="-285750">
              <a:spcBef>
                <a:spcPct val="20000"/>
              </a:spcBef>
              <a:spcAft>
                <a:spcPct val="10000"/>
              </a:spcAft>
              <a:buSzPct val="50000"/>
              <a:buFont typeface="Wingdings" pitchFamily="2" charset="2"/>
              <a:buChar char="Ø"/>
            </a:pPr>
            <a:r>
              <a:rPr lang="zh-CN" altLang="en-US" sz="3600" b="1" dirty="0">
                <a:ea typeface="SimSun" pitchFamily="2" charset="-122"/>
              </a:rPr>
              <a:t>发挥长处，避免短处。</a:t>
            </a:r>
          </a:p>
        </p:txBody>
      </p:sp>
    </p:spTree>
    <p:extLst>
      <p:ext uri="{BB962C8B-B14F-4D97-AF65-F5344CB8AC3E}">
        <p14:creationId xmlns:p14="http://schemas.microsoft.com/office/powerpoint/2010/main" val="330748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家庭责任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371600"/>
            <a:ext cx="5040313" cy="2530475"/>
          </a:xfrm>
        </p:spPr>
        <p:txBody>
          <a:bodyPr/>
          <a:lstStyle/>
          <a:p>
            <a:pPr eaLnBrk="1" hangingPunct="1"/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家庭第一。</a:t>
            </a:r>
          </a:p>
          <a:p>
            <a:pPr eaLnBrk="1" hangingPunct="1"/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工作第二。</a:t>
            </a:r>
          </a:p>
          <a:p>
            <a:pPr eaLnBrk="1" hangingPunct="1"/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教会的事奉第三。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68313" y="3886200"/>
            <a:ext cx="82073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好好管理自己的家，使儿女凡事端庄顺服。人若不知道管理自己的家，焉能照管　神的教会呢？		提前 </a:t>
            </a:r>
            <a:r>
              <a:rPr lang="en-US" altLang="zh-CN" sz="3600" b="1" dirty="0">
                <a:latin typeface="SimSun" pitchFamily="2" charset="-122"/>
                <a:ea typeface="SimSun" pitchFamily="2" charset="-122"/>
              </a:rPr>
              <a:t>3:4-5</a:t>
            </a:r>
            <a:endParaRPr lang="en-US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514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9263" y="1524000"/>
            <a:ext cx="4319587" cy="4114800"/>
          </a:xfrm>
        </p:spPr>
        <p:txBody>
          <a:bodyPr>
            <a:normAutofit/>
          </a:bodyPr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没有后顾之忧。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胆子大了。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zh-CN" altLang="en-US" b="1" dirty="0" smtClean="0">
                <a:ea typeface="SimSun" pitchFamily="2" charset="-122"/>
              </a:rPr>
              <a:t>信仰对专业的影响</a:t>
            </a:r>
          </a:p>
        </p:txBody>
      </p:sp>
    </p:spTree>
    <p:extLst>
      <p:ext uri="{BB962C8B-B14F-4D97-AF65-F5344CB8AC3E}">
        <p14:creationId xmlns:p14="http://schemas.microsoft.com/office/powerpoint/2010/main" val="412282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顺利与不顺利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777162" cy="2816225"/>
          </a:xfrm>
        </p:spPr>
        <p:txBody>
          <a:bodyPr>
            <a:normAutofit/>
          </a:bodyPr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不顺利 － 主要我学什麽功课？试炼。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顺利 － 危险的时候。试探。</a:t>
            </a:r>
          </a:p>
        </p:txBody>
      </p:sp>
    </p:spTree>
    <p:extLst>
      <p:ext uri="{BB962C8B-B14F-4D97-AF65-F5344CB8AC3E}">
        <p14:creationId xmlns:p14="http://schemas.microsoft.com/office/powerpoint/2010/main" val="200333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b="1" dirty="0" smtClean="0">
                <a:ea typeface="SimSun" pitchFamily="2" charset="-122"/>
              </a:rPr>
              <a:t>可以有事业的野心吗？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24000"/>
            <a:ext cx="8458200" cy="2286000"/>
          </a:xfrm>
        </p:spPr>
        <p:txBody>
          <a:bodyPr>
            <a:normAutofit/>
          </a:bodyPr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ea typeface="SimSun" pitchFamily="2" charset="-122"/>
              </a:rPr>
              <a:t>如果是神呼</a:t>
            </a:r>
            <a:r>
              <a:rPr lang="zh-CN" altLang="en-US" sz="3600" b="1" dirty="0" smtClean="0">
                <a:latin typeface="MingLiU" pitchFamily="49" charset="-120"/>
                <a:ea typeface="SimSun" pitchFamily="2" charset="-122"/>
              </a:rPr>
              <a:t>召</a:t>
            </a:r>
            <a:r>
              <a:rPr lang="zh-CN" altLang="en-US" sz="3600" b="1" dirty="0" smtClean="0">
                <a:ea typeface="SimSun" pitchFamily="2" charset="-122"/>
              </a:rPr>
              <a:t>的事奉，当然可以。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ea typeface="SimSun" pitchFamily="2" charset="-122"/>
              </a:rPr>
              <a:t>如果是为满足自己，请三思而行。</a:t>
            </a:r>
          </a:p>
        </p:txBody>
      </p:sp>
    </p:spTree>
    <p:extLst>
      <p:ext uri="{BB962C8B-B14F-4D97-AF65-F5344CB8AC3E}">
        <p14:creationId xmlns:p14="http://schemas.microsoft.com/office/powerpoint/2010/main" val="158729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zh-CN" altLang="en-US" b="1" dirty="0" smtClean="0">
                <a:latin typeface="+mj-ea"/>
              </a:rPr>
              <a:t>我</a:t>
            </a:r>
            <a:r>
              <a:rPr lang="en-US" altLang="zh-CN" b="1" dirty="0" smtClean="0">
                <a:latin typeface="+mj-ea"/>
              </a:rPr>
              <a:t>30</a:t>
            </a:r>
            <a:r>
              <a:rPr lang="zh-CN" altLang="en-US" b="1" dirty="0" smtClean="0">
                <a:latin typeface="+mj-ea"/>
              </a:rPr>
              <a:t>岁的光景</a:t>
            </a:r>
            <a:endParaRPr lang="en-US" b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那是</a:t>
            </a:r>
            <a:r>
              <a:rPr lang="en-US" altLang="zh-CN" sz="3600" b="1" dirty="0" smtClean="0">
                <a:latin typeface="+mn-ea"/>
              </a:rPr>
              <a:t>1976</a:t>
            </a:r>
            <a:r>
              <a:rPr lang="zh-CN" altLang="en-US" sz="3600" b="1" dirty="0" smtClean="0">
                <a:latin typeface="+mn-ea"/>
              </a:rPr>
              <a:t>年。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刚在田纳西大学任助教授。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儿子一岁，女儿刚生。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不信主。也不去教会，或查经班。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2325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b="1" dirty="0" smtClean="0">
                <a:ea typeface="SimSun" pitchFamily="2" charset="-122"/>
              </a:rPr>
              <a:t>姐妹的事奉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371600"/>
            <a:ext cx="4572000" cy="2133600"/>
          </a:xfrm>
        </p:spPr>
        <p:txBody>
          <a:bodyPr>
            <a:normAutofit/>
          </a:bodyPr>
          <a:lstStyle/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ea typeface="SimSun" pitchFamily="2" charset="-122"/>
              </a:rPr>
              <a:t>家庭第一。</a:t>
            </a:r>
          </a:p>
          <a:p>
            <a:pPr eaLnBrk="1" hangingPunct="1">
              <a:spcAft>
                <a:spcPct val="20000"/>
              </a:spcAft>
            </a:pPr>
            <a:r>
              <a:rPr lang="zh-CN" altLang="en-US" sz="3600" b="1" dirty="0" smtClean="0">
                <a:ea typeface="SimSun" pitchFamily="2" charset="-122"/>
              </a:rPr>
              <a:t>可以有事业吗？</a:t>
            </a:r>
          </a:p>
        </p:txBody>
      </p:sp>
    </p:spTree>
    <p:extLst>
      <p:ext uri="{BB962C8B-B14F-4D97-AF65-F5344CB8AC3E}">
        <p14:creationId xmlns:p14="http://schemas.microsoft.com/office/powerpoint/2010/main" val="157707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换工作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13359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自己的经验。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不求 </a:t>
            </a:r>
            <a:r>
              <a:rPr lang="en-US" altLang="zh-CN" sz="3600" b="1" dirty="0" smtClean="0">
                <a:latin typeface="+mn-ea"/>
              </a:rPr>
              <a:t>counter offer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刚辞去系主任的职位。</a:t>
            </a:r>
            <a:endParaRPr lang="en-US" altLang="zh-CN" sz="3600" b="1" dirty="0" smtClean="0">
              <a:latin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3484563"/>
            <a:ext cx="80041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1" y="4462463"/>
            <a:ext cx="8377237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22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b="1" dirty="0" smtClean="0">
                <a:ea typeface="SimSun" pitchFamily="2" charset="-122"/>
              </a:rPr>
              <a:t>向主交帐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774440"/>
          </a:xfrm>
        </p:spPr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</a:pPr>
            <a:r>
              <a:rPr lang="en-US" sz="3600" b="1" dirty="0" err="1" smtClean="0">
                <a:latin typeface="+mn-ea"/>
              </a:rPr>
              <a:t>主人说，好，你这又良善又忠心的仆人。你在不多的事上有忠心，我要</a:t>
            </a:r>
            <a:r>
              <a:rPr lang="en-US" sz="3600" b="1" dirty="0" err="1" smtClean="0">
                <a:solidFill>
                  <a:srgbClr val="FF0000"/>
                </a:solidFill>
                <a:latin typeface="+mn-ea"/>
              </a:rPr>
              <a:t>把许多事派你管理</a:t>
            </a:r>
            <a:r>
              <a:rPr lang="en-US" sz="3600" b="1" dirty="0" err="1" smtClean="0">
                <a:latin typeface="+mn-ea"/>
              </a:rPr>
              <a:t>。可以进来享受你主人的快乐</a:t>
            </a:r>
            <a:r>
              <a:rPr lang="en-US" sz="3600" b="1" dirty="0" smtClean="0">
                <a:latin typeface="+mn-ea"/>
              </a:rPr>
              <a:t>。 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dirty="0" smtClean="0">
                <a:latin typeface="+mn-ea"/>
              </a:rPr>
              <a:t>25:23</a:t>
            </a:r>
            <a:r>
              <a:rPr lang="en-US" altLang="zh-CN" sz="3600" b="1" dirty="0" smtClean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992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zh-CN" altLang="en-US" b="1" dirty="0" smtClean="0">
                <a:latin typeface="+mj-ea"/>
              </a:rPr>
              <a:t>我</a:t>
            </a:r>
            <a:r>
              <a:rPr lang="en-US" altLang="zh-CN" b="1" dirty="0" smtClean="0">
                <a:latin typeface="+mj-ea"/>
              </a:rPr>
              <a:t>30</a:t>
            </a:r>
            <a:r>
              <a:rPr lang="zh-CN" altLang="en-US" b="1" dirty="0" smtClean="0">
                <a:latin typeface="+mj-ea"/>
              </a:rPr>
              <a:t>岁的光景</a:t>
            </a:r>
            <a:endParaRPr lang="en-US" b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一头扎在实验室里。</a:t>
            </a:r>
          </a:p>
          <a:p>
            <a:r>
              <a:rPr lang="zh-CN" altLang="en-US" sz="3600" b="1" dirty="0" smtClean="0"/>
              <a:t>启动金微不足道。</a:t>
            </a:r>
          </a:p>
          <a:p>
            <a:r>
              <a:rPr lang="zh-CN" altLang="en-US" sz="3600" b="1" dirty="0" smtClean="0"/>
              <a:t>弁手抵足，幸苦工作。</a:t>
            </a:r>
          </a:p>
          <a:p>
            <a:r>
              <a:rPr lang="zh-CN" altLang="en-US" sz="3600" b="1" dirty="0" smtClean="0"/>
              <a:t>工资低微。喜聆需要工作。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4730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我</a:t>
            </a:r>
            <a:r>
              <a:rPr lang="en-US" altLang="zh-CN" b="1" dirty="0" smtClean="0"/>
              <a:t>30</a:t>
            </a:r>
            <a:r>
              <a:rPr lang="zh-CN" altLang="en-US" b="1" dirty="0" smtClean="0"/>
              <a:t>岁的光景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岳母与我们同住，无怨无悔的看顾孙儿孙女。</a:t>
            </a:r>
            <a:endParaRPr lang="en-US" altLang="zh-CN" sz="3600" b="1" dirty="0" smtClean="0"/>
          </a:p>
          <a:p>
            <a:r>
              <a:rPr lang="zh-CN" altLang="en-US" sz="3600" b="1" dirty="0"/>
              <a:t>夫</a:t>
            </a:r>
            <a:r>
              <a:rPr lang="zh-CN" altLang="en-US" sz="3600" b="1" dirty="0" smtClean="0"/>
              <a:t>妻关系紧张。</a:t>
            </a:r>
            <a:endParaRPr lang="en-US" altLang="zh-CN" sz="3600" b="1" dirty="0" smtClean="0"/>
          </a:p>
          <a:p>
            <a:r>
              <a:rPr lang="zh-CN" altLang="en-US" sz="3600" b="1" dirty="0"/>
              <a:t>离</a:t>
            </a:r>
            <a:r>
              <a:rPr lang="zh-CN" altLang="en-US" sz="3600" b="1" dirty="0" smtClean="0"/>
              <a:t>婚边缘。</a:t>
            </a:r>
            <a:endParaRPr lang="en-US" altLang="zh-CN" sz="3600" b="1" dirty="0" smtClean="0"/>
          </a:p>
          <a:p>
            <a:r>
              <a:rPr lang="zh-CN" altLang="en-US" sz="3600" b="1" dirty="0"/>
              <a:t>往</a:t>
            </a:r>
            <a:r>
              <a:rPr lang="zh-CN" altLang="en-US" sz="3600" b="1" dirty="0" smtClean="0"/>
              <a:t>事不堪回首。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5117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我犯的错误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大方向不明。</a:t>
            </a:r>
            <a:endParaRPr lang="en-US" altLang="zh-CN" sz="3600" b="1" dirty="0" smtClean="0"/>
          </a:p>
          <a:p>
            <a:r>
              <a:rPr lang="zh-CN" altLang="en-US" sz="3600" b="1" dirty="0"/>
              <a:t>自</a:t>
            </a:r>
            <a:r>
              <a:rPr lang="zh-CN" altLang="en-US" sz="3600" b="1" dirty="0" smtClean="0"/>
              <a:t>私。只顾自己的成功。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牺牲了家庭。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都</a:t>
            </a:r>
            <a:r>
              <a:rPr lang="zh-CN" altLang="en-US" sz="3600" b="1" dirty="0" smtClean="0"/>
              <a:t>因不认识神。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1857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/>
              <a:t>上帝的恩典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没有离</a:t>
            </a:r>
            <a:r>
              <a:rPr lang="zh-CN" altLang="en-US" sz="3600" b="1" dirty="0" smtClean="0">
                <a:latin typeface="+mn-ea"/>
              </a:rPr>
              <a:t>婚。但苟延残喘。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事</a:t>
            </a:r>
            <a:r>
              <a:rPr lang="zh-CN" altLang="en-US" sz="3600" b="1" dirty="0" smtClean="0">
                <a:latin typeface="+mn-ea"/>
              </a:rPr>
              <a:t>业小有成就。</a:t>
            </a:r>
            <a:endParaRPr lang="en-US" altLang="zh-CN" sz="3600" b="1" dirty="0" smtClean="0">
              <a:latin typeface="+mn-ea"/>
            </a:endParaRPr>
          </a:p>
          <a:p>
            <a:pPr lvl="1"/>
            <a:r>
              <a:rPr lang="zh-CN" altLang="en-US" b="1" dirty="0">
                <a:latin typeface="+mn-ea"/>
              </a:rPr>
              <a:t>拿</a:t>
            </a:r>
            <a:r>
              <a:rPr lang="zh-CN" altLang="en-US" b="1" dirty="0" smtClean="0">
                <a:latin typeface="+mn-ea"/>
              </a:rPr>
              <a:t>到 </a:t>
            </a:r>
            <a:r>
              <a:rPr lang="en-US" altLang="zh-CN" b="1" dirty="0" smtClean="0">
                <a:latin typeface="+mn-ea"/>
              </a:rPr>
              <a:t>NIH </a:t>
            </a:r>
            <a:r>
              <a:rPr lang="zh-CN" altLang="en-US" b="1" dirty="0" smtClean="0">
                <a:latin typeface="+mn-ea"/>
              </a:rPr>
              <a:t>基金，包</a:t>
            </a:r>
            <a:r>
              <a:rPr lang="zh-CN" altLang="en-US" b="1" dirty="0">
                <a:latin typeface="+mn-ea"/>
              </a:rPr>
              <a:t>括</a:t>
            </a:r>
            <a:r>
              <a:rPr lang="zh-CN" altLang="en-US" b="1" dirty="0" smtClean="0">
                <a:latin typeface="+mn-ea"/>
              </a:rPr>
              <a:t> </a:t>
            </a:r>
            <a:r>
              <a:rPr lang="en-US" altLang="zh-CN" b="1" dirty="0" smtClean="0">
                <a:latin typeface="+mn-ea"/>
              </a:rPr>
              <a:t>RCDA</a:t>
            </a:r>
            <a:r>
              <a:rPr lang="zh-CN" altLang="en-US" b="1" dirty="0" smtClean="0">
                <a:latin typeface="+mn-ea"/>
              </a:rPr>
              <a:t>。</a:t>
            </a:r>
            <a:endParaRPr lang="en-US" altLang="zh-CN" b="1" dirty="0" smtClean="0">
              <a:latin typeface="+mn-ea"/>
            </a:endParaRPr>
          </a:p>
          <a:p>
            <a:pPr lvl="1"/>
            <a:r>
              <a:rPr lang="zh-CN" altLang="en-US" b="1" dirty="0">
                <a:latin typeface="+mn-ea"/>
              </a:rPr>
              <a:t>系主</a:t>
            </a:r>
            <a:r>
              <a:rPr lang="zh-CN" altLang="en-US" b="1" dirty="0" smtClean="0">
                <a:latin typeface="+mn-ea"/>
              </a:rPr>
              <a:t>任</a:t>
            </a:r>
            <a:r>
              <a:rPr lang="en-US" altLang="zh-CN" b="1" dirty="0" smtClean="0">
                <a:latin typeface="+mn-ea"/>
              </a:rPr>
              <a:t>1977</a:t>
            </a:r>
            <a:r>
              <a:rPr lang="zh-CN" altLang="en-US" b="1" dirty="0" smtClean="0">
                <a:latin typeface="+mn-ea"/>
              </a:rPr>
              <a:t>年突然去世。我孤军奋斗。</a:t>
            </a:r>
            <a:endParaRPr lang="en-US" altLang="zh-CN" b="1" dirty="0" smtClean="0">
              <a:latin typeface="+mn-ea"/>
            </a:endParaRPr>
          </a:p>
          <a:p>
            <a:pPr lvl="1"/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年升副教授，拿</a:t>
            </a:r>
            <a:r>
              <a:rPr lang="en-US" altLang="zh-CN" b="1" dirty="0" smtClean="0">
                <a:latin typeface="+mn-ea"/>
              </a:rPr>
              <a:t>tenure</a:t>
            </a:r>
            <a:r>
              <a:rPr lang="zh-CN" altLang="en-US" b="1" dirty="0" smtClean="0">
                <a:latin typeface="+mn-ea"/>
              </a:rPr>
              <a:t>。</a:t>
            </a:r>
            <a:endParaRPr lang="en-US" altLang="zh-CN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更加骄</a:t>
            </a:r>
            <a:r>
              <a:rPr lang="zh-CN" altLang="en-US" sz="3600" b="1" dirty="0" smtClean="0">
                <a:latin typeface="+mn-ea"/>
              </a:rPr>
              <a:t>傲。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904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/>
              <a:t>上帝的恩典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亚兰王的元帅乃缦在他主人面前为尊为大，因耶和华曾藉他使亚兰人得</a:t>
            </a:r>
            <a:r>
              <a:rPr lang="zh-CN" altLang="en-US" sz="3600" b="1" dirty="0" smtClean="0">
                <a:latin typeface="+mn-ea"/>
              </a:rPr>
              <a:t>胜。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王下 </a:t>
            </a:r>
            <a:r>
              <a:rPr lang="en-US" altLang="zh-CN" sz="3600" b="1" dirty="0" smtClean="0">
                <a:latin typeface="+mn-ea"/>
              </a:rPr>
              <a:t>5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</a:t>
            </a:r>
          </a:p>
          <a:p>
            <a:r>
              <a:rPr lang="zh-CN" altLang="en-US" sz="3600" b="1" dirty="0">
                <a:latin typeface="+mn-ea"/>
              </a:rPr>
              <a:t>上</a:t>
            </a:r>
            <a:r>
              <a:rPr lang="zh-CN" altLang="en-US" sz="3600" b="1" dirty="0" smtClean="0">
                <a:latin typeface="+mn-ea"/>
              </a:rPr>
              <a:t>帝的恩典在我们没有信主前，已经临到。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728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人生的转机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ea"/>
              </a:rPr>
              <a:t>1980</a:t>
            </a:r>
            <a:r>
              <a:rPr lang="zh-CN" altLang="en-US" sz="3600" b="1" dirty="0" smtClean="0">
                <a:latin typeface="+mn-ea"/>
              </a:rPr>
              <a:t>年升副教授后，开始去查经班。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与</a:t>
            </a:r>
            <a:r>
              <a:rPr lang="zh-CN" altLang="en-US" sz="3600" b="1" dirty="0" smtClean="0">
                <a:latin typeface="+mn-ea"/>
              </a:rPr>
              <a:t>人争辩，劝人不要信耶稣。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受主轻微管教，但没有回头。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对进化论的思考，是关键转变。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1982</a:t>
            </a:r>
            <a:r>
              <a:rPr lang="zh-CN" altLang="en-US" sz="3600" b="1" dirty="0" smtClean="0">
                <a:latin typeface="+mn-ea"/>
              </a:rPr>
              <a:t>年后，不再反对福音。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1984</a:t>
            </a:r>
            <a:r>
              <a:rPr lang="zh-CN" altLang="en-US" sz="3600" b="1" dirty="0" smtClean="0">
                <a:latin typeface="+mn-ea"/>
              </a:rPr>
              <a:t>年春，信主受洗。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220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如果从头来起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信靠耶稣。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祷</a:t>
            </a:r>
            <a:r>
              <a:rPr lang="zh-CN" altLang="en-US" sz="3600" b="1" dirty="0" smtClean="0">
                <a:latin typeface="+mn-ea"/>
              </a:rPr>
              <a:t>告寻求人生大方向。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单职，还是双职事奉？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客</a:t>
            </a:r>
            <a:r>
              <a:rPr lang="zh-CN" altLang="en-US" sz="3600" b="1" dirty="0" smtClean="0">
                <a:latin typeface="+mn-ea"/>
              </a:rPr>
              <a:t>观印证。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89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944</Words>
  <Application>Microsoft Office PowerPoint</Application>
  <PresentationFormat>On-screen Show (4:3)</PresentationFormat>
  <Paragraphs>102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如果我现在30岁</vt:lpstr>
      <vt:lpstr>我30岁的光景</vt:lpstr>
      <vt:lpstr>我30岁的光景</vt:lpstr>
      <vt:lpstr>我30岁的光景</vt:lpstr>
      <vt:lpstr>我犯的错误</vt:lpstr>
      <vt:lpstr>上帝的恩典</vt:lpstr>
      <vt:lpstr>上帝的恩典</vt:lpstr>
      <vt:lpstr>人生的转机</vt:lpstr>
      <vt:lpstr>如果从头来起</vt:lpstr>
      <vt:lpstr>双职事奉</vt:lpstr>
      <vt:lpstr>PowerPoint Presentation</vt:lpstr>
      <vt:lpstr>双职事奉</vt:lpstr>
      <vt:lpstr>PowerPoint Presentation</vt:lpstr>
      <vt:lpstr>PowerPoint Presentation</vt:lpstr>
      <vt:lpstr>PowerPoint Presentation</vt:lpstr>
      <vt:lpstr>家庭责任</vt:lpstr>
      <vt:lpstr>信仰对专业的影响</vt:lpstr>
      <vt:lpstr>顺利与不顺利 </vt:lpstr>
      <vt:lpstr>可以有事业的野心吗？</vt:lpstr>
      <vt:lpstr>姐妹的事奉</vt:lpstr>
      <vt:lpstr>换工作</vt:lpstr>
      <vt:lpstr>向主交帐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如果我现在30岁</dc:title>
  <dc:creator>Leaf</dc:creator>
  <cp:lastModifiedBy>Leaf</cp:lastModifiedBy>
  <cp:revision>13</cp:revision>
  <dcterms:created xsi:type="dcterms:W3CDTF">2012-03-24T17:01:53Z</dcterms:created>
  <dcterms:modified xsi:type="dcterms:W3CDTF">2012-03-31T17:09:12Z</dcterms:modified>
</cp:coreProperties>
</file>