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7" r:id="rId8"/>
    <p:sldId id="262" r:id="rId9"/>
    <p:sldId id="268" r:id="rId10"/>
    <p:sldId id="263" r:id="rId11"/>
    <p:sldId id="269" r:id="rId12"/>
    <p:sldId id="270" r:id="rId13"/>
    <p:sldId id="271" r:id="rId14"/>
    <p:sldId id="265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2/18/12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17581" y="676316"/>
            <a:ext cx="7175351" cy="3678493"/>
          </a:xfrm>
        </p:spPr>
        <p:txBody>
          <a:bodyPr/>
          <a:lstStyle/>
          <a:p>
            <a:pPr marL="182880" indent="0">
              <a:buNone/>
            </a:pPr>
            <a:r>
              <a:rPr lang="en-US" altLang="ja-JP" sz="4800" dirty="0" smtClean="0">
                <a:effectLst/>
              </a:rPr>
              <a:t>        </a:t>
            </a:r>
            <a:r>
              <a:rPr lang="ja-JP" altLang="en-US" sz="4800" dirty="0" smtClean="0">
                <a:effectLst/>
              </a:rPr>
              <a:t>馬</a:t>
            </a:r>
            <a:r>
              <a:rPr lang="ja-JP" altLang="en-US" sz="4800" dirty="0">
                <a:effectLst/>
              </a:rPr>
              <a:t>其</a:t>
            </a:r>
            <a:r>
              <a:rPr lang="ja-JP" altLang="en-US" sz="4800" dirty="0" smtClean="0">
                <a:effectLst/>
              </a:rPr>
              <a:t>頓的呼聲</a:t>
            </a:r>
            <a:r>
              <a:rPr lang="en-US" altLang="zh-TW" sz="4800" dirty="0" smtClean="0">
                <a:effectLst/>
              </a:rPr>
              <a:t>→</a:t>
            </a:r>
            <a:r>
              <a:rPr lang="en-US" altLang="ja-JP" sz="4800" dirty="0" smtClean="0">
                <a:effectLst/>
              </a:rPr>
              <a:t/>
            </a:r>
            <a:br>
              <a:rPr lang="en-US" altLang="ja-JP" sz="4800" dirty="0" smtClean="0">
                <a:effectLst/>
              </a:rPr>
            </a:br>
            <a:r>
              <a:rPr lang="en-US" altLang="ja-JP" sz="4800" dirty="0">
                <a:effectLst/>
              </a:rPr>
              <a:t> </a:t>
            </a:r>
            <a:r>
              <a:rPr lang="en-US" altLang="ja-JP" sz="4800" dirty="0" smtClean="0">
                <a:effectLst/>
              </a:rPr>
              <a:t>       </a:t>
            </a:r>
            <a:r>
              <a:rPr lang="zh-TW" altLang="en-US" sz="4800" dirty="0" smtClean="0">
                <a:effectLst/>
              </a:rPr>
              <a:t>德東的呼聲</a:t>
            </a:r>
            <a:r>
              <a:rPr lang="en-US" altLang="zh-TW" sz="4800" dirty="0" smtClean="0">
                <a:effectLst/>
              </a:rPr>
              <a:t/>
            </a:r>
            <a:br>
              <a:rPr lang="en-US" altLang="zh-TW" sz="4800" dirty="0" smtClean="0">
                <a:effectLst/>
              </a:rPr>
            </a:br>
            <a:r>
              <a:rPr lang="en-US" altLang="ja-JP" sz="4800" dirty="0" smtClean="0">
                <a:effectLst/>
              </a:rPr>
              <a:t>   </a:t>
            </a:r>
            <a:br>
              <a:rPr lang="en-US" altLang="ja-JP" sz="4800" dirty="0" smtClean="0">
                <a:effectLst/>
              </a:rPr>
            </a:br>
            <a:r>
              <a:rPr lang="en-US" altLang="ja-JP" sz="4800" dirty="0">
                <a:effectLst/>
              </a:rPr>
              <a:t> </a:t>
            </a:r>
            <a:r>
              <a:rPr lang="en-US" altLang="ja-JP" sz="4800" dirty="0" smtClean="0">
                <a:effectLst/>
              </a:rPr>
              <a:t>    </a:t>
            </a:r>
            <a:r>
              <a:rPr lang="ja-JP" altLang="en-US" sz="4400" dirty="0" smtClean="0"/>
              <a:t>經</a:t>
            </a:r>
            <a:r>
              <a:rPr lang="ja-JP" altLang="en-US" sz="4400" dirty="0"/>
              <a:t>文</a:t>
            </a:r>
            <a:r>
              <a:rPr lang="en-US" sz="4400" dirty="0"/>
              <a:t>: </a:t>
            </a:r>
            <a:r>
              <a:rPr lang="ja-JP" altLang="en-US" sz="4400" dirty="0" smtClean="0"/>
              <a:t>使徒行傳</a:t>
            </a:r>
            <a:r>
              <a:rPr lang="en-US" sz="4400" dirty="0" smtClean="0"/>
              <a:t>16</a:t>
            </a:r>
            <a:r>
              <a:rPr lang="en-US" sz="4400" dirty="0"/>
              <a:t>:6-10</a:t>
            </a:r>
            <a:r>
              <a:rPr lang="zh-TW" altLang="en-US" sz="4400" dirty="0"/>
              <a:t/>
            </a:r>
            <a:br>
              <a:rPr lang="zh-TW" altLang="en-US" sz="4400" dirty="0"/>
            </a:br>
            <a:r>
              <a:rPr lang="zh-TW" altLang="en-US" sz="4800" dirty="0" smtClean="0">
                <a:effectLst/>
              </a:rPr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5740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77298" y="731520"/>
            <a:ext cx="8280113" cy="3474720"/>
          </a:xfrm>
        </p:spPr>
        <p:txBody>
          <a:bodyPr/>
          <a:lstStyle/>
          <a:p>
            <a:pPr marL="45720" indent="0">
              <a:buNone/>
            </a:pPr>
            <a:r>
              <a:rPr lang="zh-TW" altLang="en-US" sz="4400" b="1" dirty="0"/>
              <a:t>三</a:t>
            </a:r>
            <a:r>
              <a:rPr lang="ja-JP" altLang="en-US" sz="4400" dirty="0" smtClean="0"/>
              <a:t>、</a:t>
            </a:r>
            <a:r>
              <a:rPr lang="ja-JP" altLang="en-US" sz="4400" b="1" dirty="0"/>
              <a:t>馬其頓的異象是值得投資的</a:t>
            </a:r>
            <a:endParaRPr lang="zh-TW" altLang="en-US" sz="4400" b="1" dirty="0"/>
          </a:p>
          <a:p>
            <a:pPr marL="4572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7419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1839" y="428883"/>
            <a:ext cx="8329596" cy="3777357"/>
          </a:xfrm>
        </p:spPr>
        <p:txBody>
          <a:bodyPr>
            <a:normAutofit/>
          </a:bodyPr>
          <a:lstStyle/>
          <a:p>
            <a:r>
              <a:rPr lang="ja-JP" altLang="en-US" sz="4400" b="1" dirty="0"/>
              <a:t>馬其頓的異象是一項值得投資的異象，因為它的回報不可限量。</a:t>
            </a:r>
            <a:r>
              <a:rPr lang="en-US" sz="4400" b="1" dirty="0"/>
              <a:t> </a:t>
            </a:r>
            <a:endParaRPr lang="zh-TW" alt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31646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862" y="428883"/>
            <a:ext cx="8461550" cy="3777357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見証:</a:t>
            </a:r>
          </a:p>
          <a:p>
            <a:r>
              <a:rPr lang="en-US" sz="4400" b="1" dirty="0" smtClean="0"/>
              <a:t>1.一主日學學生</a:t>
            </a:r>
          </a:p>
          <a:p>
            <a:r>
              <a:rPr lang="en-US" sz="4400" b="1" dirty="0" smtClean="0"/>
              <a:t>2.一曾陷低潮者</a:t>
            </a:r>
          </a:p>
          <a:p>
            <a:r>
              <a:rPr lang="en-US" sz="4400" b="1" dirty="0" smtClean="0"/>
              <a:t>3.一個陌生黑人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30044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5295052"/>
            <a:ext cx="6512511" cy="2201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9884" y="362901"/>
            <a:ext cx="8642987" cy="4717710"/>
          </a:xfrm>
        </p:spPr>
        <p:txBody>
          <a:bodyPr>
            <a:normAutofit/>
          </a:bodyPr>
          <a:lstStyle/>
          <a:p>
            <a:r>
              <a:rPr lang="ja-JP" altLang="en-US" sz="4400" b="1" dirty="0"/>
              <a:t>世界到處都有馬其頓的呼聲</a:t>
            </a:r>
            <a:r>
              <a:rPr lang="en-US" sz="4400" b="1" dirty="0" smtClean="0"/>
              <a:t>,</a:t>
            </a:r>
          </a:p>
          <a:p>
            <a:r>
              <a:rPr lang="ja-JP" altLang="en-US" sz="4400" b="1" dirty="0" smtClean="0"/>
              <a:t>我們</a:t>
            </a:r>
            <a:r>
              <a:rPr lang="ja-JP" altLang="en-US" sz="4400" b="1" dirty="0"/>
              <a:t>需要有馬其頓的異象， </a:t>
            </a:r>
            <a:endParaRPr lang="en-US" altLang="ja-JP" sz="4400" b="1" dirty="0" smtClean="0"/>
          </a:p>
          <a:p>
            <a:r>
              <a:rPr lang="ja-JP" altLang="en-US" sz="4400" b="1" dirty="0" smtClean="0"/>
              <a:t>我們</a:t>
            </a:r>
            <a:r>
              <a:rPr lang="ja-JP" altLang="en-US" sz="4400" b="1" dirty="0"/>
              <a:t>需要有寬廣的眼光和心胸，來擴展我們</a:t>
            </a:r>
            <a:r>
              <a:rPr lang="ja-JP" altLang="en-US" sz="4400" b="1" dirty="0" smtClean="0"/>
              <a:t>的事奉</a:t>
            </a:r>
            <a:r>
              <a:rPr lang="en-US" altLang="ja-JP" sz="4400" b="1" dirty="0" smtClean="0"/>
              <a:t>,</a:t>
            </a:r>
            <a:r>
              <a:rPr lang="ja-JP" altLang="en-US" sz="4400" b="1" dirty="0" smtClean="0"/>
              <a:t>求神幫助我們</a:t>
            </a:r>
            <a:r>
              <a:rPr lang="ja-JP" altLang="en-US" sz="4400" b="1" dirty="0"/>
              <a:t>。</a:t>
            </a:r>
            <a:r>
              <a:rPr lang="zh-TW" altLang="en-US" sz="4400" dirty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41438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28851" y="731520"/>
            <a:ext cx="8131665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en-US" sz="4400" b="1" dirty="0" smtClean="0"/>
              <a:t>四、德東的呼聲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75610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6053845"/>
            <a:ext cx="6512511" cy="3958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30920" y="214441"/>
            <a:ext cx="8708964" cy="5542485"/>
          </a:xfrm>
        </p:spPr>
        <p:txBody>
          <a:bodyPr>
            <a:normAutofit/>
          </a:bodyPr>
          <a:lstStyle/>
          <a:p>
            <a:r>
              <a:rPr lang="en-US" sz="4400" b="1" dirty="0"/>
              <a:t>德國在地理上是歐洲的中心</a:t>
            </a:r>
            <a:r>
              <a:rPr lang="en-US" sz="4400" b="1" dirty="0" smtClean="0"/>
              <a:t>,</a:t>
            </a:r>
          </a:p>
          <a:p>
            <a:r>
              <a:rPr lang="en-US" sz="4400" b="1" dirty="0" smtClean="0"/>
              <a:t>1990</a:t>
            </a:r>
            <a:r>
              <a:rPr lang="en-US" sz="4400" b="1" dirty="0"/>
              <a:t>年東西德合併後,東歐共產集團下的東德開始進入市場經濟</a:t>
            </a:r>
            <a:r>
              <a:rPr lang="en-US" sz="4400" b="1" dirty="0" smtClean="0"/>
              <a:t>,  目</a:t>
            </a:r>
            <a:r>
              <a:rPr lang="en-US" sz="4400" b="1" dirty="0"/>
              <a:t>前德國雖是歐洲最大經濟實體</a:t>
            </a:r>
            <a:r>
              <a:rPr lang="en-US" sz="4400" b="1" dirty="0" smtClean="0"/>
              <a:t>,</a:t>
            </a:r>
          </a:p>
          <a:p>
            <a:r>
              <a:rPr lang="en-US" sz="4400" b="1" dirty="0" smtClean="0"/>
              <a:t>除</a:t>
            </a:r>
            <a:r>
              <a:rPr lang="en-US" sz="4400" b="1" dirty="0"/>
              <a:t>俄國以外是人口最多的國家</a:t>
            </a:r>
            <a:r>
              <a:rPr lang="en-US" sz="4400" b="1" dirty="0" smtClean="0"/>
              <a:t>。 </a:t>
            </a:r>
            <a:r>
              <a:rPr lang="en-US" sz="4400" b="1" dirty="0" err="1" smtClean="0"/>
              <a:t>但</a:t>
            </a:r>
            <a:r>
              <a:rPr lang="en-US" sz="4400" b="1" dirty="0" err="1"/>
              <a:t>東德失業率很高,生活水平遠不及德西</a:t>
            </a:r>
            <a:r>
              <a:rPr lang="en-US" sz="4400" b="1" dirty="0"/>
              <a:t>。</a:t>
            </a:r>
            <a:endParaRPr lang="zh-TW" altLang="en-US" sz="4400" dirty="0"/>
          </a:p>
          <a:p>
            <a:endParaRPr lang="zh-TW" alt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74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5361034"/>
            <a:ext cx="6512511" cy="1541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63907" y="313413"/>
            <a:ext cx="8642987" cy="4635233"/>
          </a:xfrm>
        </p:spPr>
        <p:txBody>
          <a:bodyPr>
            <a:normAutofit/>
          </a:bodyPr>
          <a:lstStyle/>
          <a:p>
            <a:r>
              <a:rPr lang="en-US" sz="4400" b="1" dirty="0" err="1"/>
              <a:t>在屬靈上,這個十六世紀馬丁路德宗教改革的重地,如今卻是落沒貪乏,遠不及北美</a:t>
            </a:r>
            <a:r>
              <a:rPr lang="en-US" sz="4400" b="1" dirty="0" smtClean="0"/>
              <a:t>。</a:t>
            </a:r>
          </a:p>
          <a:p>
            <a:r>
              <a:rPr lang="en-US" sz="4400" b="1" dirty="0" err="1" smtClean="0"/>
              <a:t>全</a:t>
            </a:r>
            <a:r>
              <a:rPr lang="en-US" sz="4400" b="1" dirty="0" err="1"/>
              <a:t>國人口三分之一是屬路得會,另三分之一是屬羅馬天主教</a:t>
            </a:r>
            <a:r>
              <a:rPr lang="en-US" sz="4400" b="1" dirty="0"/>
              <a:t>, 獨立教派和教會在德國是少數 。</a:t>
            </a:r>
            <a:endParaRPr lang="zh-TW" alt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3557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6268286"/>
            <a:ext cx="6512511" cy="3793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6379" y="296919"/>
            <a:ext cx="8428561" cy="5971367"/>
          </a:xfrm>
        </p:spPr>
        <p:txBody>
          <a:bodyPr>
            <a:normAutofit/>
          </a:bodyPr>
          <a:lstStyle/>
          <a:p>
            <a:r>
              <a:rPr lang="en-US" sz="4400" b="1" dirty="0" err="1"/>
              <a:t>中國留學生近年申請入學者越來越多,每年約有四萬人申請,被接受者約有二萬,中國學生成為最大和增長最快的外國學生團体</a:t>
            </a:r>
            <a:r>
              <a:rPr lang="en-US" sz="4400" b="1" dirty="0" smtClean="0"/>
              <a:t>。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01967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5756926"/>
            <a:ext cx="6512511" cy="3464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6379" y="263928"/>
            <a:ext cx="8675976" cy="5113602"/>
          </a:xfrm>
        </p:spPr>
        <p:txBody>
          <a:bodyPr>
            <a:normAutofit/>
          </a:bodyPr>
          <a:lstStyle/>
          <a:p>
            <a:r>
              <a:rPr lang="en-US" sz="4400" b="1" dirty="0" err="1"/>
              <a:t>德國官方因經濟考量正考慮要限制入學者數量,並要徵收學費,這些因素將來可能會使中國留學生人數越來越減少</a:t>
            </a:r>
            <a:r>
              <a:rPr lang="en-US" sz="4400" b="1" dirty="0"/>
              <a:t>。</a:t>
            </a:r>
            <a:r>
              <a:rPr lang="zh-TW" altLang="en-US" sz="4400" dirty="0"/>
              <a:t> </a:t>
            </a: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34868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5954872"/>
            <a:ext cx="6512511" cy="3464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2357" y="428883"/>
            <a:ext cx="8362584" cy="5080611"/>
          </a:xfrm>
        </p:spPr>
        <p:txBody>
          <a:bodyPr>
            <a:normAutofit/>
          </a:bodyPr>
          <a:lstStyle/>
          <a:p>
            <a:r>
              <a:rPr lang="en-US" sz="4400" b="1" dirty="0"/>
              <a:t>不少家長將他們多年的積蓄,付給仲介公司包辦子女從申請入學許可、簽証、補習德語、購買機票、安排食宿等手續,父母既付出昂貴的代價,相對對子女也有極高的期望,無形中也給這些學生帶來莫大的壓力。</a:t>
            </a:r>
            <a:r>
              <a:rPr lang="zh-TW" altLang="en-US" sz="4400" dirty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00659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793289" y="6857999"/>
            <a:ext cx="6512511" cy="61445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2355" y="731519"/>
            <a:ext cx="8362585" cy="481096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400" dirty="0"/>
              <a:t>6.</a:t>
            </a:r>
            <a:r>
              <a:rPr lang="ja-JP" altLang="en-US" sz="4400" dirty="0"/>
              <a:t>聖靈既然禁止他們在亞西亞講道、他們就經過弗呂家加拉太一帶地方</a:t>
            </a:r>
            <a:r>
              <a:rPr lang="ja-JP" altLang="en-US" sz="4400" dirty="0" smtClean="0"/>
              <a:t>．</a:t>
            </a:r>
            <a:endParaRPr lang="en-US" altLang="ja-JP" sz="4400" dirty="0" smtClean="0"/>
          </a:p>
          <a:p>
            <a:pPr marL="45720" indent="0">
              <a:buNone/>
            </a:pPr>
            <a:r>
              <a:rPr lang="en-US" sz="4400" dirty="0" smtClean="0"/>
              <a:t>7</a:t>
            </a:r>
            <a:r>
              <a:rPr lang="en-US" sz="4400" dirty="0"/>
              <a:t>.</a:t>
            </a:r>
            <a:r>
              <a:rPr lang="ja-JP" altLang="en-US" sz="4400" dirty="0"/>
              <a:t>到了每西亞的邊界、他們想要往庇推尼去、耶穌的靈卻不許．</a:t>
            </a:r>
            <a:r>
              <a:rPr lang="zh-TW" altLang="en-US" sz="4400" dirty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07099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5938376"/>
            <a:ext cx="6512511" cy="5113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79367" y="346405"/>
            <a:ext cx="8494539" cy="48001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400" b="1" dirty="0" err="1"/>
              <a:t>德東有成千上萬的留學生,年紀輕輕就遠離家鄉,困難多、壓力大、物質貧乏、心靈空虛、漫無目標</a:t>
            </a:r>
            <a:r>
              <a:rPr lang="en-US" sz="4400" b="1" dirty="0" err="1" smtClean="0"/>
              <a:t>,男女同居、墜胎、吸毒、賭博</a:t>
            </a:r>
            <a:r>
              <a:rPr lang="en-US" sz="4400" b="1" dirty="0" smtClean="0"/>
              <a:t>…</a:t>
            </a:r>
            <a:r>
              <a:rPr lang="en-US" sz="4400" b="1" dirty="0" err="1" smtClean="0"/>
              <a:t>他</a:t>
            </a:r>
            <a:r>
              <a:rPr lang="en-US" sz="4400" b="1" dirty="0" err="1"/>
              <a:t>們正如迷羊流離失所,極需有人去傳福音給他們,以真理去指引他們</a:t>
            </a:r>
            <a:r>
              <a:rPr lang="en-US" sz="4400" b="1" dirty="0"/>
              <a:t>。</a:t>
            </a:r>
            <a:endParaRPr lang="zh-TW" alt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305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5822908"/>
            <a:ext cx="6512511" cy="36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13391" y="296919"/>
            <a:ext cx="8478043" cy="5361034"/>
          </a:xfrm>
        </p:spPr>
        <p:txBody>
          <a:bodyPr>
            <a:normAutofit/>
          </a:bodyPr>
          <a:lstStyle/>
          <a:p>
            <a:r>
              <a:rPr lang="en-US" sz="4400" b="1" dirty="0" err="1"/>
              <a:t>何等盼望他們能早日信主在靈性上打下穩固的基礎,以致他們的信仰和見証將來可以深深的影響社會大眾,加速推動中國的福音化</a:t>
            </a:r>
            <a:r>
              <a:rPr lang="en-US" sz="4400" b="1" dirty="0" smtClean="0"/>
              <a:t>。</a:t>
            </a:r>
          </a:p>
          <a:p>
            <a:r>
              <a:rPr lang="en-US" sz="4400" b="1" dirty="0" err="1" smtClean="0"/>
              <a:t>這</a:t>
            </a:r>
            <a:r>
              <a:rPr lang="en-US" sz="4400" b="1" dirty="0" err="1"/>
              <a:t>是一個多麼難能可貴的良機,也是一項無比重要的屬靈投</a:t>
            </a:r>
            <a:r>
              <a:rPr lang="en-US" sz="4400" b="1" dirty="0" err="1" smtClean="0"/>
              <a:t>資</a:t>
            </a:r>
            <a:r>
              <a:rPr lang="en-US" sz="4400" b="1" dirty="0"/>
              <a:t>.</a:t>
            </a:r>
            <a:r>
              <a:rPr lang="zh-TW" alt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5966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6152818"/>
            <a:ext cx="6512511" cy="36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30921" y="280424"/>
            <a:ext cx="8692468" cy="4024900"/>
          </a:xfrm>
        </p:spPr>
        <p:txBody>
          <a:bodyPr/>
          <a:lstStyle/>
          <a:p>
            <a:pPr lvl="1"/>
            <a:r>
              <a:rPr lang="en-US" sz="4400" b="1" dirty="0" err="1"/>
              <a:t>請問:誰是你的馬其頓人</a:t>
            </a:r>
            <a:r>
              <a:rPr lang="en-US" sz="4400" b="1" dirty="0" smtClean="0"/>
              <a:t>?</a:t>
            </a:r>
          </a:p>
          <a:p>
            <a:pPr lvl="1"/>
            <a:r>
              <a:rPr lang="en-US" sz="4400" b="1" dirty="0" smtClean="0"/>
              <a:t>你</a:t>
            </a:r>
            <a:r>
              <a:rPr lang="en-US" sz="4400" b="1" dirty="0"/>
              <a:t>聽到馬其頓人求助的呼聲嗎</a:t>
            </a:r>
            <a:r>
              <a:rPr lang="en-US" sz="4400" b="1" dirty="0" smtClean="0"/>
              <a:t>?</a:t>
            </a:r>
          </a:p>
          <a:p>
            <a:pPr lvl="1"/>
            <a:r>
              <a:rPr lang="en-US" sz="4400" b="1" dirty="0" smtClean="0"/>
              <a:t>但</a:t>
            </a:r>
            <a:r>
              <a:rPr lang="en-US" sz="4400" b="1" dirty="0"/>
              <a:t>願我們在宣教的事工上有份.</a:t>
            </a:r>
            <a:endParaRPr lang="zh-TW" alt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634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5773422"/>
            <a:ext cx="6512511" cy="8247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14425" y="362901"/>
            <a:ext cx="8642987" cy="5229069"/>
          </a:xfrm>
        </p:spPr>
        <p:txBody>
          <a:bodyPr>
            <a:normAutofit/>
          </a:bodyPr>
          <a:lstStyle/>
          <a:p>
            <a:r>
              <a:rPr lang="en-US" sz="4400" b="1" dirty="0"/>
              <a:t>1</a:t>
            </a:r>
            <a:r>
              <a:rPr lang="en-US" sz="4400" b="1" dirty="0" smtClean="0"/>
              <a:t>.</a:t>
            </a:r>
            <a:r>
              <a:rPr lang="ja-JP" altLang="en-US" sz="4400" b="1" dirty="0"/>
              <a:t>馬其頓的異象是一愛的使命</a:t>
            </a:r>
            <a:r>
              <a:rPr lang="en-US" sz="4400" b="1" dirty="0"/>
              <a:t> </a:t>
            </a:r>
            <a:endParaRPr lang="zh-TW" altLang="en-US" sz="4400" b="1" dirty="0"/>
          </a:p>
          <a:p>
            <a:r>
              <a:rPr lang="en-US" sz="4400" b="1" dirty="0"/>
              <a:t>2</a:t>
            </a:r>
            <a:r>
              <a:rPr lang="en-US" sz="4400" b="1" dirty="0" smtClean="0"/>
              <a:t>.</a:t>
            </a:r>
            <a:r>
              <a:rPr lang="ja-JP" altLang="en-US" sz="4400" b="1" dirty="0"/>
              <a:t>馬其頓的異象是漸漸擴展的</a:t>
            </a:r>
            <a:r>
              <a:rPr lang="en-US" sz="4400" b="1" dirty="0"/>
              <a:t> </a:t>
            </a:r>
            <a:endParaRPr lang="zh-TW" altLang="en-US" sz="4400" b="1" dirty="0"/>
          </a:p>
          <a:p>
            <a:r>
              <a:rPr lang="en-US" sz="4400" b="1" dirty="0"/>
              <a:t>3</a:t>
            </a:r>
            <a:r>
              <a:rPr lang="en-US" sz="4400" b="1" dirty="0" smtClean="0"/>
              <a:t>.</a:t>
            </a:r>
            <a:r>
              <a:rPr lang="ja-JP" altLang="en-US" sz="4400" b="1" dirty="0"/>
              <a:t>馬其頓的異象是值得投資的</a:t>
            </a:r>
            <a:endParaRPr lang="zh-TW" altLang="en-US" sz="4400" b="1" dirty="0"/>
          </a:p>
          <a:p>
            <a:r>
              <a:rPr lang="en-US" sz="4400" b="1" dirty="0"/>
              <a:t>4</a:t>
            </a:r>
            <a:r>
              <a:rPr lang="en-US" sz="4400" b="1" dirty="0" smtClean="0"/>
              <a:t>.</a:t>
            </a:r>
            <a:r>
              <a:rPr lang="zh-TW" altLang="en-US" sz="4400" b="1" dirty="0" smtClean="0"/>
              <a:t>德東</a:t>
            </a:r>
            <a:r>
              <a:rPr lang="ja-JP" altLang="en-US" sz="4400" b="1" dirty="0" smtClean="0"/>
              <a:t>的</a:t>
            </a:r>
            <a:r>
              <a:rPr lang="zh-TW" altLang="en-US" sz="4400" b="1" dirty="0" smtClean="0"/>
              <a:t>呼聲</a:t>
            </a:r>
            <a:endParaRPr lang="zh-TW" altLang="en-US" sz="4400" b="1" dirty="0"/>
          </a:p>
          <a:p>
            <a:pPr marL="4572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6128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5262060"/>
            <a:ext cx="6512511" cy="25310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2355" y="731520"/>
            <a:ext cx="8511033" cy="40686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400" dirty="0"/>
              <a:t>8.</a:t>
            </a:r>
            <a:r>
              <a:rPr lang="ja-JP" altLang="en-US" sz="4400" dirty="0"/>
              <a:t>他們就越過每西亞、下到特羅亞去</a:t>
            </a:r>
            <a:r>
              <a:rPr lang="ja-JP" altLang="en-US" sz="4400" dirty="0" smtClean="0"/>
              <a:t>。</a:t>
            </a:r>
            <a:endParaRPr lang="en-US" altLang="ja-JP" sz="4400" dirty="0" smtClean="0"/>
          </a:p>
          <a:p>
            <a:pPr marL="45720" indent="0">
              <a:buNone/>
            </a:pPr>
            <a:r>
              <a:rPr lang="en-US" sz="4400" dirty="0" smtClean="0"/>
              <a:t>9</a:t>
            </a:r>
            <a:r>
              <a:rPr lang="en-US" sz="4400" dirty="0"/>
              <a:t>.</a:t>
            </a:r>
            <a:r>
              <a:rPr lang="ja-JP" altLang="en-US" sz="4400" dirty="0"/>
              <a:t>在夜間有異象現與保羅．有一個馬其頓人、站著求他說、請你過到馬其頓來幫助我們。</a:t>
            </a:r>
            <a:r>
              <a:rPr lang="zh-TW" altLang="en-US" sz="4400" dirty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3044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5345" y="731520"/>
            <a:ext cx="8395573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400" dirty="0"/>
              <a:t>10.</a:t>
            </a:r>
            <a:r>
              <a:rPr lang="ja-JP" altLang="en-US" sz="4400" dirty="0"/>
              <a:t>保羅既看見這異象、我們隨即想要往馬其頓去、以為　神召我們傳福音給那裡的人聽。</a:t>
            </a:r>
            <a:endParaRPr lang="zh-TW" alt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58762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6614692"/>
            <a:ext cx="6512511" cy="2433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13391" y="296919"/>
            <a:ext cx="8593504" cy="6020854"/>
          </a:xfrm>
        </p:spPr>
        <p:txBody>
          <a:bodyPr>
            <a:normAutofit/>
          </a:bodyPr>
          <a:lstStyle/>
          <a:p>
            <a:r>
              <a:rPr lang="ja-JP" altLang="en-US" sz="4400" b="1" dirty="0"/>
              <a:t>保羅本來計劃去亞西亞宣教</a:t>
            </a:r>
            <a:r>
              <a:rPr lang="en-US" sz="4400" b="1" dirty="0"/>
              <a:t>,</a:t>
            </a:r>
            <a:r>
              <a:rPr lang="ja-JP" altLang="en-US" sz="4400" b="1" dirty="0"/>
              <a:t>竟然受到聖靈的攔阻</a:t>
            </a:r>
            <a:r>
              <a:rPr lang="en-US" sz="4400" b="1" dirty="0" smtClean="0"/>
              <a:t>,</a:t>
            </a:r>
          </a:p>
          <a:p>
            <a:r>
              <a:rPr lang="ja-JP" altLang="en-US" sz="4400" b="1" dirty="0" smtClean="0"/>
              <a:t>他又想往庇推</a:t>
            </a:r>
            <a:r>
              <a:rPr lang="ja-JP" altLang="en-US" sz="4400" b="1" dirty="0"/>
              <a:t>尼去</a:t>
            </a:r>
            <a:r>
              <a:rPr lang="en-US" sz="4400" b="1" dirty="0"/>
              <a:t>,</a:t>
            </a:r>
            <a:r>
              <a:rPr lang="ja-JP" altLang="en-US" sz="4400" b="1" dirty="0"/>
              <a:t>不料聖靈又攔阻</a:t>
            </a:r>
            <a:r>
              <a:rPr lang="en-US" sz="4400" b="1" dirty="0" smtClean="0"/>
              <a:t>,</a:t>
            </a:r>
          </a:p>
          <a:p>
            <a:r>
              <a:rPr lang="ja-JP" altLang="en-US" sz="4400" b="1" dirty="0" smtClean="0"/>
              <a:t>他</a:t>
            </a:r>
            <a:r>
              <a:rPr lang="zh-TW" altLang="en-US" sz="4400" b="1" dirty="0" smtClean="0"/>
              <a:t>再</a:t>
            </a:r>
            <a:r>
              <a:rPr lang="ja-JP" altLang="en-US" sz="4400" b="1" dirty="0" smtClean="0"/>
              <a:t>轉到特羅亞去</a:t>
            </a:r>
            <a:r>
              <a:rPr lang="en-US" sz="4400" b="1" dirty="0"/>
              <a:t>,</a:t>
            </a:r>
            <a:r>
              <a:rPr lang="ja-JP" altLang="en-US" sz="4400" b="1" dirty="0"/>
              <a:t>於是聖靈在夜間讓他看見異象</a:t>
            </a:r>
            <a:r>
              <a:rPr lang="en-US" sz="4400" b="1" dirty="0" smtClean="0"/>
              <a:t>,</a:t>
            </a:r>
          </a:p>
          <a:p>
            <a:r>
              <a:rPr lang="ja-JP" altLang="en-US" sz="4400" b="1" dirty="0" smtClean="0"/>
              <a:t>原來聖靈</a:t>
            </a:r>
            <a:r>
              <a:rPr lang="ja-JP" altLang="en-US" sz="4400" b="1" dirty="0"/>
              <a:t>是要他去馬其頓宣教</a:t>
            </a:r>
            <a:r>
              <a:rPr lang="en-US" sz="4400" b="1" dirty="0"/>
              <a:t>.</a:t>
            </a:r>
            <a:endParaRPr lang="zh-TW" alt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48322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862" y="731520"/>
            <a:ext cx="8461550" cy="3474720"/>
          </a:xfrm>
        </p:spPr>
        <p:txBody>
          <a:bodyPr/>
          <a:lstStyle/>
          <a:p>
            <a:pPr marL="45720" indent="0">
              <a:buNone/>
            </a:pPr>
            <a:r>
              <a:rPr lang="zh-TW" altLang="en-US" sz="4400" dirty="0"/>
              <a:t>一</a:t>
            </a:r>
            <a:r>
              <a:rPr lang="ja-JP" altLang="en-US" sz="4400" dirty="0" smtClean="0"/>
              <a:t>、</a:t>
            </a:r>
            <a:r>
              <a:rPr lang="ja-JP" altLang="en-US" sz="4400" dirty="0"/>
              <a:t>馬其頓異象是一個愛的使命</a:t>
            </a:r>
            <a:endParaRPr lang="zh-TW" altLang="en-US" sz="4400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287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6664178"/>
            <a:ext cx="6512511" cy="1938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0401" y="263927"/>
            <a:ext cx="8593505" cy="5839403"/>
          </a:xfrm>
        </p:spPr>
        <p:txBody>
          <a:bodyPr/>
          <a:lstStyle/>
          <a:p>
            <a:r>
              <a:rPr lang="ja-JP" altLang="en-US" sz="4400" b="1" dirty="0"/>
              <a:t>歌羅西的教會差遣了</a:t>
            </a:r>
            <a:r>
              <a:rPr lang="ja-JP" altLang="en-US" sz="4400" b="1" dirty="0">
                <a:solidFill>
                  <a:schemeClr val="accent6">
                    <a:lumMod val="50000"/>
                  </a:schemeClr>
                </a:solidFill>
              </a:rPr>
              <a:t>以巴弗和保羅同工</a:t>
            </a:r>
            <a:r>
              <a:rPr lang="ja-JP" altLang="en-US" sz="4400" b="1" dirty="0"/>
              <a:t>；</a:t>
            </a:r>
            <a:r>
              <a:rPr lang="ja-JP" altLang="en-US" sz="4400" b="1" dirty="0">
                <a:solidFill>
                  <a:srgbClr val="0000FF"/>
                </a:solidFill>
              </a:rPr>
              <a:t>腓立比的教會呢？他們是「</a:t>
            </a:r>
            <a:r>
              <a:rPr lang="ja-JP" altLang="en-US" sz="4400" b="1" dirty="0">
                <a:solidFill>
                  <a:srgbClr val="821A08"/>
                </a:solidFill>
              </a:rPr>
              <a:t>從頭一天直到如今，同心合意的興旺福音</a:t>
            </a:r>
            <a:r>
              <a:rPr lang="ja-JP" altLang="en-US" sz="4400" b="1" dirty="0">
                <a:solidFill>
                  <a:srgbClr val="0000FF"/>
                </a:solidFill>
              </a:rPr>
              <a:t>」</a:t>
            </a:r>
            <a:r>
              <a:rPr lang="ja-JP" altLang="en-US" sz="4400" b="1" dirty="0"/>
              <a:t>；而帖撒羅尼迦的教會也成了傳福音的中心，</a:t>
            </a:r>
            <a:r>
              <a:rPr lang="ja-JP" altLang="en-US" sz="4400" b="1" dirty="0" smtClean="0"/>
              <a:t>因為使徒保羅見証說</a:t>
            </a:r>
            <a:r>
              <a:rPr lang="zh-TW" altLang="en-US" sz="4400" b="1" dirty="0" smtClean="0"/>
              <a:t>：</a:t>
            </a:r>
            <a:r>
              <a:rPr lang="ja-JP" altLang="en-US" sz="4400" b="1" dirty="0" smtClean="0">
                <a:solidFill>
                  <a:srgbClr val="821A08"/>
                </a:solidFill>
              </a:rPr>
              <a:t>因</a:t>
            </a:r>
            <a:r>
              <a:rPr lang="ja-JP" altLang="en-US" sz="4400" b="1" dirty="0">
                <a:solidFill>
                  <a:srgbClr val="821A08"/>
                </a:solidFill>
              </a:rPr>
              <a:t>為主的道從你們那裡已經傳揚出來。</a:t>
            </a:r>
            <a:endParaRPr lang="zh-TW" altLang="en-US" sz="4400" dirty="0">
              <a:solidFill>
                <a:srgbClr val="821A08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077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78333" y="731520"/>
            <a:ext cx="8313102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en-US" sz="4400" dirty="0"/>
              <a:t>二</a:t>
            </a:r>
            <a:r>
              <a:rPr lang="ja-JP" altLang="en-US" sz="4400" dirty="0" smtClean="0"/>
              <a:t>、</a:t>
            </a:r>
            <a:r>
              <a:rPr lang="ja-JP" altLang="en-US" sz="4400" b="1" dirty="0"/>
              <a:t>馬其頓的異象是漸漸擴展的</a:t>
            </a:r>
            <a:endParaRPr lang="zh-TW" altLang="en-US" sz="4400" b="1" dirty="0"/>
          </a:p>
          <a:p>
            <a:pPr marL="4572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532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13391" y="395892"/>
            <a:ext cx="8494539" cy="3810348"/>
          </a:xfrm>
        </p:spPr>
        <p:txBody>
          <a:bodyPr>
            <a:normAutofit/>
          </a:bodyPr>
          <a:lstStyle/>
          <a:p>
            <a:r>
              <a:rPr lang="ja-JP" altLang="en-US" sz="4400" b="1" dirty="0"/>
              <a:t>事工擴展永遠是跟著眼光和心胸的擴展而來的。所以我們要求主擴展我們的眼光和心胸。</a:t>
            </a:r>
            <a:endParaRPr lang="zh-TW" alt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75181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351</TotalTime>
  <Words>840</Words>
  <Application>Microsoft Macintosh PowerPoint</Application>
  <PresentationFormat>On-screen Show (4:3)</PresentationFormat>
  <Paragraphs>42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Slipstream</vt:lpstr>
      <vt:lpstr>        馬其頓的呼聲→         德東的呼聲          經文: 使徒行傳16:6-10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馬其頓的呼聲     經文: 使徒行傳16:6-10  </dc:title>
  <dc:creator>David Ho</dc:creator>
  <cp:lastModifiedBy>David Ho</cp:lastModifiedBy>
  <cp:revision>11</cp:revision>
  <dcterms:created xsi:type="dcterms:W3CDTF">2012-02-12T05:32:21Z</dcterms:created>
  <dcterms:modified xsi:type="dcterms:W3CDTF">2012-02-19T06:12:09Z</dcterms:modified>
</cp:coreProperties>
</file>