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7" autoAdjust="0"/>
    <p:restoredTop sz="94660"/>
  </p:normalViewPr>
  <p:slideViewPr>
    <p:cSldViewPr>
      <p:cViewPr varScale="1">
        <p:scale>
          <a:sx n="67" d="100"/>
          <a:sy n="67" d="100"/>
        </p:scale>
        <p:origin x="-275" y="-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1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3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2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9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8EC9-6BBB-4523-B123-384C7CA567CD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6ADF-7246-45E9-8756-BBDD74B5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smtClean="0">
                <a:latin typeface="+mn-ea"/>
              </a:rPr>
              <a:t>跟随他的脚踪行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黄力夫弟兄</a:t>
            </a:r>
            <a:endParaRPr lang="en-US" altLang="zh-CN" sz="36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北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卡华人福音基督教会</a:t>
            </a:r>
            <a:endParaRPr lang="en-US" sz="36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30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实在受不了，可以向上帝发泄。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圣</a:t>
            </a:r>
            <a:r>
              <a:rPr lang="zh-CN" altLang="en-US" sz="3600" b="1" dirty="0" smtClean="0">
                <a:latin typeface="+mn-ea"/>
              </a:rPr>
              <a:t>灵是保惠师，是我们的妈妈。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有</a:t>
            </a:r>
            <a:r>
              <a:rPr lang="zh-CN" altLang="en-US" sz="3600" b="1" dirty="0" smtClean="0">
                <a:latin typeface="+mn-ea"/>
              </a:rPr>
              <a:t>时向妈妈撒个娇，不是问题。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发</a:t>
            </a:r>
            <a:r>
              <a:rPr lang="zh-CN" altLang="en-US" sz="3600" b="1" dirty="0" smtClean="0">
                <a:latin typeface="+mn-ea"/>
              </a:rPr>
              <a:t>泄以后，心里好过多了。</a:t>
            </a:r>
            <a:endParaRPr lang="en-US" sz="3600" b="1" dirty="0">
              <a:latin typeface="+mn-e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zh-CN" altLang="en-US" b="1" dirty="0"/>
              <a:t>冤</a:t>
            </a:r>
            <a:r>
              <a:rPr lang="zh-CN" altLang="en-US" b="1" dirty="0" smtClean="0"/>
              <a:t>屈时的忍耐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84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愿他们的住处变为荒场；愿他们的帐棚无人居住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		</a:t>
            </a:r>
            <a:r>
              <a:rPr lang="zh-CN" altLang="en-US" sz="3600" b="1" dirty="0" smtClean="0">
                <a:latin typeface="+mn-ea"/>
              </a:rPr>
              <a:t>诗 </a:t>
            </a:r>
            <a:r>
              <a:rPr lang="en-US" altLang="zh-CN" sz="3600" b="1" dirty="0" smtClean="0">
                <a:latin typeface="+mn-ea"/>
              </a:rPr>
              <a:t>69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25</a:t>
            </a:r>
          </a:p>
          <a:p>
            <a:r>
              <a:rPr lang="zh-CN" altLang="en-US" sz="3600" b="1" dirty="0">
                <a:latin typeface="+mn-ea"/>
              </a:rPr>
              <a:t>愿他们从生命册上被涂抹，不得记录在义人之中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		</a:t>
            </a:r>
            <a:r>
              <a:rPr lang="zh-CN" altLang="en-US" sz="3600" b="1" dirty="0" smtClean="0">
                <a:latin typeface="+mn-ea"/>
              </a:rPr>
              <a:t>诗 </a:t>
            </a:r>
            <a:r>
              <a:rPr lang="en-US" altLang="zh-CN" sz="3600" b="1" dirty="0" smtClean="0">
                <a:latin typeface="+mn-ea"/>
              </a:rPr>
              <a:t>69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28</a:t>
            </a:r>
          </a:p>
          <a:p>
            <a:r>
              <a:rPr lang="zh-CN" altLang="en-US" sz="3600" b="1" dirty="0">
                <a:latin typeface="+mn-ea"/>
              </a:rPr>
              <a:t>诗</a:t>
            </a:r>
            <a:r>
              <a:rPr lang="zh-CN" altLang="en-US" sz="3600" b="1" dirty="0" smtClean="0">
                <a:latin typeface="+mn-ea"/>
              </a:rPr>
              <a:t>篇中许多“咒诅诗”，很多是大卫写的。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都</a:t>
            </a:r>
            <a:r>
              <a:rPr lang="zh-CN" altLang="en-US" sz="3600" b="1" dirty="0" smtClean="0">
                <a:latin typeface="+mn-ea"/>
              </a:rPr>
              <a:t>是在祷告中向神诉苦。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30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zh-CN" altLang="en-US" b="1" dirty="0" smtClean="0"/>
              <a:t>使徒彼得的教导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你们蒙召原是为此；因基督也为你们受过苦，给你们留下榜样，叫你们跟随他的脚踪行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		</a:t>
            </a:r>
            <a:r>
              <a:rPr lang="zh-CN" altLang="en-US" sz="3600" b="1" dirty="0" smtClean="0">
                <a:latin typeface="+mn-ea"/>
              </a:rPr>
              <a:t>彼前 </a:t>
            </a:r>
            <a:r>
              <a:rPr lang="en-US" altLang="zh-CN" sz="3600" b="1" dirty="0" smtClean="0">
                <a:latin typeface="+mn-ea"/>
              </a:rPr>
              <a:t>2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21</a:t>
            </a:r>
          </a:p>
          <a:p>
            <a:r>
              <a:rPr lang="zh-CN" altLang="en-US" sz="3600" b="1" dirty="0" smtClean="0">
                <a:latin typeface="+mn-ea"/>
              </a:rPr>
              <a:t>蒙召就是要受苦？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“行善受苦</a:t>
            </a:r>
            <a:r>
              <a:rPr lang="zh-CN" altLang="en-US" sz="3600" b="1" dirty="0" smtClean="0">
                <a:latin typeface="+mn-ea"/>
              </a:rPr>
              <a:t>”有一个崇高的意义。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满</a:t>
            </a:r>
            <a:r>
              <a:rPr lang="zh-CN" altLang="en-US" sz="3600" b="1" dirty="0" smtClean="0">
                <a:latin typeface="+mn-ea"/>
              </a:rPr>
              <a:t>足神“爱罪人”的旨意</a:t>
            </a:r>
            <a:r>
              <a:rPr lang="zh-CN" altLang="en-US" sz="3600" b="1" dirty="0" smtClean="0">
                <a:latin typeface="+mn-ea"/>
              </a:rPr>
              <a:t>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smtClean="0">
                <a:latin typeface="+mn-ea"/>
              </a:rPr>
              <a:t>以爱胜恶。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神的仆人的见证。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65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zh-CN" altLang="en-US" b="1" dirty="0" smtClean="0"/>
              <a:t>基督的行善受苦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他并没有犯罪，口里也没有诡诈。 他被骂不还口；受害不说威吓的话，只将自己交托那按公义审判人的主。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560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590800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他被挂在木头上，亲身担当了我们的罪，使我们既然在罪上死，就得以在义上活。因他受的鞭伤，你们便得了医</a:t>
            </a:r>
            <a:r>
              <a:rPr lang="zh-CN" altLang="en-US" sz="3600" b="1" dirty="0" smtClean="0"/>
              <a:t>治。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22960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7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基督受苦的意义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你们从前好像迷路的羊，如今却归到你们灵魂的牧人监督了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zh-CN" altLang="en-US" sz="3600" b="1" dirty="0"/>
              <a:t>我</a:t>
            </a:r>
            <a:r>
              <a:rPr lang="zh-CN" altLang="en-US" sz="3600" b="1" dirty="0" smtClean="0"/>
              <a:t>們因基督的“善行”，從迷路，到歸家。</a:t>
            </a:r>
            <a:endParaRPr lang="en-US" altLang="zh-CN" sz="3600" b="1" dirty="0" smtClean="0"/>
          </a:p>
          <a:p>
            <a:r>
              <a:rPr lang="zh-CN" altLang="en-US" sz="3600" b="1" dirty="0"/>
              <a:t>感謝</a:t>
            </a:r>
            <a:r>
              <a:rPr lang="zh-CN" altLang="en-US" sz="3600" b="1" dirty="0" smtClean="0"/>
              <a:t>主。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234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zh-CN" altLang="en-US" b="1" dirty="0" smtClean="0"/>
              <a:t>边云波弟兄的长诗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是</a:t>
            </a:r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自己的手甘心放下世上的享受；</a:t>
            </a:r>
          </a:p>
          <a:p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是自己的腳甘心到苦難的道路上來奔走！</a:t>
            </a:r>
          </a:p>
          <a:p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所以，便寧肯叫淚水一行行地向內心湧流，</a:t>
            </a:r>
          </a:p>
          <a:p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遙望著各各他的山頂，就是至死──也絕不退後</a:t>
            </a: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！</a:t>
            </a:r>
            <a:endParaRPr lang="en-US" altLang="zh-TW" sz="3600" b="1" dirty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0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zh-CN" altLang="en-US" b="1" dirty="0" smtClean="0"/>
              <a:t>苦难中的讚美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你要以你的训言引导我，以後必接我到荣耀里。 </a:t>
            </a:r>
            <a:r>
              <a:rPr lang="zh-CN" altLang="en-US" sz="3600" b="1" dirty="0" smtClean="0">
                <a:latin typeface="+mn-ea"/>
              </a:rPr>
              <a:t>除</a:t>
            </a:r>
            <a:r>
              <a:rPr lang="zh-CN" altLang="en-US" sz="3600" b="1" dirty="0">
                <a:latin typeface="+mn-ea"/>
              </a:rPr>
              <a:t>你以外，在天上我有谁呢？除你以外，在地上我也没有所爱慕的。 </a:t>
            </a:r>
            <a:r>
              <a:rPr lang="zh-CN" altLang="en-US" sz="3600" b="1" dirty="0" smtClean="0">
                <a:latin typeface="+mn-ea"/>
              </a:rPr>
              <a:t>我</a:t>
            </a:r>
            <a:r>
              <a:rPr lang="zh-CN" altLang="en-US" sz="3600" b="1" dirty="0">
                <a:latin typeface="+mn-ea"/>
              </a:rPr>
              <a:t>的肉体和我的心肠衰残；但神是我心里的力量，又是我的福分，直到永远。 </a:t>
            </a:r>
            <a:r>
              <a:rPr lang="en-US" altLang="zh-CN" sz="3600" b="1" dirty="0" smtClean="0">
                <a:latin typeface="+mn-ea"/>
              </a:rPr>
              <a:t>		</a:t>
            </a:r>
            <a:r>
              <a:rPr lang="zh-CN" altLang="en-US" sz="3600" b="1" dirty="0" smtClean="0">
                <a:latin typeface="+mn-ea"/>
              </a:rPr>
              <a:t>诗 </a:t>
            </a:r>
            <a:r>
              <a:rPr lang="en-US" altLang="zh-CN" sz="3600" b="1" dirty="0" smtClean="0">
                <a:latin typeface="+mn-ea"/>
              </a:rPr>
              <a:t>73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24-26</a:t>
            </a:r>
          </a:p>
        </p:txBody>
      </p:sp>
    </p:spTree>
    <p:extLst>
      <p:ext uri="{BB962C8B-B14F-4D97-AF65-F5344CB8AC3E}">
        <p14:creationId xmlns:p14="http://schemas.microsoft.com/office/powerpoint/2010/main" val="39782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保罗和西拉在死牢里大声歌唱讚美神。</a:t>
            </a:r>
            <a:r>
              <a:rPr lang="en-US" altLang="zh-CN" sz="3600" b="1" dirty="0" smtClean="0">
                <a:latin typeface="+mn-ea"/>
              </a:rPr>
              <a:t>					</a:t>
            </a:r>
            <a:r>
              <a:rPr lang="zh-CN" altLang="en-US" sz="3600" b="1" dirty="0" smtClean="0">
                <a:latin typeface="+mn-ea"/>
              </a:rPr>
              <a:t>徒 </a:t>
            </a:r>
            <a:r>
              <a:rPr lang="en-US" altLang="zh-CN" sz="3600" b="1" dirty="0" smtClean="0">
                <a:latin typeface="+mn-ea"/>
              </a:rPr>
              <a:t>16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25</a:t>
            </a:r>
          </a:p>
          <a:p>
            <a:r>
              <a:rPr lang="zh-CN" altLang="en-US" sz="3600" b="1" dirty="0" smtClean="0">
                <a:latin typeface="+mn-ea"/>
              </a:rPr>
              <a:t>杨心斐阿姨的见证：</a:t>
            </a:r>
            <a:r>
              <a:rPr lang="en-US" altLang="zh-CN" sz="3600" b="1" dirty="0" smtClean="0">
                <a:latin typeface="+mn-ea"/>
              </a:rPr>
              <a:t>《</a:t>
            </a:r>
            <a:r>
              <a:rPr lang="zh-CN" altLang="en-US" sz="3600" b="1" dirty="0" smtClean="0">
                <a:latin typeface="+mn-ea"/>
              </a:rPr>
              <a:t>夜间的歌</a:t>
            </a:r>
            <a:r>
              <a:rPr lang="en-US" altLang="zh-CN" sz="3600" b="1" dirty="0" smtClean="0">
                <a:latin typeface="+mn-ea"/>
              </a:rPr>
              <a:t>》</a:t>
            </a:r>
            <a:r>
              <a:rPr lang="zh-CN" altLang="en-US" sz="3600" b="1" dirty="0" smtClean="0">
                <a:latin typeface="+mn-ea"/>
              </a:rPr>
              <a:t>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罗马尼亚牧师的见证</a:t>
            </a:r>
            <a:r>
              <a:rPr lang="zh-CN" altLang="en-US" sz="3600" b="1" dirty="0" smtClean="0">
                <a:latin typeface="+mn-ea"/>
              </a:rPr>
              <a:t>。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zh-CN" altLang="en-US" b="1" dirty="0" smtClean="0"/>
              <a:t>苦难中的讚美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3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>
                <a:latin typeface="+mn-ea"/>
              </a:rPr>
              <a:t>因基督也为你们受过苦，给你们留下榜样，叫你们跟随他的脚踪</a:t>
            </a:r>
            <a:r>
              <a:rPr lang="zh-CN" altLang="en-US" sz="4400" b="1" dirty="0" smtClean="0">
                <a:latin typeface="+mn-ea"/>
              </a:rPr>
              <a:t>行。</a:t>
            </a:r>
            <a:r>
              <a:rPr lang="en-US" altLang="zh-CN" sz="4400" b="1" dirty="0" smtClean="0">
                <a:latin typeface="+mn-ea"/>
              </a:rPr>
              <a:t>				</a:t>
            </a:r>
            <a:r>
              <a:rPr lang="zh-CN" altLang="en-US" sz="4400" b="1" dirty="0" smtClean="0">
                <a:latin typeface="+mn-ea"/>
              </a:rPr>
              <a:t>彼前 </a:t>
            </a:r>
            <a:r>
              <a:rPr lang="en-US" altLang="zh-CN" sz="4400" b="1" dirty="0" smtClean="0">
                <a:latin typeface="+mn-ea"/>
              </a:rPr>
              <a:t>2</a:t>
            </a:r>
            <a:r>
              <a:rPr lang="zh-CN" altLang="en-US" sz="4400" b="1" dirty="0">
                <a:latin typeface="+mn-ea"/>
              </a:rPr>
              <a:t>：</a:t>
            </a:r>
            <a:r>
              <a:rPr lang="en-US" altLang="zh-CN" sz="4400" b="1" dirty="0" smtClean="0">
                <a:latin typeface="+mn-ea"/>
              </a:rPr>
              <a:t>21</a:t>
            </a:r>
            <a:endParaRPr lang="en-US" sz="4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81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400" b="1" dirty="0" smtClean="0">
                <a:latin typeface="+mn-ea"/>
              </a:rPr>
              <a:t>你们若因犯罪受责打，能忍耐，有什麽可夸的呢？但你们若因行善受苦，能忍耐，这在神看是可喜爱的。 你们蒙召原是为此；因基督也为你们受过苦，给你们留下榜样，叫你们跟随他的脚踪行。 他并没有犯罪，口里也没有诡诈。 他被骂不还口；受害不说威吓的话，只将自己交托那按公义审判人的主。 他被挂在木头上，亲身担当了我们的罪，使我们既然在罪上死，就得以在义上活。因他受的鞭伤，你们便得了医治。 你们从前好像迷路的羊，如今却归到你们灵魂的牧人监督了。</a:t>
            </a:r>
            <a:r>
              <a:rPr lang="en-US" altLang="zh-CN" sz="3400" b="1" dirty="0" smtClean="0">
                <a:latin typeface="+mn-ea"/>
              </a:rPr>
              <a:t>				</a:t>
            </a:r>
            <a:r>
              <a:rPr lang="zh-CN" altLang="en-US" sz="3400" b="1" dirty="0" smtClean="0">
                <a:latin typeface="+mn-ea"/>
              </a:rPr>
              <a:t>彼前</a:t>
            </a:r>
            <a:r>
              <a:rPr lang="en-US" altLang="zh-CN" sz="3400" b="1" dirty="0" smtClean="0">
                <a:latin typeface="+mn-ea"/>
              </a:rPr>
              <a:t>2</a:t>
            </a:r>
            <a:r>
              <a:rPr lang="zh-CN" altLang="en-US" sz="3400" b="1" dirty="0" smtClean="0">
                <a:latin typeface="+mn-ea"/>
              </a:rPr>
              <a:t>：</a:t>
            </a:r>
            <a:r>
              <a:rPr lang="en-US" altLang="zh-CN" sz="3400" b="1" dirty="0" smtClean="0">
                <a:latin typeface="+mn-ea"/>
              </a:rPr>
              <a:t>20-25</a:t>
            </a:r>
            <a:r>
              <a:rPr lang="zh-CN" altLang="en-US" sz="3400" b="1" dirty="0" smtClean="0">
                <a:latin typeface="+mn-ea"/>
              </a:rPr>
              <a:t> </a:t>
            </a:r>
            <a:endParaRPr lang="en-US" sz="3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15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zh-CN" altLang="en-US" b="1" dirty="0" smtClean="0"/>
              <a:t>行善受苦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zh-CN" altLang="en-US" sz="3600" b="1" dirty="0">
                <a:latin typeface="+mn-ea"/>
              </a:rPr>
              <a:t>好心没好</a:t>
            </a:r>
            <a:r>
              <a:rPr lang="zh-CN" altLang="en-US" sz="3600" b="1" dirty="0" smtClean="0">
                <a:latin typeface="+mn-ea"/>
              </a:rPr>
              <a:t>报， 气愤不平。</a:t>
            </a:r>
            <a:endParaRPr lang="en-US" altLang="zh-CN" sz="3600" b="1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600" b="1" dirty="0">
                <a:latin typeface="+mn-ea"/>
              </a:rPr>
              <a:t>更</a:t>
            </a:r>
            <a:r>
              <a:rPr lang="zh-CN" altLang="en-US" sz="3600" b="1" dirty="0" smtClean="0">
                <a:latin typeface="+mn-ea"/>
              </a:rPr>
              <a:t>糟的是，还要受苦，遭受逼迫。</a:t>
            </a:r>
            <a:endParaRPr lang="en-US" altLang="zh-CN" sz="3600" b="1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600" b="1" dirty="0" smtClean="0">
                <a:latin typeface="+mn-ea"/>
              </a:rPr>
              <a:t>正是初代教会的光景。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10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行善的后果</a:t>
            </a:r>
            <a:r>
              <a:rPr lang="en-US" altLang="zh-CN" b="1" dirty="0" smtClean="0"/>
              <a:t>-1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人人知道，接受表扬。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你</a:t>
            </a:r>
            <a:r>
              <a:rPr lang="zh-CN" altLang="en-US" sz="3600" b="1" dirty="0"/>
              <a:t>们要小心，不可将善事行在人的面前，故意叫他们看见，若是这样，就不能得你们天父的赏赐了。 </a:t>
            </a:r>
            <a:r>
              <a:rPr lang="zh-CN" altLang="en-US" sz="3600" b="1" dirty="0" smtClean="0"/>
              <a:t>所</a:t>
            </a:r>
            <a:r>
              <a:rPr lang="zh-CN" altLang="en-US" sz="3600" b="1" dirty="0"/>
              <a:t>以，你施舍的时候，不可在你前面吹号，像那假冒为善的人在会堂里和街道上所行的，故意要得人的荣耀。我实在告诉你们，他们已经得了他们的赏赐。 </a:t>
            </a:r>
            <a:r>
              <a:rPr lang="en-US" altLang="zh-CN" sz="3600" b="1" dirty="0" smtClean="0"/>
              <a:t>					</a:t>
            </a:r>
            <a:r>
              <a:rPr lang="zh-CN" altLang="en-US" sz="3600" b="1" dirty="0" smtClean="0"/>
              <a:t>太 </a:t>
            </a:r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1-2</a:t>
            </a:r>
            <a:endParaRPr lang="zh-CN" alt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26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zh-CN" altLang="en-US" sz="3600" b="1" dirty="0" smtClean="0">
                <a:latin typeface="+mn-ea"/>
              </a:rPr>
              <a:t>没人知道，没人报答。</a:t>
            </a:r>
            <a:endParaRPr lang="en-US" altLang="zh-CN" sz="3600" b="1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600" b="1" dirty="0" smtClean="0">
                <a:latin typeface="+mn-ea"/>
              </a:rPr>
              <a:t>连受益的人也没有一句感谢的话。</a:t>
            </a:r>
            <a:endParaRPr lang="en-US" altLang="zh-CN" sz="3600" b="1" dirty="0" smtClean="0"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600" b="1" dirty="0" smtClean="0">
                <a:latin typeface="+mn-ea"/>
              </a:rPr>
              <a:t>以后再也不做了？</a:t>
            </a:r>
            <a:endParaRPr lang="en-US" sz="3600" b="1" dirty="0">
              <a:latin typeface="+mn-e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zh-CN" altLang="en-US" b="1" dirty="0" smtClean="0"/>
              <a:t>行善的后果</a:t>
            </a:r>
            <a:r>
              <a:rPr lang="en-US" altLang="zh-CN" b="1" dirty="0" smtClean="0"/>
              <a:t>-2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86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95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你施舍的时候，不要叫左手知道右手所做的， </a:t>
            </a:r>
            <a:r>
              <a:rPr lang="zh-CN" altLang="en-US" sz="3600" b="1" dirty="0" smtClean="0">
                <a:latin typeface="+mn-ea"/>
              </a:rPr>
              <a:t>要</a:t>
            </a:r>
            <a:r>
              <a:rPr lang="zh-CN" altLang="en-US" sz="3600" b="1" dirty="0">
                <a:latin typeface="+mn-ea"/>
              </a:rPr>
              <a:t>叫你施舍的事行在暗中。你父在暗中察看，必然报答</a:t>
            </a:r>
            <a:r>
              <a:rPr lang="zh-CN" altLang="en-US" sz="3600" b="1" dirty="0" smtClean="0">
                <a:latin typeface="+mn-ea"/>
              </a:rPr>
              <a:t>你。</a:t>
            </a:r>
            <a:r>
              <a:rPr lang="en-US" altLang="zh-CN" sz="3600" b="1" dirty="0" smtClean="0">
                <a:latin typeface="+mn-ea"/>
              </a:rPr>
              <a:t>						</a:t>
            </a:r>
            <a:r>
              <a:rPr lang="zh-CN" altLang="en-US" sz="3600" b="1" dirty="0" smtClean="0">
                <a:latin typeface="+mn-ea"/>
              </a:rPr>
              <a:t>太 </a:t>
            </a:r>
            <a:r>
              <a:rPr lang="en-US" altLang="zh-CN" sz="3600" b="1" dirty="0" smtClean="0">
                <a:latin typeface="+mn-ea"/>
              </a:rPr>
              <a:t>6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3-4</a:t>
            </a:r>
          </a:p>
          <a:p>
            <a:r>
              <a:rPr lang="zh-CN" altLang="en-US" sz="3600" b="1" dirty="0">
                <a:latin typeface="+mn-ea"/>
              </a:rPr>
              <a:t>上</a:t>
            </a:r>
            <a:r>
              <a:rPr lang="zh-CN" altLang="en-US" sz="3600" b="1" dirty="0" smtClean="0">
                <a:latin typeface="+mn-ea"/>
              </a:rPr>
              <a:t>帝的报答远远超过人的报答。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定</a:t>
            </a:r>
            <a:r>
              <a:rPr lang="zh-CN" altLang="en-US" sz="3600" b="1" dirty="0" smtClean="0">
                <a:latin typeface="+mn-ea"/>
              </a:rPr>
              <a:t>睛上帝，看得高，看得遠。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我</a:t>
            </a:r>
            <a:r>
              <a:rPr lang="zh-CN" altLang="en-US" sz="3600" b="1" dirty="0" smtClean="0">
                <a:latin typeface="+mn-ea"/>
              </a:rPr>
              <a:t>们的经验。</a:t>
            </a:r>
            <a:endParaRPr lang="en-US" altLang="zh-CN" sz="36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66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被反咬一口。</a:t>
            </a:r>
            <a:endParaRPr lang="en-US" altLang="zh-CN" sz="3600" b="1" dirty="0" smtClean="0"/>
          </a:p>
          <a:p>
            <a:r>
              <a:rPr lang="zh-CN" altLang="en-US" sz="3600" b="1" dirty="0"/>
              <a:t>诬</a:t>
            </a:r>
            <a:r>
              <a:rPr lang="zh-CN" altLang="en-US" sz="3600" b="1" dirty="0" smtClean="0"/>
              <a:t>害，甚至坐监。</a:t>
            </a:r>
            <a:endParaRPr lang="en-US" altLang="zh-CN" sz="3600" b="1" dirty="0" smtClean="0"/>
          </a:p>
          <a:p>
            <a:r>
              <a:rPr lang="zh-CN" altLang="en-US" sz="3600" b="1" dirty="0"/>
              <a:t>甚至</a:t>
            </a:r>
            <a:r>
              <a:rPr lang="zh-CN" altLang="en-US" sz="3600" b="1" dirty="0" smtClean="0"/>
              <a:t>害你的人，就是你帮助的人。</a:t>
            </a:r>
            <a:endParaRPr lang="en-US" altLang="zh-CN" sz="3600" b="1" dirty="0" smtClean="0"/>
          </a:p>
          <a:p>
            <a:r>
              <a:rPr lang="zh-CN" altLang="en-US" sz="3600" b="1" dirty="0"/>
              <a:t>实</a:t>
            </a:r>
            <a:r>
              <a:rPr lang="zh-CN" altLang="en-US" sz="3600" b="1" dirty="0" smtClean="0"/>
              <a:t>在气愤不平。</a:t>
            </a:r>
            <a:endParaRPr lang="en-US" sz="3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zh-CN" altLang="en-US" b="1" dirty="0" smtClean="0"/>
              <a:t>行善的后果</a:t>
            </a:r>
            <a:r>
              <a:rPr lang="en-US" altLang="zh-CN" b="1" dirty="0" smtClean="0"/>
              <a:t>-3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31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zh-CN" altLang="en-US" b="1" dirty="0" smtClean="0"/>
              <a:t>冤屈受气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但你们若因行善受苦，</a:t>
            </a:r>
            <a:r>
              <a:rPr lang="zh-CN" altLang="en-US" sz="3600" b="1" dirty="0">
                <a:solidFill>
                  <a:srgbClr val="FF0000"/>
                </a:solidFill>
              </a:rPr>
              <a:t>能忍耐</a:t>
            </a:r>
            <a:r>
              <a:rPr lang="zh-CN" altLang="en-US" sz="3600" b="1" dirty="0"/>
              <a:t>，这在神看是可喜爱的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>	</a:t>
            </a:r>
            <a:r>
              <a:rPr lang="zh-CN" altLang="en-US" sz="3600" b="1" dirty="0" smtClean="0"/>
              <a:t>彼前 </a:t>
            </a:r>
            <a:r>
              <a:rPr lang="en-US" altLang="zh-CN" sz="3600" b="1" dirty="0" smtClean="0">
                <a:latin typeface="+mn-ea"/>
              </a:rPr>
              <a:t>2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20</a:t>
            </a:r>
          </a:p>
          <a:p>
            <a:r>
              <a:rPr lang="zh-CN" altLang="en-US" sz="3600" b="1" dirty="0" smtClean="0"/>
              <a:t>任劳容易，任怨难。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“忍</a:t>
            </a:r>
            <a:r>
              <a:rPr lang="en-US" altLang="zh-CN" sz="3600" b="1" dirty="0" smtClean="0"/>
              <a:t>”</a:t>
            </a:r>
          </a:p>
          <a:p>
            <a:r>
              <a:rPr lang="zh-CN" altLang="en-US" sz="3600" b="1" dirty="0" smtClean="0"/>
              <a:t>忍字头上一把刀。</a:t>
            </a:r>
            <a:endParaRPr lang="en-US" altLang="zh-CN" sz="3600" b="1" dirty="0" smtClean="0"/>
          </a:p>
          <a:p>
            <a:r>
              <a:rPr lang="zh-CN" altLang="en-US" sz="3600" b="1" dirty="0"/>
              <a:t>谈何容</a:t>
            </a:r>
            <a:r>
              <a:rPr lang="zh-CN" altLang="en-US" sz="3600" b="1" dirty="0" smtClean="0"/>
              <a:t>易。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64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zh-CN" altLang="en-US" b="1" dirty="0"/>
              <a:t>冤</a:t>
            </a:r>
            <a:r>
              <a:rPr lang="zh-CN" altLang="en-US" b="1" dirty="0" smtClean="0"/>
              <a:t>屈时的忍耐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不可向人发泄，或报复。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亲爱的弟兄，不要自己伸冤，宁可让步，听凭主怒（或作：让人发怒）；因为经上记著：「主说：</a:t>
            </a:r>
            <a:r>
              <a:rPr lang="en-US" altLang="zh-CN" sz="3600" b="1" dirty="0">
                <a:latin typeface="+mn-ea"/>
              </a:rPr>
              <a:t>『</a:t>
            </a:r>
            <a:r>
              <a:rPr lang="zh-CN" altLang="en-US" sz="3600" b="1" dirty="0">
                <a:latin typeface="+mn-ea"/>
              </a:rPr>
              <a:t>伸冤在我；我必报应。</a:t>
            </a:r>
            <a:r>
              <a:rPr lang="en-US" altLang="zh-CN" sz="3600" b="1" dirty="0">
                <a:latin typeface="+mn-ea"/>
              </a:rPr>
              <a:t>』</a:t>
            </a:r>
            <a:r>
              <a:rPr lang="zh-CN" altLang="en-US" sz="3600" b="1" dirty="0">
                <a:latin typeface="+mn-ea"/>
              </a:rPr>
              <a:t>」 </a:t>
            </a:r>
            <a:r>
              <a:rPr lang="en-US" altLang="zh-CN" sz="3600" b="1" dirty="0" smtClean="0">
                <a:latin typeface="+mn-ea"/>
              </a:rPr>
              <a:t>		</a:t>
            </a:r>
            <a:r>
              <a:rPr lang="zh-CN" altLang="en-US" sz="3600" b="1" dirty="0" smtClean="0">
                <a:latin typeface="+mn-ea"/>
              </a:rPr>
              <a:t>罗 </a:t>
            </a:r>
            <a:r>
              <a:rPr lang="en-US" altLang="zh-CN" sz="3600" b="1" dirty="0" smtClean="0">
                <a:latin typeface="+mn-ea"/>
              </a:rPr>
              <a:t>12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19</a:t>
            </a:r>
          </a:p>
          <a:p>
            <a:r>
              <a:rPr lang="zh-CN" altLang="en-US" sz="3600" b="1" dirty="0">
                <a:latin typeface="+mn-ea"/>
              </a:rPr>
              <a:t>所以，「你的仇敌若饿了，就给他吃，若渴了，就给他喝；因为你这样行就是把炭火堆在他的头上。」罗 </a:t>
            </a:r>
            <a:r>
              <a:rPr lang="en-US" altLang="zh-CN" sz="3600" b="1" dirty="0">
                <a:latin typeface="+mn-ea"/>
              </a:rPr>
              <a:t>12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20</a:t>
            </a:r>
            <a:endParaRPr lang="zh-CN" altLang="en-US" sz="3600" b="1" dirty="0">
              <a:latin typeface="+mn-ea"/>
            </a:endParaRPr>
          </a:p>
          <a:p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23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1143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跟随他的脚踪行</vt:lpstr>
      <vt:lpstr>PowerPoint Presentation</vt:lpstr>
      <vt:lpstr>行善受苦</vt:lpstr>
      <vt:lpstr>行善的后果-1</vt:lpstr>
      <vt:lpstr>行善的后果-2</vt:lpstr>
      <vt:lpstr>PowerPoint Presentation</vt:lpstr>
      <vt:lpstr>行善的后果-3</vt:lpstr>
      <vt:lpstr>冤屈受气</vt:lpstr>
      <vt:lpstr>冤屈时的忍耐</vt:lpstr>
      <vt:lpstr>冤屈时的忍耐</vt:lpstr>
      <vt:lpstr>PowerPoint Presentation</vt:lpstr>
      <vt:lpstr>使徒彼得的教导</vt:lpstr>
      <vt:lpstr>基督的行善受苦</vt:lpstr>
      <vt:lpstr>PowerPoint Presentation</vt:lpstr>
      <vt:lpstr>基督受苦的意义</vt:lpstr>
      <vt:lpstr>边云波弟兄的长诗</vt:lpstr>
      <vt:lpstr>苦难中的讚美</vt:lpstr>
      <vt:lpstr>苦难中的讚美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你们蒙召原是为此</dc:title>
  <dc:creator>Leaf</dc:creator>
  <cp:lastModifiedBy>Leaf</cp:lastModifiedBy>
  <cp:revision>26</cp:revision>
  <dcterms:created xsi:type="dcterms:W3CDTF">2012-01-30T19:08:57Z</dcterms:created>
  <dcterms:modified xsi:type="dcterms:W3CDTF">2012-02-05T05:08:59Z</dcterms:modified>
</cp:coreProperties>
</file>